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9"/>
  </p:notesMasterIdLst>
  <p:sldIdLst>
    <p:sldId id="256" r:id="rId2"/>
    <p:sldId id="257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F287D-D8E0-46B3-A186-692B96D2CB4E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3E212-E350-45C4-B33E-B1DDDC3B4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628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3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760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89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0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8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2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8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4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7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6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8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34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4" y="674588"/>
            <a:ext cx="8996521" cy="1646302"/>
          </a:xfrm>
        </p:spPr>
        <p:txBody>
          <a:bodyPr/>
          <a:lstStyle/>
          <a:p>
            <a:r>
              <a:rPr lang="en-US" sz="6000" b="1" u="sng" dirty="0" smtClean="0"/>
              <a:t>LOGISTIC REGRESSION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&amp; </a:t>
            </a:r>
            <a:r>
              <a:rPr lang="en-US" sz="6000" b="1" u="sng" dirty="0" smtClean="0"/>
              <a:t>SOFTMAX REGRESSION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3499" y="3149082"/>
            <a:ext cx="3707150" cy="2078120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</a:p>
          <a:p>
            <a:pPr marL="342900" indent="-342900" algn="l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342900" indent="-342900" algn="l">
              <a:buAutoNum type="arabicPeriod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</a:t>
            </a:r>
          </a:p>
          <a:p>
            <a:pPr marL="342900" indent="-342900" algn="l"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demo</a:t>
            </a:r>
          </a:p>
        </p:txBody>
      </p:sp>
      <p:pic>
        <p:nvPicPr>
          <p:cNvPr id="4" name="Picture 2" descr="Machine Learning Classification Images - Quantum Compu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38" y="2932303"/>
            <a:ext cx="4191119" cy="25116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930876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76" y="647575"/>
            <a:ext cx="6894576" cy="1656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1405" y="2110340"/>
            <a:ext cx="52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Linear Regression line: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16" y="2550905"/>
            <a:ext cx="8481251" cy="1997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404" y="4578475"/>
            <a:ext cx="52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Set threshold = 0.5:</a:t>
            </a:r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25328" y="4568820"/>
            <a:ext cx="5231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+ Data having output &gt;= 0.5 is in class 1 (pass) and otherwise 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41404" y="5490345"/>
            <a:ext cx="8657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Assume some student learn &gt; 15h per day and pass (absolutely), threshold will be increased </a:t>
            </a:r>
            <a:r>
              <a:rPr lang="en-US" sz="2000" dirty="0" smtClean="0">
                <a:sym typeface="Wingdings" panose="05000000000000000000" pitchFamily="2" charset="2"/>
              </a:rPr>
              <a:t> a lot of student learn 4-5h per day and truly pass, but be predicted fail</a:t>
            </a:r>
            <a:r>
              <a:rPr lang="en-US" sz="2000" dirty="0" smtClean="0"/>
              <a:t> </a:t>
            </a:r>
            <a:endParaRPr lang="en-US" sz="20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4889156" y="6181612"/>
            <a:ext cx="362464" cy="253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21641" y="6100064"/>
            <a:ext cx="292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Bad model</a:t>
            </a:r>
            <a:endParaRPr lang="en-US" sz="2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930876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576" y="647575"/>
            <a:ext cx="6894576" cy="1656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1405" y="2110340"/>
            <a:ext cx="6285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Sigmoid function and </a:t>
            </a:r>
            <a:r>
              <a:rPr lang="en-US" sz="2400" dirty="0" err="1" smtClean="0"/>
              <a:t>tanh</a:t>
            </a:r>
            <a:r>
              <a:rPr lang="en-US" sz="2400" dirty="0" smtClean="0"/>
              <a:t> function:</a:t>
            </a:r>
            <a:endParaRPr lang="en-US" sz="2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91511" y="2713849"/>
            <a:ext cx="918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continuous function with real values, bounded in the interval (0, 1)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Set y coordinate 	of ½ as a diving point, points farther from this point to the left have the value closer to 0 and otherwise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 The more you study, the higher the probability of passing and vice versa</a:t>
            </a: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Smooth (have derivatives everywhere) </a:t>
            </a:r>
            <a:r>
              <a:rPr lang="en-US" sz="2000" dirty="0" smtClean="0">
                <a:sym typeface="Wingdings" panose="05000000000000000000" pitchFamily="2" charset="2"/>
              </a:rPr>
              <a:t> beneficial in optimization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04" y="5102462"/>
            <a:ext cx="65627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5321643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Sigmoid Function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78" y="1202210"/>
            <a:ext cx="2990850" cy="857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2657" y="2232454"/>
            <a:ext cx="865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Bounded in (0, 1):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962" y="2632564"/>
            <a:ext cx="3581400" cy="581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2657" y="3613699"/>
            <a:ext cx="865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Beautiful derivatives: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962" y="4138268"/>
            <a:ext cx="6381750" cy="857250"/>
          </a:xfrm>
          <a:prstGeom prst="rect">
            <a:avLst/>
          </a:prstGeom>
        </p:spPr>
      </p:pic>
      <p:pic>
        <p:nvPicPr>
          <p:cNvPr id="1026" name="Picture 2" descr="File:Sigmoid-function-2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642" y="679622"/>
            <a:ext cx="4438350" cy="20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4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5321643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</a:t>
            </a:r>
            <a:r>
              <a:rPr lang="en-US" sz="2800" dirty="0" err="1" smtClean="0"/>
              <a:t>Tanh</a:t>
            </a:r>
            <a:r>
              <a:rPr lang="en-US" sz="2800" dirty="0" smtClean="0"/>
              <a:t> Function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92657" y="2232454"/>
            <a:ext cx="865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Bounded in (-1, 1)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92657" y="2840204"/>
            <a:ext cx="865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Can easily convert to (0, 1):</a:t>
            </a:r>
            <a:endParaRPr lang="en-US" sz="2000" dirty="0" smtClean="0"/>
          </a:p>
        </p:txBody>
      </p:sp>
      <p:pic>
        <p:nvPicPr>
          <p:cNvPr id="2050" name="Picture 2" descr="Tanh Activation Explained | Paper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675" y="250374"/>
            <a:ext cx="3427157" cy="255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31" y="1221260"/>
            <a:ext cx="2771775" cy="83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30" y="3427312"/>
            <a:ext cx="24669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6058930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Loss function and optimize method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92657" y="4464344"/>
                <a:ext cx="8657969" cy="132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Probability of x in class 1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and in class 0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endParaRPr lang="en-US" sz="20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Assume all training data have been labeled (have already known y): </a:t>
                </a:r>
                <a:endParaRPr lang="en-US" sz="2000" dirty="0"/>
              </a:p>
              <a:p>
                <a:pPr marL="285750" indent="-285750">
                  <a:buFontTx/>
                  <a:buChar char="-"/>
                </a:pPr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57" y="4464344"/>
                <a:ext cx="8657969" cy="1328954"/>
              </a:xfrm>
              <a:prstGeom prst="rect">
                <a:avLst/>
              </a:prstGeom>
              <a:blipFill>
                <a:blip r:embed="rId2"/>
                <a:stretch>
                  <a:fillRect l="-704" t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Sigmoid-function-2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820" y="1234178"/>
            <a:ext cx="6367850" cy="292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397" y="5418181"/>
            <a:ext cx="6934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6058930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Loss function and optimize method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39112" y="3821792"/>
            <a:ext cx="8657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All training set                                           and 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pic>
        <p:nvPicPr>
          <p:cNvPr id="1026" name="Picture 2" descr="File:Sigmoid-function-2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9" y="1687005"/>
            <a:ext cx="3799824" cy="174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413544" y="1992194"/>
                <a:ext cx="6089474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: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44" y="1992194"/>
                <a:ext cx="6089474" cy="405624"/>
              </a:xfrm>
              <a:prstGeom prst="rect">
                <a:avLst/>
              </a:prstGeom>
              <a:blipFill>
                <a:blip r:embed="rId3"/>
                <a:stretch>
                  <a:fillRect l="-901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047" y="2488873"/>
            <a:ext cx="3257550" cy="5048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47041" y="2488873"/>
            <a:ext cx="3240556" cy="5331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148" y="1380160"/>
            <a:ext cx="4970506" cy="396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9497" y="3810414"/>
            <a:ext cx="309562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7127" y="3852750"/>
            <a:ext cx="2066925" cy="37147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1594023" y="4529678"/>
            <a:ext cx="560173" cy="329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7959" y="4447880"/>
            <a:ext cx="2743200" cy="5143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809106" y="4399106"/>
            <a:ext cx="2903835" cy="53313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89685" y="5286179"/>
            <a:ext cx="725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Assume all training data independent to each other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4196" y="5718731"/>
            <a:ext cx="5676900" cy="8858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030631" y="5686288"/>
            <a:ext cx="5679985" cy="91826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6058930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Loss function and optimize method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49178" y="2558545"/>
                <a:ext cx="92222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000" dirty="0" smtClean="0"/>
                  <a:t>Maximum likelihood and negative log likelihood (NLL):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𝑙𝑜𝑔𝑃</m:t>
                    </m:r>
                    <m:d>
                      <m:dPr>
                        <m:ctrlPr>
                          <a:rPr lang="en-US" sz="2000" b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sz="2000" b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						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2558545"/>
                <a:ext cx="9222260" cy="1015663"/>
              </a:xfrm>
              <a:prstGeom prst="rect">
                <a:avLst/>
              </a:prstGeom>
              <a:blipFill>
                <a:blip r:embed="rId2"/>
                <a:stretch>
                  <a:fillRect l="-661" t="-421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85" y="1206365"/>
            <a:ext cx="2743200" cy="5143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85" y="1656974"/>
            <a:ext cx="4551404" cy="71020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49179" y="1181954"/>
            <a:ext cx="4683210" cy="118522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691" y="4235531"/>
            <a:ext cx="7105979" cy="78326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699054" y="4113834"/>
            <a:ext cx="6983625" cy="102884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56734" y="4438234"/>
            <a:ext cx="560173" cy="391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362077" y="3765577"/>
                <a:ext cx="148790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077" y="3765577"/>
                <a:ext cx="1487908" cy="374270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9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6058930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Loss function and optimize method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18519" y="1878385"/>
            <a:ext cx="922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Use Stochastic Gradient Descent (SGD) method: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63" y="1215239"/>
            <a:ext cx="5429468" cy="598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63" y="2295777"/>
            <a:ext cx="4638675" cy="53037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918519" y="2441515"/>
            <a:ext cx="304800" cy="238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06" y="3175042"/>
            <a:ext cx="1600200" cy="7715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8519" y="2849969"/>
            <a:ext cx="922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Derivatives of sigmoid function: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227" y="2796545"/>
            <a:ext cx="4228714" cy="533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958857" y="2809154"/>
            <a:ext cx="4228714" cy="4535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18519" y="3855865"/>
            <a:ext cx="922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Derivatives of loss 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004498" y="4271640"/>
                <a:ext cx="7150443" cy="216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)x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98" y="4271640"/>
                <a:ext cx="7150443" cy="2168927"/>
              </a:xfrm>
              <a:prstGeom prst="rect">
                <a:avLst/>
              </a:prstGeom>
              <a:blipFill>
                <a:blip r:embed="rId6"/>
                <a:stretch>
                  <a:fillRect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4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6058930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Loss function and optimize method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42" y="1280783"/>
            <a:ext cx="4228714" cy="5339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54272" y="1293392"/>
            <a:ext cx="4228714" cy="4535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82130" y="1289578"/>
            <a:ext cx="922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Derivatives of loss function: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07720" y="2059460"/>
                <a:ext cx="8575266" cy="4008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800" dirty="0"/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" y="2059460"/>
                <a:ext cx="8575266" cy="4008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404229" y="5511114"/>
            <a:ext cx="1800290" cy="55713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6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3719" y="663146"/>
            <a:ext cx="6058930" cy="7331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*	Loss function and optimize method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2130" y="1289578"/>
            <a:ext cx="922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Derivatives of loss function: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50" y="1689688"/>
            <a:ext cx="3028950" cy="838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1050" y="1689688"/>
            <a:ext cx="3028950" cy="74047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2130" y="2621207"/>
            <a:ext cx="9222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Update weight: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50" y="3328245"/>
            <a:ext cx="2428875" cy="4286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041050" y="3212362"/>
            <a:ext cx="2511253" cy="57079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682" y="3872753"/>
            <a:ext cx="4557096" cy="309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3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07244" cy="93087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0" y="930877"/>
            <a:ext cx="4708956" cy="314731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1696995" y="749643"/>
            <a:ext cx="1416908" cy="332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10897" y="1713866"/>
            <a:ext cx="51321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Given 2 labeled classes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a plane line such </a:t>
            </a:r>
            <a:r>
              <a:rPr lang="en-US" dirty="0" smtClean="0"/>
              <a:t>that: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points in class 1 lie on one </a:t>
            </a:r>
            <a:r>
              <a:rPr lang="en-US" dirty="0" smtClean="0"/>
              <a:t>side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All </a:t>
            </a:r>
            <a:r>
              <a:rPr lang="en-US" dirty="0"/>
              <a:t>points on class 2 lie on the other </a:t>
            </a:r>
            <a:r>
              <a:rPr lang="en-US" dirty="0" smtClean="0"/>
              <a:t>side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35" y="1264509"/>
            <a:ext cx="8743950" cy="3505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254" y="89586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051221" y="154047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842054" y="2100649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5179" y="252901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72443" y="895863"/>
            <a:ext cx="32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10410" y="1540475"/>
            <a:ext cx="3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801243" y="2100649"/>
            <a:ext cx="2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4368" y="2529017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1912" y="895863"/>
            <a:ext cx="32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199879" y="1540475"/>
            <a:ext cx="3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990712" y="2100649"/>
            <a:ext cx="2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583837" y="2529017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" y="687017"/>
            <a:ext cx="6289719" cy="396736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524367" y="862492"/>
            <a:ext cx="0" cy="361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779741" y="1186249"/>
                <a:ext cx="4226010" cy="2341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With each input 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represents </a:t>
                </a:r>
                <a:r>
                  <a:rPr lang="en-US" dirty="0"/>
                  <a:t>the probability that the input falls into the </a:t>
                </a:r>
                <a:r>
                  <a:rPr lang="en-US" dirty="0" smtClean="0"/>
                  <a:t>class </a:t>
                </a:r>
                <a:r>
                  <a:rPr lang="en-US" dirty="0" err="1" smtClean="0"/>
                  <a:t>i</a:t>
                </a:r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The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, the higher probability in class </a:t>
                </a:r>
                <a:r>
                  <a:rPr lang="en-US" dirty="0" err="1" smtClean="0"/>
                  <a:t>i</a:t>
                </a:r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741" y="1186249"/>
                <a:ext cx="4226010" cy="2341988"/>
              </a:xfrm>
              <a:prstGeom prst="rect">
                <a:avLst/>
              </a:prstGeom>
              <a:blipFill>
                <a:blip r:embed="rId3"/>
                <a:stretch>
                  <a:fillRect l="-1010" t="-1823" r="-216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88" y="5341395"/>
            <a:ext cx="4324350" cy="1114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92411" y="497206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Softmax</a:t>
            </a:r>
            <a:r>
              <a:rPr lang="en-US" dirty="0" smtClean="0"/>
              <a:t> function: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918188" y="5457615"/>
            <a:ext cx="4174590" cy="8937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0" y="668674"/>
            <a:ext cx="4324350" cy="11144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23910" y="784894"/>
            <a:ext cx="4174590" cy="8937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89812" y="5714068"/>
            <a:ext cx="371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Probability of a data </a:t>
            </a:r>
            <a:r>
              <a:rPr lang="en-US" smtClean="0"/>
              <a:t>is in class i: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23" y="6199620"/>
            <a:ext cx="1638300" cy="371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892" y="1876109"/>
            <a:ext cx="5016328" cy="35661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681" y="6162806"/>
            <a:ext cx="666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10" y="668674"/>
            <a:ext cx="4324350" cy="11144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223910" y="784894"/>
            <a:ext cx="4174590" cy="8937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59243" y="2100649"/>
                <a:ext cx="71930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 smtClean="0"/>
                  <a:t>When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too large, the calculation can cause overflow</a:t>
                </a: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 Stable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softmax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3" y="2100649"/>
                <a:ext cx="7193059" cy="923330"/>
              </a:xfrm>
              <a:prstGeom prst="rect">
                <a:avLst/>
              </a:prstGeom>
              <a:blipFill>
                <a:blip r:embed="rId3"/>
                <a:stretch>
                  <a:fillRect l="-763" t="-463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14" y="3204646"/>
            <a:ext cx="68103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79156" y="2767914"/>
                <a:ext cx="3717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	Loss function of each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56" y="2767914"/>
                <a:ext cx="3717941" cy="369332"/>
              </a:xfrm>
              <a:prstGeom prst="rect">
                <a:avLst/>
              </a:prstGeom>
              <a:blipFill>
                <a:blip r:embed="rId2"/>
                <a:stretch>
                  <a:fillRect l="-1311" t="-9836" r="-49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22" y="3236100"/>
            <a:ext cx="364807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55" y="1287166"/>
            <a:ext cx="8210550" cy="1057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9155" y="917834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	Loss function: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463" y="3412312"/>
            <a:ext cx="1419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827" y="733168"/>
            <a:ext cx="398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use Stochastic Gradient Descent: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261201"/>
            <a:ext cx="9333471" cy="11489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5610" y="2681416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Next we use formula: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52" y="2589987"/>
            <a:ext cx="4241457" cy="6963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39" y="3557628"/>
            <a:ext cx="9512515" cy="8037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76251" y="2491287"/>
            <a:ext cx="4307359" cy="8937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9939" y="3556510"/>
            <a:ext cx="9512515" cy="8937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626" y="4570373"/>
            <a:ext cx="4229100" cy="90487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1186249" y="4852086"/>
            <a:ext cx="675502" cy="41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29626" y="4570373"/>
            <a:ext cx="4307359" cy="893757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708454" y="5914768"/>
            <a:ext cx="551935" cy="345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40424" y="5891425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 weight: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468" y="5795103"/>
            <a:ext cx="2867025" cy="5619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316469" y="5764015"/>
            <a:ext cx="3001954" cy="59306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733168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err="1" smtClean="0"/>
              <a:t>Softmax</a:t>
            </a:r>
            <a:r>
              <a:rPr lang="en-US" dirty="0" smtClean="0"/>
              <a:t>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60" y="2910531"/>
            <a:ext cx="4167084" cy="2806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6" y="903073"/>
            <a:ext cx="4078433" cy="272981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537398">
            <a:off x="4909751" y="3369276"/>
            <a:ext cx="724930" cy="444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69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07244" cy="93087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4518" y="1016448"/>
                <a:ext cx="5549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8" y="1016448"/>
                <a:ext cx="554944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machinelearningcoban.com/assets/pla/pl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4" y="475356"/>
            <a:ext cx="5389798" cy="37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4518" y="1758618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d = 2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4518" y="2439233"/>
                <a:ext cx="5549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8" y="2439233"/>
                <a:ext cx="5549446" cy="523220"/>
              </a:xfrm>
              <a:prstGeom prst="rect">
                <a:avLst/>
              </a:prstGeom>
              <a:blipFill>
                <a:blip r:embed="rId4"/>
                <a:stretch>
                  <a:fillRect l="-219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1417" y="5304372"/>
                <a:ext cx="554944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 smtClean="0"/>
                  <a:t> if (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) is misclassified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7" y="5304372"/>
                <a:ext cx="5549446" cy="530915"/>
              </a:xfrm>
              <a:prstGeom prst="rect">
                <a:avLst/>
              </a:prstGeom>
              <a:blipFill>
                <a:blip r:embed="rId5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9449" y="2885050"/>
                <a:ext cx="4141479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9" y="2885050"/>
                <a:ext cx="4141479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276" y="3374739"/>
            <a:ext cx="3365749" cy="758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053225" y="3509231"/>
                <a:ext cx="703334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dirty="0" smtClean="0"/>
                  <a:t>y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225" y="3509231"/>
                <a:ext cx="703334" cy="530915"/>
              </a:xfrm>
              <a:prstGeom prst="rect">
                <a:avLst/>
              </a:prstGeom>
              <a:blipFill>
                <a:blip r:embed="rId8"/>
                <a:stretch>
                  <a:fillRect t="-11494" r="-17391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1417" y="5835287"/>
                <a:ext cx="554944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 otherwise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7" y="5835287"/>
                <a:ext cx="5549446" cy="530915"/>
              </a:xfrm>
              <a:prstGeom prst="rect">
                <a:avLst/>
              </a:prstGeom>
              <a:blipFill>
                <a:blip r:embed="rId9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34616" y="4108690"/>
                <a:ext cx="3849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16" y="4108690"/>
                <a:ext cx="3849276" cy="954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815546" y="4174457"/>
            <a:ext cx="518984" cy="956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819135" y="4080732"/>
            <a:ext cx="551935" cy="10106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07244" cy="93087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Perceptron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4518" y="1127788"/>
                <a:ext cx="554944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 smtClean="0"/>
                  <a:t> if (</a:t>
                </a:r>
                <a:r>
                  <a:rPr lang="en-US" sz="2800" dirty="0" err="1" smtClean="0"/>
                  <a:t>i</a:t>
                </a:r>
                <a:r>
                  <a:rPr lang="en-US" sz="2800" dirty="0" smtClean="0"/>
                  <a:t>) is misclassified</a:t>
                </a:r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8" y="1127788"/>
                <a:ext cx="5549446" cy="530915"/>
              </a:xfrm>
              <a:prstGeom prst="rect">
                <a:avLst/>
              </a:prstGeom>
              <a:blipFill>
                <a:blip r:embed="rId2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4518" y="1658703"/>
                <a:ext cx="554944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 otherwise</a:t>
                </a:r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8" y="1658703"/>
                <a:ext cx="5549446" cy="530915"/>
              </a:xfrm>
              <a:prstGeom prst="rect">
                <a:avLst/>
              </a:prstGeom>
              <a:blipFill>
                <a:blip r:embed="rId3"/>
                <a:stretch>
                  <a:fillRect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machinelearningcoban.com/assets/pla/pla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4" y="561737"/>
            <a:ext cx="5386720" cy="37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793" y="2461728"/>
            <a:ext cx="3289464" cy="88283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91680" y="2720533"/>
            <a:ext cx="422260" cy="332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574" y="4415742"/>
            <a:ext cx="3543334" cy="7714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20793" y="2461728"/>
            <a:ext cx="3289464" cy="8828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07244" cy="93087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3074" name="Picture 2" descr="https://machinelearningcoban.com/assets/pla/pl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964" y="561737"/>
            <a:ext cx="5386720" cy="37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6" y="852521"/>
            <a:ext cx="3289464" cy="8828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04" y="4276224"/>
            <a:ext cx="3543334" cy="7714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02956" y="822167"/>
            <a:ext cx="3289464" cy="8828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0148" y="2782694"/>
            <a:ext cx="651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Stochastic Gradient Descent (SGD)</a:t>
            </a:r>
          </a:p>
          <a:p>
            <a:endParaRPr lang="en-US" sz="2400" b="1" dirty="0" smtClean="0"/>
          </a:p>
          <a:p>
            <a:r>
              <a:rPr lang="en-US" sz="2400" dirty="0" smtClean="0">
                <a:sym typeface="Wingdings" panose="05000000000000000000" pitchFamily="2" charset="2"/>
              </a:rPr>
              <a:t> Optimize each point in misclassified data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575564" y="4462239"/>
            <a:ext cx="514640" cy="35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139" y="5112278"/>
            <a:ext cx="3432898" cy="637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588" y="5988654"/>
            <a:ext cx="2392392" cy="49074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575564" y="6046572"/>
            <a:ext cx="514640" cy="318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75719" y="604936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Update weight: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564" y="1936186"/>
            <a:ext cx="651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Store all misclassified points in 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23964" y="4637842"/>
                <a:ext cx="554944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964" y="4637842"/>
                <a:ext cx="5549446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7253955" y="4461882"/>
            <a:ext cx="3289464" cy="88283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4049" y="5511600"/>
                <a:ext cx="3849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049" y="5511600"/>
                <a:ext cx="3849276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72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407244" cy="930876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Perceptron</a:t>
            </a:r>
            <a:endParaRPr lang="en-US" dirty="0"/>
          </a:p>
        </p:txBody>
      </p:sp>
      <p:pic>
        <p:nvPicPr>
          <p:cNvPr id="4098" name="Picture 2" descr="https://machinelearningcoban.com/assets/pla/pl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07" y="465438"/>
            <a:ext cx="4346175" cy="30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13254" y="1458097"/>
            <a:ext cx="5231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PLA </a:t>
            </a:r>
            <a:r>
              <a:rPr lang="en-US" dirty="0"/>
              <a:t>can </a:t>
            </a:r>
            <a:r>
              <a:rPr lang="en-US" dirty="0" smtClean="0"/>
              <a:t>has </a:t>
            </a:r>
            <a:r>
              <a:rPr lang="en-US" dirty="0"/>
              <a:t>a </a:t>
            </a:r>
            <a:r>
              <a:rPr lang="en-US" dirty="0" smtClean="0"/>
              <a:t>lot </a:t>
            </a:r>
            <a:r>
              <a:rPr lang="en-US" dirty="0"/>
              <a:t>of different </a:t>
            </a:r>
            <a:r>
              <a:rPr lang="en-US" dirty="0" smtClean="0"/>
              <a:t>solutions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lines will determine the triangle points of different </a:t>
            </a:r>
            <a:r>
              <a:rPr lang="en-US" dirty="0" smtClean="0"/>
              <a:t>classes </a:t>
            </a:r>
            <a:endParaRPr lang="en-US" dirty="0"/>
          </a:p>
        </p:txBody>
      </p:sp>
      <p:pic>
        <p:nvPicPr>
          <p:cNvPr id="4100" name="Picture 4" descr="https://machinelearningcoban.com/assets/pla/pla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06" y="3550155"/>
            <a:ext cx="4617831" cy="32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12942" y="4880919"/>
            <a:ext cx="448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PLA requires linearly separable data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86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930876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2594" y="930876"/>
                <a:ext cx="52310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sz="2400" dirty="0" smtClean="0"/>
                  <a:t>General form of linear model:</a:t>
                </a:r>
              </a:p>
              <a:p>
                <a:pPr marL="285750" indent="-285750">
                  <a:buFontTx/>
                  <a:buChar char="-"/>
                </a:pPr>
                <a:endParaRPr lang="en-US" sz="2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2400" dirty="0" smtClean="0"/>
                  <a:t> is called </a:t>
                </a:r>
                <a:r>
                  <a:rPr lang="en-US" sz="2400" i="1" dirty="0" smtClean="0"/>
                  <a:t>activation function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4" y="930876"/>
                <a:ext cx="5231027" cy="1200329"/>
              </a:xfrm>
              <a:prstGeom prst="rect">
                <a:avLst/>
              </a:prstGeom>
              <a:blipFill>
                <a:blip r:embed="rId2"/>
                <a:stretch>
                  <a:fillRect l="-174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593" y="930876"/>
            <a:ext cx="1628775" cy="542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71587" y="849615"/>
            <a:ext cx="1611781" cy="62418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6378" y="2553730"/>
            <a:ext cx="4237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Linear Regression:</a:t>
            </a:r>
          </a:p>
          <a:p>
            <a:endParaRPr lang="en-US" dirty="0"/>
          </a:p>
          <a:p>
            <a:r>
              <a:rPr lang="en-US" dirty="0" smtClean="0"/>
              <a:t>+ Perceptron Learning Algorithm (PLA):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71587" y="3062081"/>
                <a:ext cx="43737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∈{−1,1}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87" y="3062081"/>
                <a:ext cx="4373775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1619" y="2520006"/>
                <a:ext cx="3270815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19" y="2520006"/>
                <a:ext cx="3270815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700583" y="4810270"/>
            <a:ext cx="584887" cy="436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16129" y="4831237"/>
            <a:ext cx="52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Logistic Regression: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16129" y="5465551"/>
                <a:ext cx="3270815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129" y="5465551"/>
                <a:ext cx="3270815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027774" y="5421942"/>
            <a:ext cx="2293732" cy="62418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594" y="3669675"/>
            <a:ext cx="4249973" cy="27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4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930876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594" y="930876"/>
            <a:ext cx="52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Example: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2503787" y="5016843"/>
            <a:ext cx="5994403" cy="4978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78" y="1392541"/>
            <a:ext cx="8031892" cy="29887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87" y="5514717"/>
            <a:ext cx="5994403" cy="463793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037968" y="5247503"/>
            <a:ext cx="757881" cy="428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4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5321643" cy="930876"/>
          </a:xfrm>
        </p:spPr>
        <p:txBody>
          <a:bodyPr>
            <a:normAutofit/>
          </a:bodyPr>
          <a:lstStyle/>
          <a:p>
            <a:r>
              <a:rPr lang="en-US" dirty="0" smtClean="0"/>
              <a:t>2. Logistic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2594" y="930876"/>
            <a:ext cx="52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81" y="1392541"/>
            <a:ext cx="6670717" cy="262267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087395" y="2166551"/>
            <a:ext cx="757881" cy="494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33" y="4785943"/>
            <a:ext cx="6894576" cy="16568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2594" y="4259967"/>
            <a:ext cx="5231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smtClean="0"/>
              <a:t>Some activation function:</a:t>
            </a:r>
          </a:p>
        </p:txBody>
      </p:sp>
    </p:spTree>
    <p:extLst>
      <p:ext uri="{BB962C8B-B14F-4D97-AF65-F5344CB8AC3E}">
        <p14:creationId xmlns:p14="http://schemas.microsoft.com/office/powerpoint/2010/main" val="1824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</TotalTime>
  <Words>1520</Words>
  <Application>Microsoft Office PowerPoint</Application>
  <PresentationFormat>Widescreen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Times New Roman</vt:lpstr>
      <vt:lpstr>Trebuchet MS</vt:lpstr>
      <vt:lpstr>Wingdings</vt:lpstr>
      <vt:lpstr>Wingdings 3</vt:lpstr>
      <vt:lpstr>Facet</vt:lpstr>
      <vt:lpstr>LOGISTIC REGRESSION  &amp; SOFTMAX REGRESSION</vt:lpstr>
      <vt:lpstr>1. Perceptron</vt:lpstr>
      <vt:lpstr>1. Perceptron</vt:lpstr>
      <vt:lpstr>1. Perceptron</vt:lpstr>
      <vt:lpstr>1. Perceptron</vt:lpstr>
      <vt:lpstr>1. Perceptron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2. Logistic Regression</vt:lpstr>
      <vt:lpstr>3. Softmax Regression</vt:lpstr>
      <vt:lpstr>3. Softmax Regression</vt:lpstr>
      <vt:lpstr>3. Softmax Regression</vt:lpstr>
      <vt:lpstr>3. Softmax Regression</vt:lpstr>
      <vt:lpstr>3. Softmax Regression</vt:lpstr>
      <vt:lpstr>3. Softmax Regression</vt:lpstr>
      <vt:lpstr>3. Softmax Regression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calculus</dc:title>
  <dc:creator>dell</dc:creator>
  <cp:lastModifiedBy>dell</cp:lastModifiedBy>
  <cp:revision>61</cp:revision>
  <dcterms:created xsi:type="dcterms:W3CDTF">2021-02-27T13:42:22Z</dcterms:created>
  <dcterms:modified xsi:type="dcterms:W3CDTF">2021-05-17T04:15:50Z</dcterms:modified>
</cp:coreProperties>
</file>