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Medium"/>
      <p:regular r:id="rId45"/>
      <p:bold r:id="rId46"/>
      <p:italic r:id="rId47"/>
      <p:boldItalic r:id="rId48"/>
    </p:embeddedFont>
    <p:embeddedFont>
      <p:font typeface="Roboto"/>
      <p:regular r:id="rId49"/>
      <p:bold r:id="rId50"/>
      <p:italic r:id="rId51"/>
      <p:boldItalic r:id="rId52"/>
    </p:embeddedFont>
    <p:embeddedFont>
      <p:font typeface="Barlow Semi Condensed"/>
      <p:regular r:id="rId53"/>
      <p:bold r:id="rId54"/>
      <p:italic r:id="rId55"/>
      <p:boldItalic r:id="rId56"/>
    </p:embeddedFont>
    <p:embeddedFont>
      <p:font typeface="Saira ExtraCondensed SemiBold"/>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22771E-208A-4DDF-AFA7-291064F2F02D}">
  <a:tblStyle styleId="{8E22771E-208A-4DDF-AFA7-291064F2F0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4B8ADD-1D3D-445F-888B-0D6B7DC839F8}"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Medium-bold.fntdata"/><Relationship Id="rId45"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edium-boldItalic.fntdata"/><Relationship Id="rId47" Type="http://schemas.openxmlformats.org/officeDocument/2006/relationships/font" Target="fonts/RobotoMedium-italic.fntdata"/><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BarlowSemiCondensed-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BarlowSemiCondensed-italic.fntdata"/><Relationship Id="rId10" Type="http://schemas.openxmlformats.org/officeDocument/2006/relationships/slide" Target="slides/slide4.xml"/><Relationship Id="rId54" Type="http://schemas.openxmlformats.org/officeDocument/2006/relationships/font" Target="fonts/BarlowSemiCondensed-bold.fntdata"/><Relationship Id="rId13" Type="http://schemas.openxmlformats.org/officeDocument/2006/relationships/slide" Target="slides/slide7.xml"/><Relationship Id="rId57" Type="http://schemas.openxmlformats.org/officeDocument/2006/relationships/font" Target="fonts/SairaExtraCondensedSemiBold-regular.fntdata"/><Relationship Id="rId12" Type="http://schemas.openxmlformats.org/officeDocument/2006/relationships/slide" Target="slides/slide6.xml"/><Relationship Id="rId56" Type="http://schemas.openxmlformats.org/officeDocument/2006/relationships/font" Target="fonts/BarlowSemiCondensed-boldItalic.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SairaExtraCondensed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2e137da1a5f76fd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e137da1a5f76fd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f1e8cafe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f1e8cafe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f1e8cafe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f1e8cafe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698dbd307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698dbd307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2e137da1a5f76f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2e137da1a5f76f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f1e8cafe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f1e8cafe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f1e8cafe6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f1e8cafe6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f1e8cafe6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f1e8cafe6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6adabd1f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6adabd1f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f1e8cafe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f1e8cafe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f1e8caf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f1e8caf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f1e8cafe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f1e8cafe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800"/>
              <a:t>●Usage of proper coding standards, convention and style</a:t>
            </a:r>
            <a:endParaRPr sz="800"/>
          </a:p>
          <a:p>
            <a:pPr indent="0" lvl="0" marL="0" rtl="0" algn="l">
              <a:lnSpc>
                <a:spcPct val="150000"/>
              </a:lnSpc>
              <a:spcBef>
                <a:spcPts val="0"/>
              </a:spcBef>
              <a:spcAft>
                <a:spcPts val="0"/>
              </a:spcAft>
              <a:buClr>
                <a:schemeClr val="dk1"/>
              </a:buClr>
              <a:buSzPts val="1100"/>
              <a:buFont typeface="Arial"/>
              <a:buNone/>
            </a:pPr>
            <a:r>
              <a:rPr lang="en" sz="800"/>
              <a:t>○System can be maintained easily if standards are adhered to</a:t>
            </a:r>
            <a:endParaRPr sz="800"/>
          </a:p>
          <a:p>
            <a:pPr indent="0" lvl="0" marL="0" rtl="0" algn="l">
              <a:lnSpc>
                <a:spcPct val="150000"/>
              </a:lnSpc>
              <a:spcBef>
                <a:spcPts val="0"/>
              </a:spcBef>
              <a:spcAft>
                <a:spcPts val="0"/>
              </a:spcAft>
              <a:buClr>
                <a:schemeClr val="dk1"/>
              </a:buClr>
              <a:buSzPts val="1100"/>
              <a:buFont typeface="Arial"/>
              <a:buNone/>
            </a:pPr>
            <a:r>
              <a:rPr lang="en" sz="800"/>
              <a:t>○Tools can be used to flag warnings of deviation in naming</a:t>
            </a:r>
            <a:endParaRPr sz="800"/>
          </a:p>
          <a:p>
            <a:pPr indent="0" lvl="0" marL="0" rtl="0" algn="l">
              <a:lnSpc>
                <a:spcPct val="150000"/>
              </a:lnSpc>
              <a:spcBef>
                <a:spcPts val="0"/>
              </a:spcBef>
              <a:spcAft>
                <a:spcPts val="0"/>
              </a:spcAft>
              <a:buClr>
                <a:schemeClr val="dk1"/>
              </a:buClr>
              <a:buSzPts val="1100"/>
              <a:buFont typeface="Arial"/>
              <a:buNone/>
            </a:pPr>
            <a:r>
              <a:rPr lang="en" sz="800"/>
              <a:t>●Usage of well known communication standards and formats</a:t>
            </a:r>
            <a:endParaRPr sz="800"/>
          </a:p>
          <a:p>
            <a:pPr indent="0" lvl="0" marL="0" rtl="0" algn="l">
              <a:lnSpc>
                <a:spcPct val="150000"/>
              </a:lnSpc>
              <a:spcBef>
                <a:spcPts val="0"/>
              </a:spcBef>
              <a:spcAft>
                <a:spcPts val="0"/>
              </a:spcAft>
              <a:buClr>
                <a:schemeClr val="dk1"/>
              </a:buClr>
              <a:buSzPts val="1100"/>
              <a:buFont typeface="Arial"/>
              <a:buNone/>
            </a:pPr>
            <a:r>
              <a:rPr lang="en" sz="800"/>
              <a:t>○Eg. REST API</a:t>
            </a:r>
            <a:endParaRPr sz="800"/>
          </a:p>
          <a:p>
            <a:pPr indent="0" lvl="0" marL="0" rtl="0" algn="l">
              <a:spcBef>
                <a:spcPts val="0"/>
              </a:spcBef>
              <a:spcAft>
                <a:spcPts val="0"/>
              </a:spcAft>
              <a:buNone/>
            </a:pPr>
            <a:r>
              <a:t/>
            </a:r>
            <a:endParaRPr sz="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f1e8cafe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f1e8cafe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6adabd1f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6adabd1f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f1e8cafe6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f1e8cafe6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698dbd30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698dbd30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6adabd1f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6adabd1f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f1e8cafe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f1e8cafe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now I will share about risk management of our project. We have a 5 step process namely, risk identification, analysis, </a:t>
            </a:r>
            <a:r>
              <a:rPr lang="en"/>
              <a:t>mitigation, implementation and lastly monitoring. </a:t>
            </a:r>
            <a:r>
              <a:rPr lang="en"/>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f1e8cafe6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f1e8cafe6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Firstly, we have risk identification. We have identified the following risk types for our project: technical, project management resource management, political and project team.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698dbd30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698dbd30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f1e8cafe6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f1e8cafe6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Once we have identified the risks, we will then analyse it. Depending on the probability of occurrence, they will be rated - low, medium or high. Next, we will analyse the severity and give a rating based on the impact it has on the project schedule, cost and performance. With the ratings of both the probability and the severity, the risk will be categorised red, yellow or green as shown on the graph. Risks that fall within the RED or YELLOW zones will have risk response planning which may include both a risk mitigation and a risk contingency plan.</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f1e8caf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f1e8caf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f1e8cafe6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f1e8cafe6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examples of risk analysis. For Loss of Data, the probability is low, but the severity is high, therefore its risk is assessed to be in the yellow zone. And the impact on the project are schedule disruption and disclosure of confidential information.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f1e8cafe6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f1e8cafe6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Following the analysis, we will plan on ways to tackle the risk in the yellow or red zone. There are four approaches to take.  </a:t>
            </a:r>
            <a:endParaRPr b="1"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We avoid the risk</a:t>
            </a:r>
            <a:r>
              <a:rPr lang="en" sz="1200">
                <a:solidFill>
                  <a:schemeClr val="dk1"/>
                </a:solidFill>
                <a:latin typeface="Times New Roman"/>
                <a:ea typeface="Times New Roman"/>
                <a:cs typeface="Times New Roman"/>
                <a:sym typeface="Times New Roman"/>
              </a:rPr>
              <a:t> by removing the threat and eliminating the cause</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We mitigate the risk by </a:t>
            </a:r>
            <a:r>
              <a:rPr lang="en" sz="1200">
                <a:solidFill>
                  <a:schemeClr val="dk1"/>
                </a:solidFill>
                <a:latin typeface="Times New Roman"/>
                <a:ea typeface="Times New Roman"/>
                <a:cs typeface="Times New Roman"/>
                <a:sym typeface="Times New Roman"/>
              </a:rPr>
              <a:t>Identifying ways to reduce the probability or the impact of it</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We transfer the risk</a:t>
            </a:r>
            <a:r>
              <a:rPr lang="en" sz="1200">
                <a:solidFill>
                  <a:schemeClr val="dk1"/>
                </a:solidFill>
                <a:latin typeface="Times New Roman"/>
                <a:ea typeface="Times New Roman"/>
                <a:cs typeface="Times New Roman"/>
                <a:sym typeface="Times New Roman"/>
              </a:rPr>
              <a:t> by making another party responsible such as buying insurance, outsourcing, etc</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We accept the risk and nothing will be done. </a:t>
            </a:r>
            <a:endParaRPr sz="1200">
              <a:solidFill>
                <a:schemeClr val="dk1"/>
              </a:solidFill>
              <a:latin typeface="Times New Roman"/>
              <a:ea typeface="Times New Roman"/>
              <a:cs typeface="Times New Roman"/>
              <a:sym typeface="Times New Roman"/>
            </a:endParaRPr>
          </a:p>
          <a:p>
            <a:pPr indent="0" lvl="0" marL="502919" rtl="0" algn="just">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f1e8cafe6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f1e8cafe6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example, for a key person risk, the approach we will take is mitigation. Our mitigation strategies consist of reorganising th</a:t>
            </a:r>
            <a:r>
              <a:rPr lang="en" sz="1200">
                <a:solidFill>
                  <a:schemeClr val="dk1"/>
                </a:solidFill>
                <a:latin typeface="Times New Roman"/>
                <a:ea typeface="Times New Roman"/>
                <a:cs typeface="Times New Roman"/>
                <a:sym typeface="Times New Roman"/>
              </a:rPr>
              <a:t>e</a:t>
            </a:r>
            <a:r>
              <a:rPr lang="en" sz="1200">
                <a:solidFill>
                  <a:schemeClr val="dk1"/>
                </a:solidFill>
                <a:latin typeface="Times New Roman"/>
                <a:ea typeface="Times New Roman"/>
                <a:cs typeface="Times New Roman"/>
                <a:sym typeface="Times New Roman"/>
              </a:rPr>
              <a:t> team to ensure increased overlap of work roles between team members such that the members understand each other’s domain areas so that work is able to continue regardless. Also, there should be a proper chain of command in place to provide smooth succession in the event of personnel loss.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f1e8cafe6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f1e8cafe6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Lastly, after mitigating</a:t>
            </a:r>
            <a:r>
              <a:rPr lang="en">
                <a:solidFill>
                  <a:schemeClr val="dk1"/>
                </a:solidFill>
              </a:rPr>
              <a:t> risk, the risk will be montiroed throughout hte project lifecycle.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Every fortnight there</a:t>
            </a:r>
            <a:r>
              <a:rPr lang="en" sz="1200">
                <a:solidFill>
                  <a:schemeClr val="dk1"/>
                </a:solidFill>
                <a:latin typeface="Times New Roman"/>
                <a:ea typeface="Times New Roman"/>
                <a:cs typeface="Times New Roman"/>
                <a:sym typeface="Times New Roman"/>
              </a:rPr>
              <a:t> would be a risk assessment done for new potential risks and risks that have already been identified should be reassessed for changes in likelihood.</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Also, a standard operating procedure (SOP) document should be released for steps the team should take to mitigate select risks.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6adabd1f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6adabd1f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f1e8cafe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f1e8cafe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698dbd3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698dbd3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f1e8cafe6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f1e8cafe6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698dbd3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698dbd3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f1e8cafe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f1e8cafe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f1e8cafe6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f1e8cafe6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f1e8cafe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f1e8cafe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f1e8cafe6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f1e8cafe6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698dbd30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698dbd30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f1e8cafe6_5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f1e8cafe6_5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1pPr>
            <a:lvl2pPr lvl="1">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2pPr>
            <a:lvl3pPr lvl="2">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3pPr>
            <a:lvl4pPr lvl="3">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4pPr>
            <a:lvl5pPr lvl="4">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5pPr>
            <a:lvl6pPr lvl="5">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6pPr>
            <a:lvl7pPr lvl="6">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7pPr>
            <a:lvl8pPr lvl="7">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8pPr>
            <a:lvl9pPr lvl="8">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Medium"/>
              <a:buChar char="●"/>
              <a:defRPr sz="1800">
                <a:solidFill>
                  <a:schemeClr val="dk1"/>
                </a:solidFill>
                <a:latin typeface="Roboto Medium"/>
                <a:ea typeface="Roboto Medium"/>
                <a:cs typeface="Roboto Medium"/>
                <a:sym typeface="Roboto Medium"/>
              </a:defRPr>
            </a:lvl1pPr>
            <a:lvl2pPr indent="-317500" lvl="1" marL="914400">
              <a:lnSpc>
                <a:spcPct val="115000"/>
              </a:lnSpc>
              <a:spcBef>
                <a:spcPts val="1600"/>
              </a:spcBef>
              <a:spcAft>
                <a:spcPts val="0"/>
              </a:spcAft>
              <a:buClr>
                <a:schemeClr val="dk1"/>
              </a:buClr>
              <a:buSzPts val="1400"/>
              <a:buFont typeface="Roboto Medium"/>
              <a:buChar char="○"/>
              <a:defRPr>
                <a:solidFill>
                  <a:schemeClr val="dk1"/>
                </a:solidFill>
                <a:latin typeface="Roboto Medium"/>
                <a:ea typeface="Roboto Medium"/>
                <a:cs typeface="Roboto Medium"/>
                <a:sym typeface="Roboto Medium"/>
              </a:defRPr>
            </a:lvl2pPr>
            <a:lvl3pPr indent="-317500" lvl="2" marL="1371600">
              <a:lnSpc>
                <a:spcPct val="115000"/>
              </a:lnSpc>
              <a:spcBef>
                <a:spcPts val="1600"/>
              </a:spcBef>
              <a:spcAft>
                <a:spcPts val="0"/>
              </a:spcAft>
              <a:buClr>
                <a:schemeClr val="dk1"/>
              </a:buClr>
              <a:buSzPts val="1400"/>
              <a:buFont typeface="Roboto Medium"/>
              <a:buChar char="■"/>
              <a:defRPr>
                <a:solidFill>
                  <a:schemeClr val="dk1"/>
                </a:solidFill>
                <a:latin typeface="Roboto Medium"/>
                <a:ea typeface="Roboto Medium"/>
                <a:cs typeface="Roboto Medium"/>
                <a:sym typeface="Roboto Medium"/>
              </a:defRPr>
            </a:lvl3pPr>
            <a:lvl4pPr indent="-317500" lvl="3" marL="1828800">
              <a:lnSpc>
                <a:spcPct val="115000"/>
              </a:lnSpc>
              <a:spcBef>
                <a:spcPts val="1600"/>
              </a:spcBef>
              <a:spcAft>
                <a:spcPts val="0"/>
              </a:spcAft>
              <a:buClr>
                <a:schemeClr val="dk1"/>
              </a:buClr>
              <a:buSzPts val="1400"/>
              <a:buFont typeface="Roboto Medium"/>
              <a:buChar char="●"/>
              <a:defRPr>
                <a:solidFill>
                  <a:schemeClr val="dk1"/>
                </a:solidFill>
                <a:latin typeface="Roboto Medium"/>
                <a:ea typeface="Roboto Medium"/>
                <a:cs typeface="Roboto Medium"/>
                <a:sym typeface="Roboto Medium"/>
              </a:defRPr>
            </a:lvl4pPr>
            <a:lvl5pPr indent="-317500" lvl="4" marL="2286000">
              <a:lnSpc>
                <a:spcPct val="115000"/>
              </a:lnSpc>
              <a:spcBef>
                <a:spcPts val="1600"/>
              </a:spcBef>
              <a:spcAft>
                <a:spcPts val="0"/>
              </a:spcAft>
              <a:buClr>
                <a:schemeClr val="dk1"/>
              </a:buClr>
              <a:buSzPts val="1400"/>
              <a:buFont typeface="Roboto Medium"/>
              <a:buChar char="○"/>
              <a:defRPr>
                <a:solidFill>
                  <a:schemeClr val="dk1"/>
                </a:solidFill>
                <a:latin typeface="Roboto Medium"/>
                <a:ea typeface="Roboto Medium"/>
                <a:cs typeface="Roboto Medium"/>
                <a:sym typeface="Roboto Medium"/>
              </a:defRPr>
            </a:lvl5pPr>
            <a:lvl6pPr indent="-317500" lvl="5" marL="2743200">
              <a:lnSpc>
                <a:spcPct val="115000"/>
              </a:lnSpc>
              <a:spcBef>
                <a:spcPts val="1600"/>
              </a:spcBef>
              <a:spcAft>
                <a:spcPts val="0"/>
              </a:spcAft>
              <a:buClr>
                <a:schemeClr val="dk1"/>
              </a:buClr>
              <a:buSzPts val="1400"/>
              <a:buFont typeface="Roboto Medium"/>
              <a:buChar char="■"/>
              <a:defRPr>
                <a:solidFill>
                  <a:schemeClr val="dk1"/>
                </a:solidFill>
                <a:latin typeface="Roboto Medium"/>
                <a:ea typeface="Roboto Medium"/>
                <a:cs typeface="Roboto Medium"/>
                <a:sym typeface="Roboto Medium"/>
              </a:defRPr>
            </a:lvl6pPr>
            <a:lvl7pPr indent="-317500" lvl="6" marL="3200400">
              <a:lnSpc>
                <a:spcPct val="115000"/>
              </a:lnSpc>
              <a:spcBef>
                <a:spcPts val="1600"/>
              </a:spcBef>
              <a:spcAft>
                <a:spcPts val="0"/>
              </a:spcAft>
              <a:buClr>
                <a:schemeClr val="dk1"/>
              </a:buClr>
              <a:buSzPts val="1400"/>
              <a:buFont typeface="Roboto Medium"/>
              <a:buChar char="●"/>
              <a:defRPr>
                <a:solidFill>
                  <a:schemeClr val="dk1"/>
                </a:solidFill>
                <a:latin typeface="Roboto Medium"/>
                <a:ea typeface="Roboto Medium"/>
                <a:cs typeface="Roboto Medium"/>
                <a:sym typeface="Roboto Medium"/>
              </a:defRPr>
            </a:lvl7pPr>
            <a:lvl8pPr indent="-317500" lvl="7" marL="3657600">
              <a:lnSpc>
                <a:spcPct val="115000"/>
              </a:lnSpc>
              <a:spcBef>
                <a:spcPts val="1600"/>
              </a:spcBef>
              <a:spcAft>
                <a:spcPts val="0"/>
              </a:spcAft>
              <a:buClr>
                <a:schemeClr val="dk1"/>
              </a:buClr>
              <a:buSzPts val="1400"/>
              <a:buFont typeface="Roboto Medium"/>
              <a:buChar char="○"/>
              <a:defRPr>
                <a:solidFill>
                  <a:schemeClr val="dk1"/>
                </a:solidFill>
                <a:latin typeface="Roboto Medium"/>
                <a:ea typeface="Roboto Medium"/>
                <a:cs typeface="Roboto Medium"/>
                <a:sym typeface="Roboto Medium"/>
              </a:defRPr>
            </a:lvl8pPr>
            <a:lvl9pPr indent="-317500" lvl="8" marL="4114800">
              <a:lnSpc>
                <a:spcPct val="115000"/>
              </a:lnSpc>
              <a:spcBef>
                <a:spcPts val="1600"/>
              </a:spcBef>
              <a:spcAft>
                <a:spcPts val="1600"/>
              </a:spcAft>
              <a:buClr>
                <a:schemeClr val="dk1"/>
              </a:buClr>
              <a:buSzPts val="1400"/>
              <a:buFont typeface="Roboto Medium"/>
              <a:buChar char="■"/>
              <a:defRPr>
                <a:solidFill>
                  <a:schemeClr val="dk1"/>
                </a:solidFill>
                <a:latin typeface="Roboto Medium"/>
                <a:ea typeface="Roboto Medium"/>
                <a:cs typeface="Roboto Medium"/>
                <a:sym typeface="Roboto Medium"/>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Medium"/>
                <a:ea typeface="Roboto Medium"/>
                <a:cs typeface="Roboto Medium"/>
                <a:sym typeface="Roboto Medium"/>
              </a:defRPr>
            </a:lvl1pPr>
            <a:lvl2pPr lvl="1" algn="r">
              <a:buNone/>
              <a:defRPr sz="1000">
                <a:solidFill>
                  <a:schemeClr val="dk1"/>
                </a:solidFill>
                <a:latin typeface="Roboto Medium"/>
                <a:ea typeface="Roboto Medium"/>
                <a:cs typeface="Roboto Medium"/>
                <a:sym typeface="Roboto Medium"/>
              </a:defRPr>
            </a:lvl2pPr>
            <a:lvl3pPr lvl="2" algn="r">
              <a:buNone/>
              <a:defRPr sz="1000">
                <a:solidFill>
                  <a:schemeClr val="dk1"/>
                </a:solidFill>
                <a:latin typeface="Roboto Medium"/>
                <a:ea typeface="Roboto Medium"/>
                <a:cs typeface="Roboto Medium"/>
                <a:sym typeface="Roboto Medium"/>
              </a:defRPr>
            </a:lvl3pPr>
            <a:lvl4pPr lvl="3" algn="r">
              <a:buNone/>
              <a:defRPr sz="1000">
                <a:solidFill>
                  <a:schemeClr val="dk1"/>
                </a:solidFill>
                <a:latin typeface="Roboto Medium"/>
                <a:ea typeface="Roboto Medium"/>
                <a:cs typeface="Roboto Medium"/>
                <a:sym typeface="Roboto Medium"/>
              </a:defRPr>
            </a:lvl4pPr>
            <a:lvl5pPr lvl="4" algn="r">
              <a:buNone/>
              <a:defRPr sz="1000">
                <a:solidFill>
                  <a:schemeClr val="dk1"/>
                </a:solidFill>
                <a:latin typeface="Roboto Medium"/>
                <a:ea typeface="Roboto Medium"/>
                <a:cs typeface="Roboto Medium"/>
                <a:sym typeface="Roboto Medium"/>
              </a:defRPr>
            </a:lvl5pPr>
            <a:lvl6pPr lvl="5" algn="r">
              <a:buNone/>
              <a:defRPr sz="1000">
                <a:solidFill>
                  <a:schemeClr val="dk1"/>
                </a:solidFill>
                <a:latin typeface="Roboto Medium"/>
                <a:ea typeface="Roboto Medium"/>
                <a:cs typeface="Roboto Medium"/>
                <a:sym typeface="Roboto Medium"/>
              </a:defRPr>
            </a:lvl6pPr>
            <a:lvl7pPr lvl="6" algn="r">
              <a:buNone/>
              <a:defRPr sz="1000">
                <a:solidFill>
                  <a:schemeClr val="dk1"/>
                </a:solidFill>
                <a:latin typeface="Roboto Medium"/>
                <a:ea typeface="Roboto Medium"/>
                <a:cs typeface="Roboto Medium"/>
                <a:sym typeface="Roboto Medium"/>
              </a:defRPr>
            </a:lvl7pPr>
            <a:lvl8pPr lvl="7" algn="r">
              <a:buNone/>
              <a:defRPr sz="1000">
                <a:solidFill>
                  <a:schemeClr val="dk1"/>
                </a:solidFill>
                <a:latin typeface="Roboto Medium"/>
                <a:ea typeface="Roboto Medium"/>
                <a:cs typeface="Roboto Medium"/>
                <a:sym typeface="Roboto Medium"/>
              </a:defRPr>
            </a:lvl8pPr>
            <a:lvl9pPr lvl="8" algn="r">
              <a:buNone/>
              <a:defRPr sz="1000">
                <a:solidFill>
                  <a:schemeClr val="dk1"/>
                </a:solidFill>
                <a:latin typeface="Roboto Medium"/>
                <a:ea typeface="Roboto Medium"/>
                <a:cs typeface="Roboto Medium"/>
                <a:sym typeface="Roboto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5.jp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2.jp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83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Campus Meal Ordering System</a:t>
            </a:r>
            <a:endParaRPr/>
          </a:p>
        </p:txBody>
      </p:sp>
      <p:sp>
        <p:nvSpPr>
          <p:cNvPr id="60" name="Google Shape;60;p13"/>
          <p:cNvSpPr txBox="1"/>
          <p:nvPr>
            <p:ph idx="1" type="subTitle"/>
          </p:nvPr>
        </p:nvSpPr>
        <p:spPr>
          <a:xfrm>
            <a:off x="6120750" y="3118900"/>
            <a:ext cx="2581800" cy="55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Team Foodie</a:t>
            </a:r>
            <a:endParaRPr/>
          </a:p>
        </p:txBody>
      </p:sp>
      <p:sp>
        <p:nvSpPr>
          <p:cNvPr id="61" name="Google Shape;61;p13"/>
          <p:cNvSpPr txBox="1"/>
          <p:nvPr/>
        </p:nvSpPr>
        <p:spPr>
          <a:xfrm>
            <a:off x="912675" y="4181700"/>
            <a:ext cx="47784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Medium"/>
              <a:ea typeface="Roboto Medium"/>
              <a:cs typeface="Roboto Medium"/>
              <a:sym typeface="Roboto Medium"/>
            </a:endParaRPr>
          </a:p>
        </p:txBody>
      </p:sp>
      <p:sp>
        <p:nvSpPr>
          <p:cNvPr id="62" name="Google Shape;62;p13"/>
          <p:cNvSpPr txBox="1"/>
          <p:nvPr>
            <p:ph idx="1" type="subTitle"/>
          </p:nvPr>
        </p:nvSpPr>
        <p:spPr>
          <a:xfrm>
            <a:off x="721875" y="4182000"/>
            <a:ext cx="8201400" cy="55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Instructors: Bo An, Leong Yin Yoke Junie, Qiu Wei, Wang Rundon</a:t>
            </a:r>
            <a:r>
              <a:rPr lang="en"/>
              <a:t>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43425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Management </a:t>
            </a:r>
            <a:endParaRPr/>
          </a:p>
        </p:txBody>
      </p:sp>
      <p:sp>
        <p:nvSpPr>
          <p:cNvPr id="139" name="Google Shape;139;p23"/>
          <p:cNvSpPr txBox="1"/>
          <p:nvPr>
            <p:ph idx="1" type="body"/>
          </p:nvPr>
        </p:nvSpPr>
        <p:spPr>
          <a:xfrm>
            <a:off x="311700" y="1171600"/>
            <a:ext cx="4574700" cy="3397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a:t>Work Breakdown Structure </a:t>
            </a:r>
            <a:endParaRPr sz="2000"/>
          </a:p>
          <a:p>
            <a:pPr indent="-355600" lvl="0" marL="457200" rtl="0" algn="l">
              <a:lnSpc>
                <a:spcPct val="200000"/>
              </a:lnSpc>
              <a:spcBef>
                <a:spcPts val="1600"/>
              </a:spcBef>
              <a:spcAft>
                <a:spcPts val="0"/>
              </a:spcAft>
              <a:buSzPts val="2000"/>
              <a:buChar char="●"/>
            </a:pPr>
            <a:r>
              <a:rPr lang="en" sz="2000"/>
              <a:t>System Requirement Specification</a:t>
            </a:r>
            <a:endParaRPr sz="2000"/>
          </a:p>
          <a:p>
            <a:pPr indent="-355600" lvl="0" marL="457200" rtl="0" algn="l">
              <a:lnSpc>
                <a:spcPct val="200000"/>
              </a:lnSpc>
              <a:spcBef>
                <a:spcPts val="0"/>
              </a:spcBef>
              <a:spcAft>
                <a:spcPts val="0"/>
              </a:spcAft>
              <a:buSzPts val="2000"/>
              <a:buChar char="●"/>
            </a:pPr>
            <a:r>
              <a:rPr lang="en" sz="2000"/>
              <a:t>Project Plan</a:t>
            </a:r>
            <a:endParaRPr sz="2000"/>
          </a:p>
          <a:p>
            <a:pPr indent="-355600" lvl="0" marL="457200" rtl="0" algn="l">
              <a:lnSpc>
                <a:spcPct val="200000"/>
              </a:lnSpc>
              <a:spcBef>
                <a:spcPts val="0"/>
              </a:spcBef>
              <a:spcAft>
                <a:spcPts val="0"/>
              </a:spcAft>
              <a:buSzPts val="2000"/>
              <a:buChar char="●"/>
            </a:pPr>
            <a:r>
              <a:rPr lang="en" sz="2000"/>
              <a:t>System Implementation</a:t>
            </a:r>
            <a:endParaRPr sz="2000"/>
          </a:p>
        </p:txBody>
      </p:sp>
      <p:pic>
        <p:nvPicPr>
          <p:cNvPr id="140" name="Google Shape;140;p23"/>
          <p:cNvPicPr preferRelativeResize="0"/>
          <p:nvPr/>
        </p:nvPicPr>
        <p:blipFill>
          <a:blip r:embed="rId3">
            <a:alphaModFix/>
          </a:blip>
          <a:stretch>
            <a:fillRect/>
          </a:stretch>
        </p:blipFill>
        <p:spPr>
          <a:xfrm>
            <a:off x="5012772" y="337175"/>
            <a:ext cx="3819529" cy="437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Management </a:t>
            </a:r>
            <a:endParaRPr/>
          </a:p>
        </p:txBody>
      </p:sp>
      <p:sp>
        <p:nvSpPr>
          <p:cNvPr id="146" name="Google Shape;146;p24"/>
          <p:cNvSpPr txBox="1"/>
          <p:nvPr>
            <p:ph idx="1" type="body"/>
          </p:nvPr>
        </p:nvSpPr>
        <p:spPr>
          <a:xfrm>
            <a:off x="311700" y="1184275"/>
            <a:ext cx="4355400" cy="3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System Requirement Specifications</a:t>
            </a:r>
            <a:endParaRPr sz="2000"/>
          </a:p>
          <a:p>
            <a:pPr indent="-342900" lvl="0" marL="457200" rtl="0" algn="l">
              <a:lnSpc>
                <a:spcPct val="150000"/>
              </a:lnSpc>
              <a:spcBef>
                <a:spcPts val="1600"/>
              </a:spcBef>
              <a:spcAft>
                <a:spcPts val="0"/>
              </a:spcAft>
              <a:buSzPts val="1800"/>
              <a:buChar char="●"/>
            </a:pPr>
            <a:r>
              <a:rPr lang="en"/>
              <a:t>Use case model</a:t>
            </a:r>
            <a:endParaRPr/>
          </a:p>
          <a:p>
            <a:pPr indent="-342900" lvl="0" marL="457200" rtl="0" algn="l">
              <a:lnSpc>
                <a:spcPct val="150000"/>
              </a:lnSpc>
              <a:spcBef>
                <a:spcPts val="0"/>
              </a:spcBef>
              <a:spcAft>
                <a:spcPts val="0"/>
              </a:spcAft>
              <a:buSzPts val="1800"/>
              <a:buChar char="●"/>
            </a:pPr>
            <a:r>
              <a:rPr lang="en"/>
              <a:t>F</a:t>
            </a:r>
            <a:r>
              <a:rPr lang="en"/>
              <a:t>unctional requirements</a:t>
            </a:r>
            <a:endParaRPr/>
          </a:p>
          <a:p>
            <a:pPr indent="-342900" lvl="0" marL="457200" rtl="0" algn="l">
              <a:lnSpc>
                <a:spcPct val="150000"/>
              </a:lnSpc>
              <a:spcBef>
                <a:spcPts val="0"/>
              </a:spcBef>
              <a:spcAft>
                <a:spcPts val="0"/>
              </a:spcAft>
              <a:buSzPts val="1800"/>
              <a:buChar char="●"/>
            </a:pPr>
            <a:r>
              <a:rPr lang="en"/>
              <a:t>Software requirements</a:t>
            </a:r>
            <a:endParaRPr/>
          </a:p>
          <a:p>
            <a:pPr indent="-342900" lvl="0" marL="457200" rtl="0" algn="l">
              <a:lnSpc>
                <a:spcPct val="150000"/>
              </a:lnSpc>
              <a:spcBef>
                <a:spcPts val="0"/>
              </a:spcBef>
              <a:spcAft>
                <a:spcPts val="0"/>
              </a:spcAft>
              <a:buSzPts val="1800"/>
              <a:buChar char="●"/>
            </a:pPr>
            <a:r>
              <a:rPr lang="en"/>
              <a:t>Hardware requirements</a:t>
            </a:r>
            <a:endParaRPr/>
          </a:p>
          <a:p>
            <a:pPr indent="-342900" lvl="0" marL="457200" rtl="0" algn="l">
              <a:lnSpc>
                <a:spcPct val="150000"/>
              </a:lnSpc>
              <a:spcBef>
                <a:spcPts val="0"/>
              </a:spcBef>
              <a:spcAft>
                <a:spcPts val="0"/>
              </a:spcAft>
              <a:buSzPts val="1800"/>
              <a:buChar char="●"/>
            </a:pPr>
            <a:r>
              <a:rPr lang="en"/>
              <a:t>Deployment requirements</a:t>
            </a:r>
            <a:endParaRPr/>
          </a:p>
        </p:txBody>
      </p:sp>
      <p:pic>
        <p:nvPicPr>
          <p:cNvPr id="147" name="Google Shape;147;p24"/>
          <p:cNvPicPr preferRelativeResize="0"/>
          <p:nvPr/>
        </p:nvPicPr>
        <p:blipFill>
          <a:blip r:embed="rId3">
            <a:alphaModFix/>
          </a:blip>
          <a:stretch>
            <a:fillRect/>
          </a:stretch>
        </p:blipFill>
        <p:spPr>
          <a:xfrm>
            <a:off x="4825925" y="253350"/>
            <a:ext cx="4147625" cy="463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Management </a:t>
            </a:r>
            <a:endParaRPr/>
          </a:p>
        </p:txBody>
      </p:sp>
      <p:sp>
        <p:nvSpPr>
          <p:cNvPr id="153" name="Google Shape;153;p25"/>
          <p:cNvSpPr txBox="1"/>
          <p:nvPr>
            <p:ph idx="1" type="body"/>
          </p:nvPr>
        </p:nvSpPr>
        <p:spPr>
          <a:xfrm>
            <a:off x="311700" y="1171600"/>
            <a:ext cx="4488600" cy="3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Project Plan</a:t>
            </a:r>
            <a:endParaRPr sz="2000"/>
          </a:p>
          <a:p>
            <a:pPr indent="-342900" lvl="0" marL="457200" rtl="0" algn="l">
              <a:lnSpc>
                <a:spcPct val="150000"/>
              </a:lnSpc>
              <a:spcBef>
                <a:spcPts val="1600"/>
              </a:spcBef>
              <a:spcAft>
                <a:spcPts val="0"/>
              </a:spcAft>
              <a:buSzPts val="1800"/>
              <a:buChar char="●"/>
            </a:pPr>
            <a:r>
              <a:rPr lang="en"/>
              <a:t>Project breakdown structure</a:t>
            </a:r>
            <a:endParaRPr/>
          </a:p>
          <a:p>
            <a:pPr indent="-342900" lvl="0" marL="457200" rtl="0" algn="l">
              <a:lnSpc>
                <a:spcPct val="150000"/>
              </a:lnSpc>
              <a:spcBef>
                <a:spcPts val="0"/>
              </a:spcBef>
              <a:spcAft>
                <a:spcPts val="0"/>
              </a:spcAft>
              <a:buSzPts val="1800"/>
              <a:buChar char="●"/>
            </a:pPr>
            <a:r>
              <a:rPr lang="en"/>
              <a:t>Activities dependencies</a:t>
            </a:r>
            <a:endParaRPr/>
          </a:p>
          <a:p>
            <a:pPr indent="-342900" lvl="0" marL="457200" rtl="0" algn="l">
              <a:lnSpc>
                <a:spcPct val="150000"/>
              </a:lnSpc>
              <a:spcBef>
                <a:spcPts val="0"/>
              </a:spcBef>
              <a:spcAft>
                <a:spcPts val="0"/>
              </a:spcAft>
              <a:buSzPts val="1800"/>
              <a:buChar char="●"/>
            </a:pPr>
            <a:r>
              <a:rPr lang="en"/>
              <a:t>Project estimation</a:t>
            </a:r>
            <a:endParaRPr/>
          </a:p>
          <a:p>
            <a:pPr indent="-342900" lvl="1" marL="914400" rtl="0" algn="l">
              <a:lnSpc>
                <a:spcPct val="150000"/>
              </a:lnSpc>
              <a:spcBef>
                <a:spcPts val="0"/>
              </a:spcBef>
              <a:spcAft>
                <a:spcPts val="0"/>
              </a:spcAft>
              <a:buSzPts val="1800"/>
              <a:buChar char="○"/>
            </a:pPr>
            <a:r>
              <a:rPr lang="en" sz="1800"/>
              <a:t>Function Point model estimation</a:t>
            </a:r>
            <a:endParaRPr sz="1800"/>
          </a:p>
          <a:p>
            <a:pPr indent="-342900" lvl="0" marL="457200" rtl="0" algn="l">
              <a:lnSpc>
                <a:spcPct val="150000"/>
              </a:lnSpc>
              <a:spcBef>
                <a:spcPts val="0"/>
              </a:spcBef>
              <a:spcAft>
                <a:spcPts val="0"/>
              </a:spcAft>
              <a:buSzPts val="1800"/>
              <a:buChar char="●"/>
            </a:pPr>
            <a:r>
              <a:rPr lang="en"/>
              <a:t>Project timeline</a:t>
            </a:r>
            <a:endParaRPr/>
          </a:p>
          <a:p>
            <a:pPr indent="0" lvl="0" marL="457200" rtl="0" algn="l">
              <a:spcBef>
                <a:spcPts val="1600"/>
              </a:spcBef>
              <a:spcAft>
                <a:spcPts val="1600"/>
              </a:spcAft>
              <a:buNone/>
            </a:pPr>
            <a:r>
              <a:t/>
            </a:r>
            <a:endParaRPr sz="1600"/>
          </a:p>
        </p:txBody>
      </p:sp>
      <p:graphicFrame>
        <p:nvGraphicFramePr>
          <p:cNvPr id="154" name="Google Shape;154;p25"/>
          <p:cNvGraphicFramePr/>
          <p:nvPr/>
        </p:nvGraphicFramePr>
        <p:xfrm>
          <a:off x="4882350" y="203150"/>
          <a:ext cx="3000000" cy="3000000"/>
        </p:xfrm>
        <a:graphic>
          <a:graphicData uri="http://schemas.openxmlformats.org/drawingml/2006/table">
            <a:tbl>
              <a:tblPr>
                <a:noFill/>
                <a:tableStyleId>{8C4B8ADD-1D3D-445F-888B-0D6B7DC839F8}</a:tableStyleId>
              </a:tblPr>
              <a:tblGrid>
                <a:gridCol w="960325"/>
                <a:gridCol w="960325"/>
                <a:gridCol w="960325"/>
                <a:gridCol w="960325"/>
              </a:tblGrid>
              <a:tr h="12700">
                <a:tc>
                  <a:txBody>
                    <a:bodyPr/>
                    <a:lstStyle/>
                    <a:p>
                      <a:pPr indent="0" lvl="0" marL="0" rtl="0" algn="l">
                        <a:spcBef>
                          <a:spcPts val="0"/>
                        </a:spcBef>
                        <a:spcAft>
                          <a:spcPts val="0"/>
                        </a:spcAft>
                        <a:buNone/>
                      </a:pPr>
                      <a:r>
                        <a:rPr lang="en" sz="900"/>
                        <a:t>Work Package #</a:t>
                      </a:r>
                      <a:endParaRPr sz="900"/>
                    </a:p>
                  </a:txBody>
                  <a:tcPr marT="63500" marB="63500" marR="63500" marL="63500"/>
                </a:tc>
                <a:tc>
                  <a:txBody>
                    <a:bodyPr/>
                    <a:lstStyle/>
                    <a:p>
                      <a:pPr indent="0" lvl="0" marL="0" rtl="0" algn="l">
                        <a:spcBef>
                          <a:spcPts val="0"/>
                        </a:spcBef>
                        <a:spcAft>
                          <a:spcPts val="0"/>
                        </a:spcAft>
                        <a:buNone/>
                      </a:pPr>
                      <a:r>
                        <a:rPr lang="en" sz="900"/>
                        <a:t>Work Package Description</a:t>
                      </a:r>
                      <a:endParaRPr sz="900"/>
                    </a:p>
                  </a:txBody>
                  <a:tcPr marT="63500" marB="63500" marR="63500" marL="63500"/>
                </a:tc>
                <a:tc>
                  <a:txBody>
                    <a:bodyPr/>
                    <a:lstStyle/>
                    <a:p>
                      <a:pPr indent="0" lvl="0" marL="0" rtl="0" algn="l">
                        <a:spcBef>
                          <a:spcPts val="0"/>
                        </a:spcBef>
                        <a:spcAft>
                          <a:spcPts val="0"/>
                        </a:spcAft>
                        <a:buNone/>
                      </a:pPr>
                      <a:r>
                        <a:rPr lang="en" sz="900"/>
                        <a:t>Duration</a:t>
                      </a:r>
                      <a:endParaRPr sz="900"/>
                    </a:p>
                  </a:txBody>
                  <a:tcPr marT="63500" marB="63500" marR="63500" marL="63500"/>
                </a:tc>
                <a:tc>
                  <a:txBody>
                    <a:bodyPr/>
                    <a:lstStyle/>
                    <a:p>
                      <a:pPr indent="0" lvl="0" marL="0" rtl="0" algn="l">
                        <a:spcBef>
                          <a:spcPts val="0"/>
                        </a:spcBef>
                        <a:spcAft>
                          <a:spcPts val="0"/>
                        </a:spcAft>
                        <a:buNone/>
                      </a:pPr>
                      <a:r>
                        <a:rPr lang="en" sz="900"/>
                        <a:t>Dependencies</a:t>
                      </a:r>
                      <a:endParaRPr sz="900"/>
                    </a:p>
                  </a:txBody>
                  <a:tcPr marT="63500" marB="63500" marR="63500" marL="63500"/>
                </a:tc>
              </a:tr>
              <a:tr h="12700">
                <a:tc>
                  <a:txBody>
                    <a:bodyPr/>
                    <a:lstStyle/>
                    <a:p>
                      <a:pPr indent="0" lvl="0" marL="0" rtl="0" algn="l">
                        <a:spcBef>
                          <a:spcPts val="0"/>
                        </a:spcBef>
                        <a:spcAft>
                          <a:spcPts val="0"/>
                        </a:spcAft>
                        <a:buNone/>
                      </a:pPr>
                      <a:r>
                        <a:rPr lang="en" sz="900"/>
                        <a:t>X01</a:t>
                      </a:r>
                      <a:endParaRPr sz="900"/>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Project Proposal</a:t>
                      </a:r>
                      <a:endParaRPr sz="900"/>
                    </a:p>
                  </a:txBody>
                  <a:tcPr marT="63500" marB="63500" marR="63500" marL="63500"/>
                </a:tc>
                <a:tc>
                  <a:txBody>
                    <a:bodyPr/>
                    <a:lstStyle/>
                    <a:p>
                      <a:pPr indent="0" lvl="0" marL="0" rtl="0" algn="l">
                        <a:spcBef>
                          <a:spcPts val="0"/>
                        </a:spcBef>
                        <a:spcAft>
                          <a:spcPts val="0"/>
                        </a:spcAft>
                        <a:buNone/>
                      </a:pPr>
                      <a:r>
                        <a:rPr lang="en" sz="900"/>
                        <a:t>14 days</a:t>
                      </a:r>
                      <a:endParaRPr sz="900"/>
                    </a:p>
                  </a:txBody>
                  <a:tcPr marT="63500" marB="63500" marR="63500" marL="63500"/>
                </a:tc>
                <a:tc>
                  <a:txBody>
                    <a:bodyPr/>
                    <a:lstStyle/>
                    <a:p>
                      <a:pPr indent="0" lvl="0" marL="0" rtl="0" algn="l">
                        <a:spcBef>
                          <a:spcPts val="0"/>
                        </a:spcBef>
                        <a:spcAft>
                          <a:spcPts val="0"/>
                        </a:spcAft>
                        <a:buNone/>
                      </a:pPr>
                      <a:r>
                        <a:rPr lang="en" sz="900"/>
                        <a:t>-</a:t>
                      </a:r>
                      <a:endParaRPr sz="900"/>
                    </a:p>
                  </a:txBody>
                  <a:tcPr marT="63500" marB="63500" marR="63500" marL="63500"/>
                </a:tc>
              </a:tr>
              <a:tr h="12700">
                <a:tc>
                  <a:txBody>
                    <a:bodyPr/>
                    <a:lstStyle/>
                    <a:p>
                      <a:pPr indent="0" lvl="0" marL="0" rtl="0" algn="l">
                        <a:spcBef>
                          <a:spcPts val="0"/>
                        </a:spcBef>
                        <a:spcAft>
                          <a:spcPts val="0"/>
                        </a:spcAft>
                        <a:buNone/>
                      </a:pPr>
                      <a:r>
                        <a:rPr lang="en" sz="900"/>
                        <a:t>X02</a:t>
                      </a:r>
                      <a:endParaRPr sz="900"/>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Requirement Specification</a:t>
                      </a:r>
                      <a:endParaRPr sz="900"/>
                    </a:p>
                  </a:txBody>
                  <a:tcPr marT="63500" marB="63500" marR="63500" marL="63500"/>
                </a:tc>
                <a:tc>
                  <a:txBody>
                    <a:bodyPr/>
                    <a:lstStyle/>
                    <a:p>
                      <a:pPr indent="0" lvl="0" marL="0" rtl="0" algn="l">
                        <a:spcBef>
                          <a:spcPts val="0"/>
                        </a:spcBef>
                        <a:spcAft>
                          <a:spcPts val="0"/>
                        </a:spcAft>
                        <a:buNone/>
                      </a:pPr>
                      <a:r>
                        <a:rPr lang="en" sz="900"/>
                        <a:t>7 days</a:t>
                      </a:r>
                      <a:endParaRPr sz="900"/>
                    </a:p>
                  </a:txBody>
                  <a:tcPr marT="63500" marB="63500" marR="63500" marL="63500"/>
                </a:tc>
                <a:tc>
                  <a:txBody>
                    <a:bodyPr/>
                    <a:lstStyle/>
                    <a:p>
                      <a:pPr indent="0" lvl="0" marL="0" rtl="0" algn="l">
                        <a:spcBef>
                          <a:spcPts val="0"/>
                        </a:spcBef>
                        <a:spcAft>
                          <a:spcPts val="0"/>
                        </a:spcAft>
                        <a:buNone/>
                      </a:pPr>
                      <a:r>
                        <a:rPr lang="en" sz="900"/>
                        <a:t>-</a:t>
                      </a:r>
                      <a:endParaRPr sz="900"/>
                    </a:p>
                  </a:txBody>
                  <a:tcPr marT="63500" marB="63500" marR="63500" marL="63500"/>
                </a:tc>
              </a:tr>
              <a:tr h="12700">
                <a:tc>
                  <a:txBody>
                    <a:bodyPr/>
                    <a:lstStyle/>
                    <a:p>
                      <a:pPr indent="0" lvl="0" marL="0" rtl="0" algn="l">
                        <a:spcBef>
                          <a:spcPts val="0"/>
                        </a:spcBef>
                        <a:spcAft>
                          <a:spcPts val="0"/>
                        </a:spcAft>
                        <a:buNone/>
                      </a:pPr>
                      <a:r>
                        <a:rPr lang="en" sz="900"/>
                        <a:t>X03</a:t>
                      </a:r>
                      <a:endParaRPr sz="900"/>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Software System Design</a:t>
                      </a:r>
                      <a:endParaRPr sz="900"/>
                    </a:p>
                  </a:txBody>
                  <a:tcPr marT="63500" marB="63500" marR="63500" marL="63500"/>
                </a:tc>
                <a:tc>
                  <a:txBody>
                    <a:bodyPr/>
                    <a:lstStyle/>
                    <a:p>
                      <a:pPr indent="0" lvl="0" marL="0" rtl="0" algn="l">
                        <a:spcBef>
                          <a:spcPts val="0"/>
                        </a:spcBef>
                        <a:spcAft>
                          <a:spcPts val="0"/>
                        </a:spcAft>
                        <a:buNone/>
                      </a:pPr>
                      <a:r>
                        <a:rPr lang="en" sz="900"/>
                        <a:t>5 days</a:t>
                      </a:r>
                      <a:endParaRPr sz="900"/>
                    </a:p>
                  </a:txBody>
                  <a:tcPr marT="63500" marB="63500" marR="63500" marL="63500"/>
                </a:tc>
                <a:tc>
                  <a:txBody>
                    <a:bodyPr/>
                    <a:lstStyle/>
                    <a:p>
                      <a:pPr indent="0" lvl="0" marL="0" rtl="0" algn="l">
                        <a:spcBef>
                          <a:spcPts val="0"/>
                        </a:spcBef>
                        <a:spcAft>
                          <a:spcPts val="0"/>
                        </a:spcAft>
                        <a:buNone/>
                      </a:pPr>
                      <a:r>
                        <a:rPr lang="en" sz="900"/>
                        <a:t>X01, X02</a:t>
                      </a:r>
                      <a:endParaRPr sz="900"/>
                    </a:p>
                  </a:txBody>
                  <a:tcPr marT="63500" marB="63500" marR="63500" marL="63500"/>
                </a:tc>
              </a:tr>
              <a:tr h="12700">
                <a:tc>
                  <a:txBody>
                    <a:bodyPr/>
                    <a:lstStyle/>
                    <a:p>
                      <a:pPr indent="0" lvl="0" marL="0" rtl="0" algn="l">
                        <a:spcBef>
                          <a:spcPts val="0"/>
                        </a:spcBef>
                        <a:spcAft>
                          <a:spcPts val="0"/>
                        </a:spcAft>
                        <a:buNone/>
                      </a:pPr>
                      <a:r>
                        <a:rPr lang="en" sz="900"/>
                        <a:t>X04</a:t>
                      </a:r>
                      <a:endParaRPr sz="900"/>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Frontend Services</a:t>
                      </a:r>
                      <a:endParaRPr sz="900"/>
                    </a:p>
                  </a:txBody>
                  <a:tcPr marT="63500" marB="63500" marR="63500" marL="63500"/>
                </a:tc>
                <a:tc>
                  <a:txBody>
                    <a:bodyPr/>
                    <a:lstStyle/>
                    <a:p>
                      <a:pPr indent="0" lvl="0" marL="0" rtl="0" algn="l">
                        <a:spcBef>
                          <a:spcPts val="0"/>
                        </a:spcBef>
                        <a:spcAft>
                          <a:spcPts val="0"/>
                        </a:spcAft>
                        <a:buNone/>
                      </a:pPr>
                      <a:r>
                        <a:rPr lang="en" sz="900"/>
                        <a:t>36 days</a:t>
                      </a:r>
                      <a:endParaRPr sz="900"/>
                    </a:p>
                  </a:txBody>
                  <a:tcPr marT="63500" marB="63500" marR="63500" marL="63500"/>
                </a:tc>
                <a:tc>
                  <a:txBody>
                    <a:bodyPr/>
                    <a:lstStyle/>
                    <a:p>
                      <a:pPr indent="0" lvl="0" marL="0" rtl="0" algn="l">
                        <a:spcBef>
                          <a:spcPts val="0"/>
                        </a:spcBef>
                        <a:spcAft>
                          <a:spcPts val="0"/>
                        </a:spcAft>
                        <a:buNone/>
                      </a:pPr>
                      <a:r>
                        <a:rPr lang="en" sz="900"/>
                        <a:t>X03</a:t>
                      </a:r>
                      <a:endParaRPr sz="900"/>
                    </a:p>
                  </a:txBody>
                  <a:tcPr marT="63500" marB="63500" marR="63500" marL="63500"/>
                </a:tc>
              </a:tr>
              <a:tr h="12700">
                <a:tc>
                  <a:txBody>
                    <a:bodyPr/>
                    <a:lstStyle/>
                    <a:p>
                      <a:pPr indent="0" lvl="0" marL="0" rtl="0" algn="l">
                        <a:spcBef>
                          <a:spcPts val="0"/>
                        </a:spcBef>
                        <a:spcAft>
                          <a:spcPts val="0"/>
                        </a:spcAft>
                        <a:buNone/>
                      </a:pPr>
                      <a:r>
                        <a:rPr lang="en" sz="900"/>
                        <a:t>X05</a:t>
                      </a:r>
                      <a:endParaRPr sz="900"/>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Backend Services</a:t>
                      </a:r>
                      <a:endParaRPr sz="900"/>
                    </a:p>
                  </a:txBody>
                  <a:tcPr marT="63500" marB="63500" marR="63500" marL="63500"/>
                </a:tc>
                <a:tc>
                  <a:txBody>
                    <a:bodyPr/>
                    <a:lstStyle/>
                    <a:p>
                      <a:pPr indent="0" lvl="0" marL="0" rtl="0" algn="l">
                        <a:spcBef>
                          <a:spcPts val="0"/>
                        </a:spcBef>
                        <a:spcAft>
                          <a:spcPts val="0"/>
                        </a:spcAft>
                        <a:buNone/>
                      </a:pPr>
                      <a:r>
                        <a:rPr lang="en" sz="900"/>
                        <a:t>36 days</a:t>
                      </a:r>
                      <a:endParaRPr sz="900"/>
                    </a:p>
                  </a:txBody>
                  <a:tcPr marT="63500" marB="63500" marR="63500" marL="63500"/>
                </a:tc>
                <a:tc>
                  <a:txBody>
                    <a:bodyPr/>
                    <a:lstStyle/>
                    <a:p>
                      <a:pPr indent="0" lvl="0" marL="0" rtl="0" algn="l">
                        <a:spcBef>
                          <a:spcPts val="0"/>
                        </a:spcBef>
                        <a:spcAft>
                          <a:spcPts val="0"/>
                        </a:spcAft>
                        <a:buNone/>
                      </a:pPr>
                      <a:r>
                        <a:rPr lang="en" sz="900"/>
                        <a:t>X03</a:t>
                      </a:r>
                      <a:endParaRPr sz="900"/>
                    </a:p>
                  </a:txBody>
                  <a:tcPr marT="63500" marB="63500" marR="63500" marL="63500"/>
                </a:tc>
              </a:tr>
              <a:tr h="12700">
                <a:tc>
                  <a:txBody>
                    <a:bodyPr/>
                    <a:lstStyle/>
                    <a:p>
                      <a:pPr indent="0" lvl="0" marL="0" rtl="0" algn="l">
                        <a:spcBef>
                          <a:spcPts val="0"/>
                        </a:spcBef>
                        <a:spcAft>
                          <a:spcPts val="0"/>
                        </a:spcAft>
                        <a:buNone/>
                      </a:pPr>
                      <a:r>
                        <a:rPr lang="en" sz="900"/>
                        <a:t>X06</a:t>
                      </a:r>
                      <a:endParaRPr sz="900"/>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Management Plan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t>4 days</a:t>
                      </a:r>
                      <a:endParaRPr sz="900"/>
                    </a:p>
                  </a:txBody>
                  <a:tcPr marT="63500" marB="63500" marR="63500" marL="63500"/>
                </a:tc>
                <a:tc>
                  <a:txBody>
                    <a:bodyPr/>
                    <a:lstStyle/>
                    <a:p>
                      <a:pPr indent="0" lvl="0" marL="0" rtl="0" algn="l">
                        <a:spcBef>
                          <a:spcPts val="0"/>
                        </a:spcBef>
                        <a:spcAft>
                          <a:spcPts val="0"/>
                        </a:spcAft>
                        <a:buNone/>
                      </a:pPr>
                      <a:r>
                        <a:rPr lang="en" sz="900"/>
                        <a:t>X04, X05</a:t>
                      </a:r>
                      <a:endParaRPr sz="900"/>
                    </a:p>
                  </a:txBody>
                  <a:tcPr marT="63500" marB="63500" marR="63500" marL="63500"/>
                </a:tc>
              </a:tr>
              <a:tr h="12700">
                <a:tc>
                  <a:txBody>
                    <a:bodyPr/>
                    <a:lstStyle/>
                    <a:p>
                      <a:pPr indent="0" lvl="0" marL="0" rtl="0" algn="l">
                        <a:spcBef>
                          <a:spcPts val="0"/>
                        </a:spcBef>
                        <a:spcAft>
                          <a:spcPts val="0"/>
                        </a:spcAft>
                        <a:buNone/>
                      </a:pPr>
                      <a:r>
                        <a:rPr lang="en" sz="900"/>
                        <a:t>X07</a:t>
                      </a:r>
                      <a:endParaRPr sz="900"/>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Test &amp; Integration</a:t>
                      </a:r>
                      <a:endParaRPr sz="900"/>
                    </a:p>
                  </a:txBody>
                  <a:tcPr marT="63500" marB="63500" marR="63500" marL="63500"/>
                </a:tc>
                <a:tc>
                  <a:txBody>
                    <a:bodyPr/>
                    <a:lstStyle/>
                    <a:p>
                      <a:pPr indent="0" lvl="0" marL="0" rtl="0" algn="l">
                        <a:spcBef>
                          <a:spcPts val="0"/>
                        </a:spcBef>
                        <a:spcAft>
                          <a:spcPts val="0"/>
                        </a:spcAft>
                        <a:buNone/>
                      </a:pPr>
                      <a:r>
                        <a:rPr lang="en" sz="900"/>
                        <a:t>11 days</a:t>
                      </a:r>
                      <a:endParaRPr sz="900"/>
                    </a:p>
                  </a:txBody>
                  <a:tcPr marT="63500" marB="63500" marR="63500" marL="63500"/>
                </a:tc>
                <a:tc>
                  <a:txBody>
                    <a:bodyPr/>
                    <a:lstStyle/>
                    <a:p>
                      <a:pPr indent="0" lvl="0" marL="0" rtl="0" algn="l">
                        <a:spcBef>
                          <a:spcPts val="0"/>
                        </a:spcBef>
                        <a:spcAft>
                          <a:spcPts val="0"/>
                        </a:spcAft>
                        <a:buNone/>
                      </a:pPr>
                      <a:r>
                        <a:rPr lang="en" sz="900"/>
                        <a:t>X06</a:t>
                      </a:r>
                      <a:endParaRPr sz="900"/>
                    </a:p>
                  </a:txBody>
                  <a:tcPr marT="63500" marB="63500" marR="63500" marL="63500"/>
                </a:tc>
              </a:tr>
            </a:tbl>
          </a:graphicData>
        </a:graphic>
      </p:graphicFrame>
      <p:pic>
        <p:nvPicPr>
          <p:cNvPr id="155" name="Google Shape;155;p25"/>
          <p:cNvPicPr preferRelativeResize="0"/>
          <p:nvPr/>
        </p:nvPicPr>
        <p:blipFill>
          <a:blip r:embed="rId3">
            <a:alphaModFix/>
          </a:blip>
          <a:stretch>
            <a:fillRect/>
          </a:stretch>
        </p:blipFill>
        <p:spPr>
          <a:xfrm>
            <a:off x="5039100" y="4063625"/>
            <a:ext cx="3527800" cy="77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Tools </a:t>
            </a:r>
            <a:endParaRPr/>
          </a:p>
        </p:txBody>
      </p:sp>
      <p:pic>
        <p:nvPicPr>
          <p:cNvPr id="166" name="Google Shape;166;p27"/>
          <p:cNvPicPr preferRelativeResize="0"/>
          <p:nvPr/>
        </p:nvPicPr>
        <p:blipFill>
          <a:blip r:embed="rId3">
            <a:alphaModFix/>
          </a:blip>
          <a:stretch>
            <a:fillRect/>
          </a:stretch>
        </p:blipFill>
        <p:spPr>
          <a:xfrm>
            <a:off x="1478400" y="1175875"/>
            <a:ext cx="2799500" cy="1341075"/>
          </a:xfrm>
          <a:prstGeom prst="rect">
            <a:avLst/>
          </a:prstGeom>
          <a:noFill/>
          <a:ln>
            <a:noFill/>
          </a:ln>
        </p:spPr>
      </p:pic>
      <p:pic>
        <p:nvPicPr>
          <p:cNvPr id="167" name="Google Shape;167;p27"/>
          <p:cNvPicPr preferRelativeResize="0"/>
          <p:nvPr/>
        </p:nvPicPr>
        <p:blipFill>
          <a:blip r:embed="rId4">
            <a:alphaModFix/>
          </a:blip>
          <a:stretch>
            <a:fillRect/>
          </a:stretch>
        </p:blipFill>
        <p:spPr>
          <a:xfrm>
            <a:off x="4277900" y="794850"/>
            <a:ext cx="3810000" cy="1952625"/>
          </a:xfrm>
          <a:prstGeom prst="rect">
            <a:avLst/>
          </a:prstGeom>
          <a:noFill/>
          <a:ln>
            <a:noFill/>
          </a:ln>
        </p:spPr>
      </p:pic>
      <p:pic>
        <p:nvPicPr>
          <p:cNvPr id="168" name="Google Shape;168;p27"/>
          <p:cNvPicPr preferRelativeResize="0"/>
          <p:nvPr/>
        </p:nvPicPr>
        <p:blipFill rotWithShape="1">
          <a:blip r:embed="rId5">
            <a:alphaModFix/>
          </a:blip>
          <a:srcRect b="15369" l="0" r="0" t="11198"/>
          <a:stretch/>
        </p:blipFill>
        <p:spPr>
          <a:xfrm>
            <a:off x="1416325" y="2983325"/>
            <a:ext cx="2753382" cy="1514475"/>
          </a:xfrm>
          <a:prstGeom prst="rect">
            <a:avLst/>
          </a:prstGeom>
          <a:noFill/>
          <a:ln>
            <a:noFill/>
          </a:ln>
        </p:spPr>
      </p:pic>
      <p:pic>
        <p:nvPicPr>
          <p:cNvPr id="169" name="Google Shape;169;p27"/>
          <p:cNvPicPr preferRelativeResize="0"/>
          <p:nvPr/>
        </p:nvPicPr>
        <p:blipFill>
          <a:blip r:embed="rId6">
            <a:alphaModFix/>
          </a:blip>
          <a:stretch>
            <a:fillRect/>
          </a:stretch>
        </p:blipFill>
        <p:spPr>
          <a:xfrm>
            <a:off x="4647275" y="3041725"/>
            <a:ext cx="3343974" cy="139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Collaboration</a:t>
            </a:r>
            <a:r>
              <a:rPr lang="en"/>
              <a:t> Tools </a:t>
            </a:r>
            <a:endParaRPr/>
          </a:p>
        </p:txBody>
      </p:sp>
      <p:pic>
        <p:nvPicPr>
          <p:cNvPr id="175" name="Google Shape;175;p28"/>
          <p:cNvPicPr preferRelativeResize="0"/>
          <p:nvPr/>
        </p:nvPicPr>
        <p:blipFill>
          <a:blip r:embed="rId3">
            <a:alphaModFix/>
          </a:blip>
          <a:stretch>
            <a:fillRect/>
          </a:stretch>
        </p:blipFill>
        <p:spPr>
          <a:xfrm>
            <a:off x="1033300" y="1211274"/>
            <a:ext cx="2884500" cy="1442250"/>
          </a:xfrm>
          <a:prstGeom prst="rect">
            <a:avLst/>
          </a:prstGeom>
          <a:noFill/>
          <a:ln>
            <a:noFill/>
          </a:ln>
        </p:spPr>
      </p:pic>
      <p:pic>
        <p:nvPicPr>
          <p:cNvPr id="176" name="Google Shape;176;p28"/>
          <p:cNvPicPr preferRelativeResize="0"/>
          <p:nvPr/>
        </p:nvPicPr>
        <p:blipFill rotWithShape="1">
          <a:blip r:embed="rId4">
            <a:alphaModFix/>
          </a:blip>
          <a:srcRect b="7898" l="0" r="0" t="7890"/>
          <a:stretch/>
        </p:blipFill>
        <p:spPr>
          <a:xfrm>
            <a:off x="5020300" y="1139038"/>
            <a:ext cx="3197299" cy="1514475"/>
          </a:xfrm>
          <a:prstGeom prst="rect">
            <a:avLst/>
          </a:prstGeom>
          <a:noFill/>
          <a:ln>
            <a:noFill/>
          </a:ln>
        </p:spPr>
      </p:pic>
      <p:pic>
        <p:nvPicPr>
          <p:cNvPr id="177" name="Google Shape;177;p28"/>
          <p:cNvPicPr preferRelativeResize="0"/>
          <p:nvPr/>
        </p:nvPicPr>
        <p:blipFill>
          <a:blip r:embed="rId5">
            <a:alphaModFix/>
          </a:blip>
          <a:stretch>
            <a:fillRect/>
          </a:stretch>
        </p:blipFill>
        <p:spPr>
          <a:xfrm>
            <a:off x="3548346" y="3034525"/>
            <a:ext cx="1896953" cy="160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a:t>
            </a:r>
            <a:endParaRPr/>
          </a:p>
        </p:txBody>
      </p:sp>
      <p:pic>
        <p:nvPicPr>
          <p:cNvPr id="183" name="Google Shape;183;p29"/>
          <p:cNvPicPr preferRelativeResize="0"/>
          <p:nvPr/>
        </p:nvPicPr>
        <p:blipFill>
          <a:blip r:embed="rId3">
            <a:alphaModFix/>
          </a:blip>
          <a:stretch>
            <a:fillRect/>
          </a:stretch>
        </p:blipFill>
        <p:spPr>
          <a:xfrm>
            <a:off x="1409450" y="1129875"/>
            <a:ext cx="6058152" cy="3780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t>
            </a:r>
            <a:r>
              <a:rPr lang="en"/>
              <a:t>Maintainability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Maintainability </a:t>
            </a:r>
            <a:endParaRPr/>
          </a:p>
        </p:txBody>
      </p:sp>
      <p:sp>
        <p:nvSpPr>
          <p:cNvPr id="194" name="Google Shape;194;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Early Planning </a:t>
            </a:r>
            <a:endParaRPr sz="2000"/>
          </a:p>
          <a:p>
            <a:pPr indent="-342900" lvl="0" marL="457200" rtl="0" algn="l">
              <a:lnSpc>
                <a:spcPct val="200000"/>
              </a:lnSpc>
              <a:spcBef>
                <a:spcPts val="1600"/>
              </a:spcBef>
              <a:spcAft>
                <a:spcPts val="0"/>
              </a:spcAft>
              <a:buSzPts val="1800"/>
              <a:buChar char="●"/>
            </a:pPr>
            <a:r>
              <a:rPr lang="en"/>
              <a:t>Anticipate of potential rising issues </a:t>
            </a:r>
            <a:endParaRPr/>
          </a:p>
          <a:p>
            <a:pPr indent="-342900" lvl="0" marL="457200" rtl="0" algn="l">
              <a:lnSpc>
                <a:spcPct val="200000"/>
              </a:lnSpc>
              <a:spcBef>
                <a:spcPts val="0"/>
              </a:spcBef>
              <a:spcAft>
                <a:spcPts val="0"/>
              </a:spcAft>
              <a:buSzPts val="1800"/>
              <a:buChar char="●"/>
            </a:pPr>
            <a:r>
              <a:rPr lang="en"/>
              <a:t>Consideration of future features </a:t>
            </a:r>
            <a:endParaRPr/>
          </a:p>
          <a:p>
            <a:pPr indent="-342900" lvl="0" marL="457200" rtl="0" algn="l">
              <a:lnSpc>
                <a:spcPct val="200000"/>
              </a:lnSpc>
              <a:spcBef>
                <a:spcPts val="0"/>
              </a:spcBef>
              <a:spcAft>
                <a:spcPts val="0"/>
              </a:spcAft>
              <a:buSzPts val="1800"/>
              <a:buChar char="●"/>
            </a:pPr>
            <a:r>
              <a:rPr lang="en"/>
              <a:t>Easy modification of features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Composition</a:t>
            </a:r>
            <a:endParaRPr/>
          </a:p>
        </p:txBody>
      </p:sp>
      <p:graphicFrame>
        <p:nvGraphicFramePr>
          <p:cNvPr id="68" name="Google Shape;68;p14"/>
          <p:cNvGraphicFramePr/>
          <p:nvPr/>
        </p:nvGraphicFramePr>
        <p:xfrm>
          <a:off x="882425" y="1169125"/>
          <a:ext cx="3000000" cy="3000000"/>
        </p:xfrm>
        <a:graphic>
          <a:graphicData uri="http://schemas.openxmlformats.org/drawingml/2006/table">
            <a:tbl>
              <a:tblPr>
                <a:noFill/>
                <a:tableStyleId>{8E22771E-208A-4DDF-AFA7-291064F2F02D}</a:tableStyleId>
              </a:tblPr>
              <a:tblGrid>
                <a:gridCol w="2606375"/>
                <a:gridCol w="2606375"/>
                <a:gridCol w="2606375"/>
              </a:tblGrid>
              <a:tr h="381000">
                <a:tc>
                  <a:txBody>
                    <a:bodyPr/>
                    <a:lstStyle/>
                    <a:p>
                      <a:pPr indent="0" lvl="0" marL="0" rtl="0" algn="l">
                        <a:spcBef>
                          <a:spcPts val="0"/>
                        </a:spcBef>
                        <a:spcAft>
                          <a:spcPts val="0"/>
                        </a:spcAft>
                        <a:buNone/>
                      </a:pPr>
                      <a:r>
                        <a:rPr lang="en"/>
                        <a:t>Role </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
                        <a:t>Name </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
                        <a:t>Matriculation No.</a:t>
                      </a:r>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a:t>Project Manager</a:t>
                      </a:r>
                      <a:endParaRPr/>
                    </a:p>
                    <a:p>
                      <a:pPr indent="0" lvl="0" marL="0" rtl="0" algn="l">
                        <a:spcBef>
                          <a:spcPts val="0"/>
                        </a:spcBef>
                        <a:spcAft>
                          <a:spcPts val="0"/>
                        </a:spcAft>
                        <a:buNone/>
                      </a:pPr>
                      <a:r>
                        <a:rPr lang="en"/>
                        <a:t>Frontend Developer</a:t>
                      </a:r>
                      <a:endParaRPr/>
                    </a:p>
                  </a:txBody>
                  <a:tcPr marT="91425" marB="91425" marR="91425" marL="91425"/>
                </a:tc>
                <a:tc>
                  <a:txBody>
                    <a:bodyPr/>
                    <a:lstStyle/>
                    <a:p>
                      <a:pPr indent="0" lvl="0" marL="0" rtl="0" algn="l">
                        <a:spcBef>
                          <a:spcPts val="0"/>
                        </a:spcBef>
                        <a:spcAft>
                          <a:spcPts val="0"/>
                        </a:spcAft>
                        <a:buNone/>
                      </a:pPr>
                      <a:r>
                        <a:rPr lang="en"/>
                        <a:t>Ma Xiao </a:t>
                      </a:r>
                      <a:endParaRPr/>
                    </a:p>
                  </a:txBody>
                  <a:tcPr marT="91425" marB="91425" marR="91425" marL="91425"/>
                </a:tc>
                <a:tc>
                  <a:txBody>
                    <a:bodyPr/>
                    <a:lstStyle/>
                    <a:p>
                      <a:pPr indent="0" lvl="0" marL="0" rtl="0" algn="l">
                        <a:spcBef>
                          <a:spcPts val="0"/>
                        </a:spcBef>
                        <a:spcAft>
                          <a:spcPts val="0"/>
                        </a:spcAft>
                        <a:buNone/>
                      </a:pPr>
                      <a:r>
                        <a:rPr lang="en"/>
                        <a:t>U1722964K</a:t>
                      </a:r>
                      <a:endParaRPr/>
                    </a:p>
                  </a:txBody>
                  <a:tcPr marT="91425" marB="91425" marR="91425" marL="91425"/>
                </a:tc>
              </a:tr>
              <a:tr h="381000">
                <a:tc>
                  <a:txBody>
                    <a:bodyPr/>
                    <a:lstStyle/>
                    <a:p>
                      <a:pPr indent="0" lvl="0" marL="0" rtl="0" algn="l">
                        <a:spcBef>
                          <a:spcPts val="0"/>
                        </a:spcBef>
                        <a:spcAft>
                          <a:spcPts val="0"/>
                        </a:spcAft>
                        <a:buNone/>
                      </a:pPr>
                      <a:r>
                        <a:rPr lang="en"/>
                        <a:t>Lead Developer</a:t>
                      </a:r>
                      <a:endParaRPr/>
                    </a:p>
                    <a:p>
                      <a:pPr indent="0" lvl="0" marL="0" rtl="0" algn="l">
                        <a:spcBef>
                          <a:spcPts val="0"/>
                        </a:spcBef>
                        <a:spcAft>
                          <a:spcPts val="0"/>
                        </a:spcAft>
                        <a:buNone/>
                      </a:pPr>
                      <a:r>
                        <a:rPr lang="en"/>
                        <a:t>Backend Developer</a:t>
                      </a:r>
                      <a:endParaRPr/>
                    </a:p>
                  </a:txBody>
                  <a:tcPr marT="91425" marB="91425" marR="91425" marL="91425"/>
                </a:tc>
                <a:tc>
                  <a:txBody>
                    <a:bodyPr/>
                    <a:lstStyle/>
                    <a:p>
                      <a:pPr indent="0" lvl="0" marL="0" rtl="0" algn="l">
                        <a:spcBef>
                          <a:spcPts val="0"/>
                        </a:spcBef>
                        <a:spcAft>
                          <a:spcPts val="0"/>
                        </a:spcAft>
                        <a:buNone/>
                      </a:pPr>
                      <a:r>
                        <a:rPr lang="en"/>
                        <a:t>He Yu Hao </a:t>
                      </a:r>
                      <a:endParaRPr/>
                    </a:p>
                  </a:txBody>
                  <a:tcPr marT="91425" marB="91425" marR="91425" marL="91425"/>
                </a:tc>
                <a:tc>
                  <a:txBody>
                    <a:bodyPr/>
                    <a:lstStyle/>
                    <a:p>
                      <a:pPr indent="0" lvl="0" marL="0" rtl="0" algn="l">
                        <a:spcBef>
                          <a:spcPts val="0"/>
                        </a:spcBef>
                        <a:spcAft>
                          <a:spcPts val="0"/>
                        </a:spcAft>
                        <a:buNone/>
                      </a:pPr>
                      <a:r>
                        <a:rPr lang="en"/>
                        <a:t>U1722945E</a:t>
                      </a:r>
                      <a:endParaRPr/>
                    </a:p>
                  </a:txBody>
                  <a:tcPr marT="91425" marB="91425" marR="91425" marL="91425"/>
                </a:tc>
              </a:tr>
              <a:tr h="381000">
                <a:tc>
                  <a:txBody>
                    <a:bodyPr/>
                    <a:lstStyle/>
                    <a:p>
                      <a:pPr indent="0" lvl="0" marL="0" rtl="0" algn="l">
                        <a:spcBef>
                          <a:spcPts val="0"/>
                        </a:spcBef>
                        <a:spcAft>
                          <a:spcPts val="0"/>
                        </a:spcAft>
                        <a:buNone/>
                      </a:pPr>
                      <a:r>
                        <a:rPr lang="en"/>
                        <a:t>Frontend Developer</a:t>
                      </a:r>
                      <a:endParaRPr/>
                    </a:p>
                    <a:p>
                      <a:pPr indent="0" lvl="0" marL="0" rtl="0" algn="l">
                        <a:spcBef>
                          <a:spcPts val="0"/>
                        </a:spcBef>
                        <a:spcAft>
                          <a:spcPts val="0"/>
                        </a:spcAft>
                        <a:buNone/>
                      </a:pPr>
                      <a:r>
                        <a:rPr lang="en"/>
                        <a:t>Release Engineer </a:t>
                      </a:r>
                      <a:endParaRPr/>
                    </a:p>
                  </a:txBody>
                  <a:tcPr marT="91425" marB="91425" marR="91425" marL="91425"/>
                </a:tc>
                <a:tc>
                  <a:txBody>
                    <a:bodyPr/>
                    <a:lstStyle/>
                    <a:p>
                      <a:pPr indent="0" lvl="0" marL="0" rtl="0" algn="l">
                        <a:spcBef>
                          <a:spcPts val="0"/>
                        </a:spcBef>
                        <a:spcAft>
                          <a:spcPts val="0"/>
                        </a:spcAft>
                        <a:buNone/>
                      </a:pPr>
                      <a:r>
                        <a:rPr lang="en"/>
                        <a:t>Han Simeng </a:t>
                      </a:r>
                      <a:endParaRPr/>
                    </a:p>
                  </a:txBody>
                  <a:tcPr marT="91425" marB="91425" marR="91425" marL="91425"/>
                </a:tc>
                <a:tc>
                  <a:txBody>
                    <a:bodyPr/>
                    <a:lstStyle/>
                    <a:p>
                      <a:pPr indent="0" lvl="0" marL="0" rtl="0" algn="l">
                        <a:spcBef>
                          <a:spcPts val="0"/>
                        </a:spcBef>
                        <a:spcAft>
                          <a:spcPts val="0"/>
                        </a:spcAft>
                        <a:buNone/>
                      </a:pPr>
                      <a:r>
                        <a:rPr lang="en"/>
                        <a:t>U1722715F</a:t>
                      </a:r>
                      <a:endParaRPr/>
                    </a:p>
                  </a:txBody>
                  <a:tcPr marT="91425" marB="91425" marR="91425" marL="91425"/>
                </a:tc>
              </a:tr>
              <a:tr h="381000">
                <a:tc>
                  <a:txBody>
                    <a:bodyPr/>
                    <a:lstStyle/>
                    <a:p>
                      <a:pPr indent="0" lvl="0" marL="0" rtl="0" algn="l">
                        <a:spcBef>
                          <a:spcPts val="0"/>
                        </a:spcBef>
                        <a:spcAft>
                          <a:spcPts val="0"/>
                        </a:spcAft>
                        <a:buNone/>
                      </a:pPr>
                      <a:r>
                        <a:rPr lang="en"/>
                        <a:t>Frontend Developer</a:t>
                      </a:r>
                      <a:endParaRPr/>
                    </a:p>
                    <a:p>
                      <a:pPr indent="0" lvl="0" marL="0" rtl="0" algn="l">
                        <a:spcBef>
                          <a:spcPts val="0"/>
                        </a:spcBef>
                        <a:spcAft>
                          <a:spcPts val="0"/>
                        </a:spcAft>
                        <a:buNone/>
                      </a:pPr>
                      <a:r>
                        <a:rPr lang="en"/>
                        <a:t>QA Engineer </a:t>
                      </a:r>
                      <a:endParaRPr/>
                    </a:p>
                  </a:txBody>
                  <a:tcPr marT="91425" marB="91425" marR="91425" marL="91425"/>
                </a:tc>
                <a:tc>
                  <a:txBody>
                    <a:bodyPr/>
                    <a:lstStyle/>
                    <a:p>
                      <a:pPr indent="0" lvl="0" marL="0" rtl="0" algn="l">
                        <a:spcBef>
                          <a:spcPts val="0"/>
                        </a:spcBef>
                        <a:spcAft>
                          <a:spcPts val="0"/>
                        </a:spcAft>
                        <a:buNone/>
                      </a:pPr>
                      <a:r>
                        <a:rPr lang="en"/>
                        <a:t>Loh Yi Xuan Renice</a:t>
                      </a:r>
                      <a:endParaRPr/>
                    </a:p>
                  </a:txBody>
                  <a:tcPr marT="91425" marB="91425" marR="91425" marL="91425"/>
                </a:tc>
                <a:tc>
                  <a:txBody>
                    <a:bodyPr/>
                    <a:lstStyle/>
                    <a:p>
                      <a:pPr indent="0" lvl="0" marL="0" rtl="0" algn="l">
                        <a:spcBef>
                          <a:spcPts val="0"/>
                        </a:spcBef>
                        <a:spcAft>
                          <a:spcPts val="0"/>
                        </a:spcAft>
                        <a:buNone/>
                      </a:pPr>
                      <a:r>
                        <a:rPr lang="en"/>
                        <a:t>U1822247D </a:t>
                      </a:r>
                      <a:endParaRPr/>
                    </a:p>
                  </a:txBody>
                  <a:tcPr marT="91425" marB="91425" marR="91425" marL="91425"/>
                </a:tc>
              </a:tr>
              <a:tr h="381000">
                <a:tc>
                  <a:txBody>
                    <a:bodyPr/>
                    <a:lstStyle/>
                    <a:p>
                      <a:pPr indent="0" lvl="0" marL="0" rtl="0" algn="l">
                        <a:spcBef>
                          <a:spcPts val="0"/>
                        </a:spcBef>
                        <a:spcAft>
                          <a:spcPts val="0"/>
                        </a:spcAft>
                        <a:buNone/>
                      </a:pPr>
                      <a:r>
                        <a:rPr lang="en"/>
                        <a:t>Backend Developer </a:t>
                      </a:r>
                      <a:endParaRPr/>
                    </a:p>
                    <a:p>
                      <a:pPr indent="0" lvl="0" marL="0" rtl="0" algn="l">
                        <a:spcBef>
                          <a:spcPts val="0"/>
                        </a:spcBef>
                        <a:spcAft>
                          <a:spcPts val="0"/>
                        </a:spcAft>
                        <a:buNone/>
                      </a:pPr>
                      <a:r>
                        <a:rPr lang="en"/>
                        <a:t>QA Manager </a:t>
                      </a:r>
                      <a:endParaRPr/>
                    </a:p>
                  </a:txBody>
                  <a:tcPr marT="91425" marB="91425" marR="91425" marL="91425"/>
                </a:tc>
                <a:tc>
                  <a:txBody>
                    <a:bodyPr/>
                    <a:lstStyle/>
                    <a:p>
                      <a:pPr indent="0" lvl="0" marL="0" rtl="0" algn="l">
                        <a:spcBef>
                          <a:spcPts val="0"/>
                        </a:spcBef>
                        <a:spcAft>
                          <a:spcPts val="0"/>
                        </a:spcAft>
                        <a:buNone/>
                      </a:pPr>
                      <a:r>
                        <a:rPr lang="en"/>
                        <a:t>Yeoh Jun Yi </a:t>
                      </a:r>
                      <a:endParaRPr/>
                    </a:p>
                  </a:txBody>
                  <a:tcPr marT="91425" marB="91425" marR="91425" marL="91425"/>
                </a:tc>
                <a:tc>
                  <a:txBody>
                    <a:bodyPr/>
                    <a:lstStyle/>
                    <a:p>
                      <a:pPr indent="0" lvl="0" marL="0" rtl="0" algn="l">
                        <a:spcBef>
                          <a:spcPts val="0"/>
                        </a:spcBef>
                        <a:spcAft>
                          <a:spcPts val="0"/>
                        </a:spcAft>
                        <a:buNone/>
                      </a:pPr>
                      <a:r>
                        <a:rPr lang="en"/>
                        <a:t>U1822869H</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Maintainability </a:t>
            </a:r>
            <a:endParaRPr/>
          </a:p>
        </p:txBody>
      </p:sp>
      <p:sp>
        <p:nvSpPr>
          <p:cNvPr id="200" name="Google Shape;200;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Maintainability Practices </a:t>
            </a:r>
            <a:endParaRPr sz="2000"/>
          </a:p>
          <a:p>
            <a:pPr indent="-342900" lvl="0" marL="457200" rtl="0" algn="l">
              <a:lnSpc>
                <a:spcPct val="200000"/>
              </a:lnSpc>
              <a:spcBef>
                <a:spcPts val="1600"/>
              </a:spcBef>
              <a:spcAft>
                <a:spcPts val="0"/>
              </a:spcAft>
              <a:buSzPts val="1800"/>
              <a:buChar char="●"/>
            </a:pPr>
            <a:r>
              <a:rPr lang="en"/>
              <a:t>Standardized Documentation </a:t>
            </a:r>
            <a:endParaRPr/>
          </a:p>
          <a:p>
            <a:pPr indent="-342900" lvl="0" marL="457200" rtl="0" algn="l">
              <a:lnSpc>
                <a:spcPct val="200000"/>
              </a:lnSpc>
              <a:spcBef>
                <a:spcPts val="0"/>
              </a:spcBef>
              <a:spcAft>
                <a:spcPts val="0"/>
              </a:spcAft>
              <a:buSzPts val="1800"/>
              <a:buChar char="●"/>
            </a:pPr>
            <a:r>
              <a:rPr lang="en"/>
              <a:t>Version Control </a:t>
            </a:r>
            <a:endParaRPr/>
          </a:p>
          <a:p>
            <a:pPr indent="-342900" lvl="0" marL="457200" rtl="0" algn="l">
              <a:lnSpc>
                <a:spcPct val="200000"/>
              </a:lnSpc>
              <a:spcBef>
                <a:spcPts val="0"/>
              </a:spcBef>
              <a:spcAft>
                <a:spcPts val="0"/>
              </a:spcAft>
              <a:buSzPts val="1800"/>
              <a:buChar char="●"/>
            </a:pPr>
            <a:r>
              <a:rPr lang="en"/>
              <a:t>Readable Code</a:t>
            </a:r>
            <a:endParaRPr/>
          </a:p>
          <a:p>
            <a:pPr indent="-342900" lvl="0" marL="457200" rtl="0" algn="l">
              <a:lnSpc>
                <a:spcPct val="200000"/>
              </a:lnSpc>
              <a:spcBef>
                <a:spcPts val="0"/>
              </a:spcBef>
              <a:spcAft>
                <a:spcPts val="0"/>
              </a:spcAft>
              <a:buSzPts val="1800"/>
              <a:buChar char="●"/>
            </a:pPr>
            <a:r>
              <a:rPr lang="en"/>
              <a:t>Modularity </a:t>
            </a:r>
            <a:endParaRPr/>
          </a:p>
          <a:p>
            <a:pPr indent="0" lvl="0" marL="457200" rtl="0" algn="l">
              <a:lnSpc>
                <a:spcPct val="200000"/>
              </a:lnSpc>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Maintainability </a:t>
            </a:r>
            <a:endParaRPr/>
          </a:p>
        </p:txBody>
      </p:sp>
      <p:sp>
        <p:nvSpPr>
          <p:cNvPr id="206" name="Google Shape;206;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Design Architecture </a:t>
            </a:r>
            <a:endParaRPr/>
          </a:p>
        </p:txBody>
      </p:sp>
      <p:pic>
        <p:nvPicPr>
          <p:cNvPr id="207" name="Google Shape;207;p33"/>
          <p:cNvPicPr preferRelativeResize="0"/>
          <p:nvPr/>
        </p:nvPicPr>
        <p:blipFill>
          <a:blip r:embed="rId3">
            <a:alphaModFix/>
          </a:blip>
          <a:stretch>
            <a:fillRect/>
          </a:stretch>
        </p:blipFill>
        <p:spPr>
          <a:xfrm>
            <a:off x="1427775" y="1944025"/>
            <a:ext cx="6054475" cy="3017300"/>
          </a:xfrm>
          <a:prstGeom prst="rect">
            <a:avLst/>
          </a:prstGeom>
          <a:noFill/>
          <a:ln>
            <a:noFill/>
          </a:ln>
        </p:spPr>
      </p:pic>
      <p:sp>
        <p:nvSpPr>
          <p:cNvPr id="208" name="Google Shape;208;p33"/>
          <p:cNvSpPr txBox="1"/>
          <p:nvPr/>
        </p:nvSpPr>
        <p:spPr>
          <a:xfrm>
            <a:off x="3219600" y="1479925"/>
            <a:ext cx="27048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Medium"/>
                <a:ea typeface="Roboto Medium"/>
                <a:cs typeface="Roboto Medium"/>
                <a:sym typeface="Roboto Medium"/>
              </a:rPr>
              <a:t>Server-Client Model </a:t>
            </a:r>
            <a:endParaRPr sz="1800">
              <a:latin typeface="Roboto Medium"/>
              <a:ea typeface="Roboto Medium"/>
              <a:cs typeface="Roboto Medium"/>
              <a:sym typeface="Robot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Quality Assurance Plan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88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Quality Assurance Plan</a:t>
            </a:r>
            <a:endParaRPr/>
          </a:p>
        </p:txBody>
      </p:sp>
      <p:sp>
        <p:nvSpPr>
          <p:cNvPr id="219" name="Google Shape;219;p35"/>
          <p:cNvSpPr/>
          <p:nvPr/>
        </p:nvSpPr>
        <p:spPr>
          <a:xfrm>
            <a:off x="3032120" y="994897"/>
            <a:ext cx="3090300" cy="2945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35"/>
          <p:cNvCxnSpPr/>
          <p:nvPr/>
        </p:nvCxnSpPr>
        <p:spPr>
          <a:xfrm>
            <a:off x="3442410" y="980991"/>
            <a:ext cx="332104" cy="438563"/>
          </a:xfrm>
          <a:prstGeom prst="straightConnector1">
            <a:avLst/>
          </a:prstGeom>
          <a:noFill/>
          <a:ln cap="flat" cmpd="sng" w="19050">
            <a:solidFill>
              <a:srgbClr val="65F0AD"/>
            </a:solidFill>
            <a:prstDash val="solid"/>
            <a:round/>
            <a:headEnd len="med" w="med" type="oval"/>
            <a:tailEnd len="sm" w="sm" type="none"/>
          </a:ln>
        </p:spPr>
      </p:cxnSp>
      <p:grpSp>
        <p:nvGrpSpPr>
          <p:cNvPr id="221" name="Google Shape;221;p35"/>
          <p:cNvGrpSpPr/>
          <p:nvPr/>
        </p:nvGrpSpPr>
        <p:grpSpPr>
          <a:xfrm>
            <a:off x="5863870" y="2641575"/>
            <a:ext cx="2968592" cy="776267"/>
            <a:chOff x="5625475" y="2586174"/>
            <a:chExt cx="2440273" cy="669600"/>
          </a:xfrm>
        </p:grpSpPr>
        <p:cxnSp>
          <p:nvCxnSpPr>
            <p:cNvPr id="222" name="Google Shape;222;p35"/>
            <p:cNvCxnSpPr/>
            <p:nvPr/>
          </p:nvCxnSpPr>
          <p:spPr>
            <a:xfrm rot="10800000">
              <a:off x="5625475" y="2771675"/>
              <a:ext cx="442200" cy="153300"/>
            </a:xfrm>
            <a:prstGeom prst="straightConnector1">
              <a:avLst/>
            </a:prstGeom>
            <a:noFill/>
            <a:ln cap="flat" cmpd="sng" w="19050">
              <a:solidFill>
                <a:srgbClr val="0E9453"/>
              </a:solidFill>
              <a:prstDash val="solid"/>
              <a:round/>
              <a:headEnd len="med" w="med" type="oval"/>
              <a:tailEnd len="sm" w="sm" type="none"/>
            </a:ln>
          </p:spPr>
        </p:cxnSp>
        <p:sp>
          <p:nvSpPr>
            <p:cNvPr id="223" name="Google Shape;223;p35"/>
            <p:cNvSpPr txBox="1"/>
            <p:nvPr/>
          </p:nvSpPr>
          <p:spPr>
            <a:xfrm>
              <a:off x="6077348" y="2586174"/>
              <a:ext cx="19884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Implementation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200">
                  <a:latin typeface="Roboto"/>
                  <a:ea typeface="Roboto"/>
                  <a:cs typeface="Roboto"/>
                  <a:sym typeface="Roboto"/>
                </a:rPr>
                <a:t>Review on test readiness</a:t>
              </a:r>
              <a:endParaRPr b="1"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200">
                  <a:latin typeface="Roboto"/>
                  <a:ea typeface="Roboto"/>
                  <a:cs typeface="Roboto"/>
                  <a:sym typeface="Roboto"/>
                </a:rPr>
                <a:t>Review on system to determine if CMOS is aligned with client’s requirements</a:t>
              </a:r>
              <a:endParaRPr b="1"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p:txBody>
        </p:sp>
      </p:grpSp>
      <p:grpSp>
        <p:nvGrpSpPr>
          <p:cNvPr id="224" name="Google Shape;224;p35"/>
          <p:cNvGrpSpPr/>
          <p:nvPr/>
        </p:nvGrpSpPr>
        <p:grpSpPr>
          <a:xfrm>
            <a:off x="351949" y="2624750"/>
            <a:ext cx="2938050" cy="776267"/>
            <a:chOff x="1094508" y="2571661"/>
            <a:chExt cx="2415167" cy="669600"/>
          </a:xfrm>
        </p:grpSpPr>
        <p:cxnSp>
          <p:nvCxnSpPr>
            <p:cNvPr id="225" name="Google Shape;225;p35"/>
            <p:cNvCxnSpPr/>
            <p:nvPr/>
          </p:nvCxnSpPr>
          <p:spPr>
            <a:xfrm flipH="1" rot="10800000">
              <a:off x="3059375" y="2771675"/>
              <a:ext cx="450300" cy="145200"/>
            </a:xfrm>
            <a:prstGeom prst="straightConnector1">
              <a:avLst/>
            </a:prstGeom>
            <a:noFill/>
            <a:ln cap="flat" cmpd="sng" w="19050">
              <a:solidFill>
                <a:srgbClr val="0E9453"/>
              </a:solidFill>
              <a:prstDash val="solid"/>
              <a:round/>
              <a:headEnd len="med" w="med" type="oval"/>
              <a:tailEnd len="sm" w="sm" type="none"/>
            </a:ln>
          </p:spPr>
        </p:cxnSp>
        <p:sp>
          <p:nvSpPr>
            <p:cNvPr id="226" name="Google Shape;226;p35"/>
            <p:cNvSpPr txBox="1"/>
            <p:nvPr/>
          </p:nvSpPr>
          <p:spPr>
            <a:xfrm>
              <a:off x="1094508" y="2571661"/>
              <a:ext cx="19551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Maintenance</a:t>
              </a:r>
              <a:endParaRPr sz="1200">
                <a:latin typeface="Roboto"/>
                <a:ea typeface="Roboto"/>
                <a:cs typeface="Roboto"/>
                <a:sym typeface="Roboto"/>
              </a:endParaRPr>
            </a:p>
            <a:p>
              <a:pPr indent="0" lvl="0" marL="0" rtl="0" algn="r">
                <a:lnSpc>
                  <a:spcPct val="115000"/>
                </a:lnSpc>
                <a:spcBef>
                  <a:spcPts val="0"/>
                </a:spcBef>
                <a:spcAft>
                  <a:spcPts val="0"/>
                </a:spcAft>
                <a:buNone/>
              </a:pPr>
              <a:r>
                <a:t/>
              </a:r>
              <a:endParaRPr sz="1000">
                <a:latin typeface="Roboto"/>
                <a:ea typeface="Roboto"/>
                <a:cs typeface="Roboto"/>
                <a:sym typeface="Roboto"/>
              </a:endParaRPr>
            </a:p>
            <a:p>
              <a:pPr indent="0" lvl="0" marL="0" rtl="0" algn="r">
                <a:lnSpc>
                  <a:spcPct val="115000"/>
                </a:lnSpc>
                <a:spcBef>
                  <a:spcPts val="0"/>
                </a:spcBef>
                <a:spcAft>
                  <a:spcPts val="0"/>
                </a:spcAft>
                <a:buNone/>
              </a:pPr>
              <a:r>
                <a:rPr b="1" lang="en" sz="1200">
                  <a:latin typeface="Roboto"/>
                  <a:ea typeface="Roboto"/>
                  <a:cs typeface="Roboto"/>
                  <a:sym typeface="Roboto"/>
                </a:rPr>
                <a:t>Post-mortem meeting</a:t>
              </a:r>
              <a:endParaRPr b="1" sz="1200">
                <a:latin typeface="Roboto"/>
                <a:ea typeface="Roboto"/>
                <a:cs typeface="Roboto"/>
                <a:sym typeface="Roboto"/>
              </a:endParaRPr>
            </a:p>
          </p:txBody>
        </p:sp>
      </p:grpSp>
      <p:grpSp>
        <p:nvGrpSpPr>
          <p:cNvPr id="227" name="Google Shape;227;p35"/>
          <p:cNvGrpSpPr/>
          <p:nvPr/>
        </p:nvGrpSpPr>
        <p:grpSpPr>
          <a:xfrm>
            <a:off x="3137600" y="3748505"/>
            <a:ext cx="2832377" cy="1243013"/>
            <a:chOff x="3384399" y="3541000"/>
            <a:chExt cx="2328300" cy="1072210"/>
          </a:xfrm>
        </p:grpSpPr>
        <p:cxnSp>
          <p:nvCxnSpPr>
            <p:cNvPr id="228" name="Google Shape;228;p35"/>
            <p:cNvCxnSpPr/>
            <p:nvPr/>
          </p:nvCxnSpPr>
          <p:spPr>
            <a:xfrm rot="10800000">
              <a:off x="4563402" y="3541000"/>
              <a:ext cx="0" cy="489600"/>
            </a:xfrm>
            <a:prstGeom prst="straightConnector1">
              <a:avLst/>
            </a:prstGeom>
            <a:noFill/>
            <a:ln cap="flat" cmpd="sng" w="19050">
              <a:solidFill>
                <a:srgbClr val="085631"/>
              </a:solidFill>
              <a:prstDash val="solid"/>
              <a:round/>
              <a:headEnd len="med" w="med" type="oval"/>
              <a:tailEnd len="sm" w="sm" type="none"/>
            </a:ln>
          </p:spPr>
        </p:cxnSp>
        <p:sp>
          <p:nvSpPr>
            <p:cNvPr id="229" name="Google Shape;229;p35"/>
            <p:cNvSpPr txBox="1"/>
            <p:nvPr/>
          </p:nvSpPr>
          <p:spPr>
            <a:xfrm>
              <a:off x="3384399" y="3943610"/>
              <a:ext cx="23283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latin typeface="Roboto"/>
                  <a:ea typeface="Roboto"/>
                  <a:cs typeface="Roboto"/>
                  <a:sym typeface="Roboto"/>
                </a:rPr>
                <a:t>Testing</a:t>
              </a:r>
              <a:endParaRPr sz="1200">
                <a:latin typeface="Roboto"/>
                <a:ea typeface="Roboto"/>
                <a:cs typeface="Roboto"/>
                <a:sym typeface="Roboto"/>
              </a:endParaRPr>
            </a:p>
            <a:p>
              <a:pPr indent="0" lvl="0" marL="0" rtl="0" algn="ctr">
                <a:lnSpc>
                  <a:spcPct val="115000"/>
                </a:lnSpc>
                <a:spcBef>
                  <a:spcPts val="0"/>
                </a:spcBef>
                <a:spcAft>
                  <a:spcPts val="0"/>
                </a:spcAft>
                <a:buNone/>
              </a:pPr>
              <a:r>
                <a:t/>
              </a:r>
              <a:endParaRPr sz="1000">
                <a:latin typeface="Roboto"/>
                <a:ea typeface="Roboto"/>
                <a:cs typeface="Roboto"/>
                <a:sym typeface="Roboto"/>
              </a:endParaRPr>
            </a:p>
            <a:p>
              <a:pPr indent="0" lvl="0" marL="0" rtl="0" algn="ctr">
                <a:lnSpc>
                  <a:spcPct val="115000"/>
                </a:lnSpc>
                <a:spcBef>
                  <a:spcPts val="0"/>
                </a:spcBef>
                <a:spcAft>
                  <a:spcPts val="0"/>
                </a:spcAft>
                <a:buNone/>
              </a:pPr>
              <a:r>
                <a:rPr b="1" lang="en" sz="1200">
                  <a:latin typeface="Roboto"/>
                  <a:ea typeface="Roboto"/>
                  <a:cs typeface="Roboto"/>
                  <a:sym typeface="Roboto"/>
                </a:rPr>
                <a:t>Review on test results</a:t>
              </a:r>
              <a:endParaRPr b="1" sz="1200">
                <a:latin typeface="Roboto"/>
                <a:ea typeface="Roboto"/>
                <a:cs typeface="Roboto"/>
                <a:sym typeface="Roboto"/>
              </a:endParaRPr>
            </a:p>
          </p:txBody>
        </p:sp>
      </p:grpSp>
      <p:sp>
        <p:nvSpPr>
          <p:cNvPr id="230" name="Google Shape;230;p35"/>
          <p:cNvSpPr/>
          <p:nvPr/>
        </p:nvSpPr>
        <p:spPr>
          <a:xfrm rot="1729067">
            <a:off x="2956641" y="883292"/>
            <a:ext cx="3235721" cy="3158930"/>
          </a:xfrm>
          <a:prstGeom prst="blockArc">
            <a:avLst>
              <a:gd fmla="val 14414370" name="adj1"/>
              <a:gd fmla="val 18998613" name="adj2"/>
              <a:gd fmla="val 8907"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flipH="1" rot="-9071618">
            <a:off x="2963737" y="881295"/>
            <a:ext cx="3235024" cy="3158207"/>
          </a:xfrm>
          <a:prstGeom prst="blockArc">
            <a:avLst>
              <a:gd fmla="val 20178804" name="adj1"/>
              <a:gd fmla="val 2623923" name="adj2"/>
              <a:gd fmla="val 8858"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nvSpPr>
        <p:spPr>
          <a:xfrm>
            <a:off x="3699146" y="2027529"/>
            <a:ext cx="1756200" cy="932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020202"/>
                </a:solidFill>
                <a:latin typeface="Roboto"/>
                <a:ea typeface="Roboto"/>
                <a:cs typeface="Roboto"/>
                <a:sym typeface="Roboto"/>
              </a:rPr>
              <a:t>Software Development Life Cycle</a:t>
            </a:r>
            <a:endParaRPr b="1" sz="2000">
              <a:solidFill>
                <a:srgbClr val="020202"/>
              </a:solidFill>
              <a:latin typeface="Roboto"/>
              <a:ea typeface="Roboto"/>
              <a:cs typeface="Roboto"/>
              <a:sym typeface="Roboto"/>
            </a:endParaRPr>
          </a:p>
        </p:txBody>
      </p:sp>
      <p:sp>
        <p:nvSpPr>
          <p:cNvPr id="233" name="Google Shape;233;p35"/>
          <p:cNvSpPr/>
          <p:nvPr/>
        </p:nvSpPr>
        <p:spPr>
          <a:xfrm rot="-3716079">
            <a:off x="5788706" y="1789171"/>
            <a:ext cx="425312" cy="437408"/>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5"/>
          <p:cNvSpPr/>
          <p:nvPr/>
        </p:nvSpPr>
        <p:spPr>
          <a:xfrm flipH="1" rot="-1729191">
            <a:off x="2950684" y="878736"/>
            <a:ext cx="3242976" cy="3165927"/>
          </a:xfrm>
          <a:prstGeom prst="blockArc">
            <a:avLst>
              <a:gd fmla="val 14334136" name="adj1"/>
              <a:gd fmla="val 18854681" name="adj2"/>
              <a:gd fmla="val 8846" name="adj3"/>
            </a:avLst>
          </a:prstGeom>
          <a:solidFill>
            <a:srgbClr val="65F0AD"/>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5"/>
          <p:cNvSpPr/>
          <p:nvPr/>
        </p:nvSpPr>
        <p:spPr>
          <a:xfrm rot="9071618">
            <a:off x="2941425" y="884570"/>
            <a:ext cx="3235024" cy="3158207"/>
          </a:xfrm>
          <a:prstGeom prst="blockArc">
            <a:avLst>
              <a:gd fmla="val 20184517" name="adj1"/>
              <a:gd fmla="val 3007258" name="adj2"/>
              <a:gd fmla="val 9336" name="adj3"/>
            </a:avLst>
          </a:prstGeom>
          <a:solidFill>
            <a:srgbClr val="0E9453"/>
          </a:solidFill>
          <a:ln cap="flat" cmpd="sng" w="9525">
            <a:solidFill>
              <a:srgbClr val="0E945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5"/>
          <p:cNvSpPr/>
          <p:nvPr/>
        </p:nvSpPr>
        <p:spPr>
          <a:xfrm flipH="1" rot="-9071618">
            <a:off x="2941610" y="886338"/>
            <a:ext cx="3235024" cy="3158207"/>
          </a:xfrm>
          <a:prstGeom prst="blockArc">
            <a:avLst>
              <a:gd fmla="val 15738599" name="adj1"/>
              <a:gd fmla="val 20008131" name="adj2"/>
              <a:gd fmla="val 9063"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p:nvPr/>
        </p:nvSpPr>
        <p:spPr>
          <a:xfrm rot="9303961">
            <a:off x="2931832" y="1795254"/>
            <a:ext cx="438357" cy="425319"/>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p:nvPr/>
        </p:nvSpPr>
        <p:spPr>
          <a:xfrm rot="454752">
            <a:off x="5249480" y="3398568"/>
            <a:ext cx="441255" cy="421127"/>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rot="4832261">
            <a:off x="3475630" y="3388686"/>
            <a:ext cx="421535" cy="440868"/>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rot="-8182842">
            <a:off x="4357577" y="829442"/>
            <a:ext cx="431390" cy="43139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txBox="1"/>
          <p:nvPr/>
        </p:nvSpPr>
        <p:spPr>
          <a:xfrm>
            <a:off x="213276" y="630800"/>
            <a:ext cx="3183824" cy="1319167"/>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Requirement Specification</a:t>
            </a:r>
            <a:endParaRPr sz="1200">
              <a:latin typeface="Roboto"/>
              <a:ea typeface="Roboto"/>
              <a:cs typeface="Roboto"/>
              <a:sym typeface="Roboto"/>
            </a:endParaRPr>
          </a:p>
          <a:p>
            <a:pPr indent="0" lvl="0" marL="0" rtl="0" algn="r">
              <a:lnSpc>
                <a:spcPct val="115000"/>
              </a:lnSpc>
              <a:spcBef>
                <a:spcPts val="0"/>
              </a:spcBef>
              <a:spcAft>
                <a:spcPts val="0"/>
              </a:spcAft>
              <a:buNone/>
            </a:pPr>
            <a:r>
              <a:t/>
            </a:r>
            <a:endParaRPr sz="1000">
              <a:latin typeface="Roboto"/>
              <a:ea typeface="Roboto"/>
              <a:cs typeface="Roboto"/>
              <a:sym typeface="Roboto"/>
            </a:endParaRPr>
          </a:p>
          <a:p>
            <a:pPr indent="-304800" lvl="0" marL="457200" rtl="0" algn="r">
              <a:lnSpc>
                <a:spcPct val="115000"/>
              </a:lnSpc>
              <a:spcBef>
                <a:spcPts val="0"/>
              </a:spcBef>
              <a:spcAft>
                <a:spcPts val="0"/>
              </a:spcAft>
              <a:buSzPts val="1200"/>
              <a:buFont typeface="Roboto"/>
              <a:buChar char="●"/>
            </a:pPr>
            <a:r>
              <a:rPr b="1" lang="en" sz="1200">
                <a:latin typeface="Roboto"/>
                <a:ea typeface="Roboto"/>
                <a:cs typeface="Roboto"/>
                <a:sym typeface="Roboto"/>
              </a:rPr>
              <a:t>Identify project attributions</a:t>
            </a:r>
            <a:endParaRPr b="1" sz="1200">
              <a:latin typeface="Roboto"/>
              <a:ea typeface="Roboto"/>
              <a:cs typeface="Roboto"/>
              <a:sym typeface="Roboto"/>
            </a:endParaRPr>
          </a:p>
          <a:p>
            <a:pPr indent="-304800" lvl="0" marL="457200" rtl="0" algn="r">
              <a:lnSpc>
                <a:spcPct val="115000"/>
              </a:lnSpc>
              <a:spcBef>
                <a:spcPts val="0"/>
              </a:spcBef>
              <a:spcAft>
                <a:spcPts val="0"/>
              </a:spcAft>
              <a:buSzPts val="1200"/>
              <a:buFont typeface="Roboto"/>
              <a:buChar char="●"/>
            </a:pPr>
            <a:r>
              <a:rPr b="1" lang="en" sz="1200">
                <a:latin typeface="Roboto"/>
                <a:ea typeface="Roboto"/>
                <a:cs typeface="Roboto"/>
                <a:sym typeface="Roboto"/>
              </a:rPr>
              <a:t>Review on client requirements</a:t>
            </a:r>
            <a:endParaRPr b="1" sz="1200">
              <a:latin typeface="Roboto"/>
              <a:ea typeface="Roboto"/>
              <a:cs typeface="Roboto"/>
              <a:sym typeface="Roboto"/>
            </a:endParaRPr>
          </a:p>
          <a:p>
            <a:pPr indent="-304800" lvl="0" marL="457200" rtl="0" algn="r">
              <a:lnSpc>
                <a:spcPct val="115000"/>
              </a:lnSpc>
              <a:spcBef>
                <a:spcPts val="0"/>
              </a:spcBef>
              <a:spcAft>
                <a:spcPts val="0"/>
              </a:spcAft>
              <a:buSzPts val="1200"/>
              <a:buFont typeface="Roboto"/>
              <a:buChar char="●"/>
            </a:pPr>
            <a:r>
              <a:rPr b="1" lang="en" sz="1200">
                <a:latin typeface="Roboto"/>
                <a:ea typeface="Roboto"/>
                <a:cs typeface="Roboto"/>
                <a:sym typeface="Roboto"/>
              </a:rPr>
              <a:t>Review on software requirements</a:t>
            </a:r>
            <a:endParaRPr b="1" sz="1200">
              <a:latin typeface="Roboto"/>
              <a:ea typeface="Roboto"/>
              <a:cs typeface="Roboto"/>
              <a:sym typeface="Roboto"/>
            </a:endParaRPr>
          </a:p>
          <a:p>
            <a:pPr indent="0" lvl="0" marL="0" rtl="0" algn="r">
              <a:lnSpc>
                <a:spcPct val="115000"/>
              </a:lnSpc>
              <a:spcBef>
                <a:spcPts val="0"/>
              </a:spcBef>
              <a:spcAft>
                <a:spcPts val="0"/>
              </a:spcAft>
              <a:buClr>
                <a:schemeClr val="dk1"/>
              </a:buClr>
              <a:buSzPts val="1100"/>
              <a:buFont typeface="Arial"/>
              <a:buNone/>
            </a:pPr>
            <a:r>
              <a:t/>
            </a:r>
            <a:endParaRPr b="1" sz="1200">
              <a:latin typeface="Roboto"/>
              <a:ea typeface="Roboto"/>
              <a:cs typeface="Roboto"/>
              <a:sym typeface="Roboto"/>
            </a:endParaRPr>
          </a:p>
          <a:p>
            <a:pPr indent="0" lvl="0" marL="0" rtl="0" algn="r">
              <a:lnSpc>
                <a:spcPct val="115000"/>
              </a:lnSpc>
              <a:spcBef>
                <a:spcPts val="0"/>
              </a:spcBef>
              <a:spcAft>
                <a:spcPts val="0"/>
              </a:spcAft>
              <a:buNone/>
            </a:pPr>
            <a:r>
              <a:t/>
            </a:r>
            <a:endParaRPr b="1" sz="1200">
              <a:latin typeface="Roboto"/>
              <a:ea typeface="Roboto"/>
              <a:cs typeface="Roboto"/>
              <a:sym typeface="Roboto"/>
            </a:endParaRPr>
          </a:p>
        </p:txBody>
      </p:sp>
      <p:cxnSp>
        <p:nvCxnSpPr>
          <p:cNvPr id="242" name="Google Shape;242;p35"/>
          <p:cNvCxnSpPr/>
          <p:nvPr/>
        </p:nvCxnSpPr>
        <p:spPr>
          <a:xfrm flipH="1">
            <a:off x="5363371" y="980991"/>
            <a:ext cx="332104" cy="438563"/>
          </a:xfrm>
          <a:prstGeom prst="straightConnector1">
            <a:avLst/>
          </a:prstGeom>
          <a:noFill/>
          <a:ln cap="flat" cmpd="sng" w="19050">
            <a:solidFill>
              <a:srgbClr val="085631"/>
            </a:solidFill>
            <a:prstDash val="solid"/>
            <a:round/>
            <a:headEnd len="med" w="med" type="oval"/>
            <a:tailEnd len="sm" w="sm" type="none"/>
          </a:ln>
        </p:spPr>
      </p:cxnSp>
      <p:sp>
        <p:nvSpPr>
          <p:cNvPr id="243" name="Google Shape;243;p35"/>
          <p:cNvSpPr txBox="1"/>
          <p:nvPr/>
        </p:nvSpPr>
        <p:spPr>
          <a:xfrm>
            <a:off x="5728426" y="630800"/>
            <a:ext cx="3090397" cy="776267"/>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Software Design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Review on software design</a:t>
            </a:r>
            <a:endParaRPr b="1"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Review on system architecture necessary to match client’s requirements  </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 Metrics</a:t>
            </a:r>
            <a:endParaRPr/>
          </a:p>
        </p:txBody>
      </p:sp>
      <p:sp>
        <p:nvSpPr>
          <p:cNvPr id="249" name="Google Shape;249;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Fan-in/Fan-out </a:t>
            </a:r>
            <a:endParaRPr/>
          </a:p>
          <a:p>
            <a:pPr indent="-342900" lvl="0" marL="457200" rtl="0" algn="l">
              <a:lnSpc>
                <a:spcPct val="200000"/>
              </a:lnSpc>
              <a:spcBef>
                <a:spcPts val="0"/>
              </a:spcBef>
              <a:spcAft>
                <a:spcPts val="0"/>
              </a:spcAft>
              <a:buSzPts val="1800"/>
              <a:buChar char="●"/>
            </a:pPr>
            <a:r>
              <a:rPr lang="en"/>
              <a:t>Length of code</a:t>
            </a:r>
            <a:endParaRPr/>
          </a:p>
          <a:p>
            <a:pPr indent="-342900" lvl="0" marL="457200" rtl="0" algn="l">
              <a:lnSpc>
                <a:spcPct val="200000"/>
              </a:lnSpc>
              <a:spcBef>
                <a:spcPts val="0"/>
              </a:spcBef>
              <a:spcAft>
                <a:spcPts val="0"/>
              </a:spcAft>
              <a:buSzPts val="1800"/>
              <a:buChar char="●"/>
            </a:pPr>
            <a:r>
              <a:rPr lang="en"/>
              <a:t>Cyclomatic Complexity</a:t>
            </a:r>
            <a:endParaRPr/>
          </a:p>
          <a:p>
            <a:pPr indent="-342900" lvl="0" marL="457200" rtl="0" algn="l">
              <a:lnSpc>
                <a:spcPct val="200000"/>
              </a:lnSpc>
              <a:spcBef>
                <a:spcPts val="0"/>
              </a:spcBef>
              <a:spcAft>
                <a:spcPts val="0"/>
              </a:spcAft>
              <a:buSzPts val="1800"/>
              <a:buChar char="●"/>
            </a:pPr>
            <a:r>
              <a:rPr lang="en"/>
              <a:t>Length of identifiers</a:t>
            </a:r>
            <a:endParaRPr/>
          </a:p>
          <a:p>
            <a:pPr indent="-342900" lvl="0" marL="457200" rtl="0" algn="l">
              <a:lnSpc>
                <a:spcPct val="200000"/>
              </a:lnSpc>
              <a:spcBef>
                <a:spcPts val="0"/>
              </a:spcBef>
              <a:spcAft>
                <a:spcPts val="0"/>
              </a:spcAft>
              <a:buSzPts val="1800"/>
              <a:buChar char="●"/>
            </a:pPr>
            <a:r>
              <a:rPr lang="en"/>
              <a:t>Depth of conditional-nesting</a:t>
            </a:r>
            <a:endParaRPr/>
          </a:p>
          <a:p>
            <a:pPr indent="-342900" lvl="0" marL="457200" rtl="0" algn="l">
              <a:lnSpc>
                <a:spcPct val="200000"/>
              </a:lnSpc>
              <a:spcBef>
                <a:spcPts val="0"/>
              </a:spcBef>
              <a:spcAft>
                <a:spcPts val="0"/>
              </a:spcAft>
              <a:buSzPts val="1800"/>
              <a:buChar char="●"/>
            </a:pPr>
            <a:r>
              <a:rPr lang="en"/>
              <a:t>Fog of index </a:t>
            </a:r>
            <a:endParaRPr/>
          </a:p>
          <a:p>
            <a:pPr indent="0" lvl="0" marL="457200" rtl="0" algn="l">
              <a:lnSpc>
                <a:spcPct val="200000"/>
              </a:lnSpc>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Management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a:t>
            </a:r>
            <a:endParaRPr/>
          </a:p>
        </p:txBody>
      </p:sp>
      <p:sp>
        <p:nvSpPr>
          <p:cNvPr id="260" name="Google Shape;260;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5-Step Process</a:t>
            </a:r>
            <a:endParaRPr sz="2000"/>
          </a:p>
          <a:p>
            <a:pPr indent="-342900" lvl="0" marL="457200" rtl="0" algn="l">
              <a:lnSpc>
                <a:spcPct val="150000"/>
              </a:lnSpc>
              <a:spcBef>
                <a:spcPts val="1600"/>
              </a:spcBef>
              <a:spcAft>
                <a:spcPts val="0"/>
              </a:spcAft>
              <a:buSzPts val="1800"/>
              <a:buAutoNum type="arabicPeriod"/>
            </a:pPr>
            <a:r>
              <a:rPr lang="en"/>
              <a:t>Risk Identification </a:t>
            </a:r>
            <a:endParaRPr/>
          </a:p>
          <a:p>
            <a:pPr indent="-342900" lvl="0" marL="457200" rtl="0" algn="l">
              <a:lnSpc>
                <a:spcPct val="150000"/>
              </a:lnSpc>
              <a:spcBef>
                <a:spcPts val="0"/>
              </a:spcBef>
              <a:spcAft>
                <a:spcPts val="0"/>
              </a:spcAft>
              <a:buSzPts val="1800"/>
              <a:buAutoNum type="arabicPeriod"/>
            </a:pPr>
            <a:r>
              <a:rPr lang="en"/>
              <a:t>Risk Analysis </a:t>
            </a:r>
            <a:endParaRPr/>
          </a:p>
          <a:p>
            <a:pPr indent="-342900" lvl="0" marL="457200" rtl="0" algn="l">
              <a:lnSpc>
                <a:spcPct val="150000"/>
              </a:lnSpc>
              <a:spcBef>
                <a:spcPts val="0"/>
              </a:spcBef>
              <a:spcAft>
                <a:spcPts val="0"/>
              </a:spcAft>
              <a:buSzPts val="1800"/>
              <a:buAutoNum type="arabicPeriod"/>
            </a:pPr>
            <a:r>
              <a:rPr lang="en"/>
              <a:t>Risk Mitigation Planning</a:t>
            </a:r>
            <a:endParaRPr/>
          </a:p>
          <a:p>
            <a:pPr indent="-342900" lvl="0" marL="457200" rtl="0" algn="l">
              <a:lnSpc>
                <a:spcPct val="150000"/>
              </a:lnSpc>
              <a:spcBef>
                <a:spcPts val="0"/>
              </a:spcBef>
              <a:spcAft>
                <a:spcPts val="0"/>
              </a:spcAft>
              <a:buSzPts val="1800"/>
              <a:buAutoNum type="arabicPeriod"/>
            </a:pPr>
            <a:r>
              <a:rPr lang="en"/>
              <a:t>Mitigation </a:t>
            </a:r>
            <a:r>
              <a:rPr lang="en"/>
              <a:t>Implementation</a:t>
            </a:r>
            <a:r>
              <a:rPr lang="en"/>
              <a:t> </a:t>
            </a:r>
            <a:endParaRPr/>
          </a:p>
          <a:p>
            <a:pPr indent="-342900" lvl="0" marL="457200" rtl="0" algn="l">
              <a:lnSpc>
                <a:spcPct val="150000"/>
              </a:lnSpc>
              <a:spcBef>
                <a:spcPts val="0"/>
              </a:spcBef>
              <a:spcAft>
                <a:spcPts val="0"/>
              </a:spcAft>
              <a:buSzPts val="1800"/>
              <a:buAutoNum type="arabicPeriod"/>
            </a:pPr>
            <a:r>
              <a:rPr lang="en"/>
              <a:t>Risk Monitoring 	</a:t>
            </a:r>
            <a:endParaRPr/>
          </a:p>
        </p:txBody>
      </p:sp>
      <p:pic>
        <p:nvPicPr>
          <p:cNvPr id="261" name="Google Shape;261;p38"/>
          <p:cNvPicPr preferRelativeResize="0"/>
          <p:nvPr/>
        </p:nvPicPr>
        <p:blipFill>
          <a:blip r:embed="rId3">
            <a:alphaModFix/>
          </a:blip>
          <a:stretch>
            <a:fillRect/>
          </a:stretch>
        </p:blipFill>
        <p:spPr>
          <a:xfrm>
            <a:off x="4735275" y="1058225"/>
            <a:ext cx="2132075" cy="3591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Identification </a:t>
            </a:r>
            <a:endParaRPr/>
          </a:p>
        </p:txBody>
      </p:sp>
      <p:sp>
        <p:nvSpPr>
          <p:cNvPr id="267" name="Google Shape;267;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Risk Types</a:t>
            </a:r>
            <a:endParaRPr sz="2000"/>
          </a:p>
          <a:p>
            <a:pPr indent="-342900" lvl="0" marL="457200" rtl="0" algn="l">
              <a:lnSpc>
                <a:spcPct val="200000"/>
              </a:lnSpc>
              <a:spcBef>
                <a:spcPts val="1600"/>
              </a:spcBef>
              <a:spcAft>
                <a:spcPts val="0"/>
              </a:spcAft>
              <a:buSzPts val="1800"/>
              <a:buChar char="●"/>
            </a:pPr>
            <a:r>
              <a:rPr lang="en"/>
              <a:t>Technical </a:t>
            </a:r>
            <a:endParaRPr/>
          </a:p>
          <a:p>
            <a:pPr indent="-342900" lvl="0" marL="457200" rtl="0" algn="l">
              <a:lnSpc>
                <a:spcPct val="200000"/>
              </a:lnSpc>
              <a:spcBef>
                <a:spcPts val="0"/>
              </a:spcBef>
              <a:spcAft>
                <a:spcPts val="0"/>
              </a:spcAft>
              <a:buSzPts val="1800"/>
              <a:buChar char="●"/>
            </a:pPr>
            <a:r>
              <a:rPr lang="en"/>
              <a:t>Project Management </a:t>
            </a:r>
            <a:endParaRPr/>
          </a:p>
          <a:p>
            <a:pPr indent="-342900" lvl="0" marL="457200" rtl="0" algn="l">
              <a:lnSpc>
                <a:spcPct val="200000"/>
              </a:lnSpc>
              <a:spcBef>
                <a:spcPts val="0"/>
              </a:spcBef>
              <a:spcAft>
                <a:spcPts val="0"/>
              </a:spcAft>
              <a:buSzPts val="1800"/>
              <a:buChar char="●"/>
            </a:pPr>
            <a:r>
              <a:rPr lang="en"/>
              <a:t>Resource Management</a:t>
            </a:r>
            <a:endParaRPr/>
          </a:p>
          <a:p>
            <a:pPr indent="-342900" lvl="0" marL="457200" rtl="0" algn="l">
              <a:lnSpc>
                <a:spcPct val="200000"/>
              </a:lnSpc>
              <a:spcBef>
                <a:spcPts val="0"/>
              </a:spcBef>
              <a:spcAft>
                <a:spcPts val="0"/>
              </a:spcAft>
              <a:buSzPts val="1800"/>
              <a:buChar char="●"/>
            </a:pPr>
            <a:r>
              <a:rPr lang="en"/>
              <a:t>Political </a:t>
            </a:r>
            <a:endParaRPr/>
          </a:p>
          <a:p>
            <a:pPr indent="-342900" lvl="0" marL="457200" rtl="0" algn="l">
              <a:lnSpc>
                <a:spcPct val="200000"/>
              </a:lnSpc>
              <a:spcBef>
                <a:spcPts val="0"/>
              </a:spcBef>
              <a:spcAft>
                <a:spcPts val="0"/>
              </a:spcAft>
              <a:buSzPts val="1800"/>
              <a:buChar char="●"/>
            </a:pPr>
            <a:r>
              <a:rPr lang="en"/>
              <a:t>Project Team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Identification </a:t>
            </a:r>
            <a:endParaRPr/>
          </a:p>
        </p:txBody>
      </p:sp>
      <p:sp>
        <p:nvSpPr>
          <p:cNvPr id="273" name="Google Shape;273;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t>Technical</a:t>
            </a:r>
            <a:endParaRPr sz="2000"/>
          </a:p>
          <a:p>
            <a:pPr indent="-342900" lvl="0" marL="457200" marR="0" rtl="0" algn="l">
              <a:lnSpc>
                <a:spcPct val="200000"/>
              </a:lnSpc>
              <a:spcBef>
                <a:spcPts val="1600"/>
              </a:spcBef>
              <a:spcAft>
                <a:spcPts val="0"/>
              </a:spcAft>
              <a:buSzPts val="1800"/>
              <a:buChar char="●"/>
            </a:pPr>
            <a:r>
              <a:rPr lang="en"/>
              <a:t>Database overload</a:t>
            </a:r>
            <a:endParaRPr/>
          </a:p>
          <a:p>
            <a:pPr indent="-342900" lvl="0" marL="457200" marR="0" rtl="0" algn="l">
              <a:lnSpc>
                <a:spcPct val="200000"/>
              </a:lnSpc>
              <a:spcBef>
                <a:spcPts val="0"/>
              </a:spcBef>
              <a:spcAft>
                <a:spcPts val="0"/>
              </a:spcAft>
              <a:buSzPts val="1800"/>
              <a:buChar char="●"/>
            </a:pPr>
            <a:r>
              <a:rPr lang="en"/>
              <a:t>External attacks on server</a:t>
            </a:r>
            <a:endParaRPr/>
          </a:p>
          <a:p>
            <a:pPr indent="-342900" lvl="0" marL="457200" marR="0" rtl="0" algn="l">
              <a:lnSpc>
                <a:spcPct val="200000"/>
              </a:lnSpc>
              <a:spcBef>
                <a:spcPts val="0"/>
              </a:spcBef>
              <a:spcAft>
                <a:spcPts val="0"/>
              </a:spcAft>
              <a:buSzPts val="1800"/>
              <a:buChar char="●"/>
            </a:pPr>
            <a:r>
              <a:rPr lang="en"/>
              <a:t>Loss of data</a:t>
            </a:r>
            <a:endParaRPr/>
          </a:p>
          <a:p>
            <a:pPr indent="-342900" lvl="0" marL="457200" marR="0" rtl="0" algn="l">
              <a:lnSpc>
                <a:spcPct val="200000"/>
              </a:lnSpc>
              <a:spcBef>
                <a:spcPts val="0"/>
              </a:spcBef>
              <a:spcAft>
                <a:spcPts val="0"/>
              </a:spcAft>
              <a:buSzPts val="1800"/>
              <a:buChar char="●"/>
            </a:pPr>
            <a:r>
              <a:rPr lang="en"/>
              <a:t>Inadequacy of technical personnel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Analysis  </a:t>
            </a:r>
            <a:endParaRPr/>
          </a:p>
        </p:txBody>
      </p:sp>
      <p:sp>
        <p:nvSpPr>
          <p:cNvPr id="279" name="Google Shape;279;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Risk </a:t>
            </a:r>
            <a:endParaRPr/>
          </a:p>
          <a:p>
            <a:pPr indent="-342900" lvl="0" marL="457200" rtl="0" algn="l">
              <a:lnSpc>
                <a:spcPct val="150000"/>
              </a:lnSpc>
              <a:spcBef>
                <a:spcPts val="0"/>
              </a:spcBef>
              <a:spcAft>
                <a:spcPts val="0"/>
              </a:spcAft>
              <a:buSzPts val="1800"/>
              <a:buChar char="●"/>
            </a:pPr>
            <a:r>
              <a:rPr lang="en"/>
              <a:t>Probability of occurrence </a:t>
            </a:r>
            <a:endParaRPr/>
          </a:p>
          <a:p>
            <a:pPr indent="-317500" lvl="1" marL="914400" rtl="0" algn="l">
              <a:lnSpc>
                <a:spcPct val="150000"/>
              </a:lnSpc>
              <a:spcBef>
                <a:spcPts val="0"/>
              </a:spcBef>
              <a:spcAft>
                <a:spcPts val="0"/>
              </a:spcAft>
              <a:buSzPts val="1400"/>
              <a:buChar char="○"/>
            </a:pPr>
            <a:r>
              <a:rPr lang="en"/>
              <a:t>High - More than 70%</a:t>
            </a:r>
            <a:endParaRPr/>
          </a:p>
          <a:p>
            <a:pPr indent="-317500" lvl="1" marL="914400" rtl="0" algn="l">
              <a:lnSpc>
                <a:spcPct val="150000"/>
              </a:lnSpc>
              <a:spcBef>
                <a:spcPts val="0"/>
              </a:spcBef>
              <a:spcAft>
                <a:spcPts val="0"/>
              </a:spcAft>
              <a:buSzPts val="1400"/>
              <a:buChar char="○"/>
            </a:pPr>
            <a:r>
              <a:rPr lang="en"/>
              <a:t>Medium - Between 30% to 70% </a:t>
            </a:r>
            <a:endParaRPr/>
          </a:p>
          <a:p>
            <a:pPr indent="-317500" lvl="1" marL="914400" rtl="0" algn="l">
              <a:lnSpc>
                <a:spcPct val="150000"/>
              </a:lnSpc>
              <a:spcBef>
                <a:spcPts val="0"/>
              </a:spcBef>
              <a:spcAft>
                <a:spcPts val="0"/>
              </a:spcAft>
              <a:buSzPts val="1400"/>
              <a:buChar char="○"/>
            </a:pPr>
            <a:r>
              <a:rPr lang="en"/>
              <a:t>Low - Less than 30% </a:t>
            </a:r>
            <a:endParaRPr/>
          </a:p>
          <a:p>
            <a:pPr indent="-342900" lvl="0" marL="457200" rtl="0" algn="l">
              <a:lnSpc>
                <a:spcPct val="150000"/>
              </a:lnSpc>
              <a:spcBef>
                <a:spcPts val="0"/>
              </a:spcBef>
              <a:spcAft>
                <a:spcPts val="0"/>
              </a:spcAft>
              <a:buSzPts val="1800"/>
              <a:buChar char="●"/>
            </a:pPr>
            <a:r>
              <a:rPr lang="en"/>
              <a:t>Severity </a:t>
            </a:r>
            <a:endParaRPr/>
          </a:p>
          <a:p>
            <a:pPr indent="-317500" lvl="1" marL="914400" rtl="0" algn="l">
              <a:lnSpc>
                <a:spcPct val="150000"/>
              </a:lnSpc>
              <a:spcBef>
                <a:spcPts val="0"/>
              </a:spcBef>
              <a:spcAft>
                <a:spcPts val="0"/>
              </a:spcAft>
              <a:buSzPts val="1400"/>
              <a:buChar char="○"/>
            </a:pPr>
            <a:r>
              <a:rPr lang="en"/>
              <a:t>Low, medium, high</a:t>
            </a:r>
            <a:endParaRPr/>
          </a:p>
          <a:p>
            <a:pPr indent="-317500" lvl="1" marL="914400" rtl="0" algn="l">
              <a:lnSpc>
                <a:spcPct val="150000"/>
              </a:lnSpc>
              <a:spcBef>
                <a:spcPts val="0"/>
              </a:spcBef>
              <a:spcAft>
                <a:spcPts val="0"/>
              </a:spcAft>
              <a:buSzPts val="1400"/>
              <a:buChar char="○"/>
            </a:pPr>
            <a:r>
              <a:rPr lang="en"/>
              <a:t>Based on the impact it has on the project schedule, cost and performance </a:t>
            </a:r>
            <a:endParaRPr/>
          </a:p>
          <a:p>
            <a:pPr indent="-342900" lvl="0" marL="457200" rtl="0" algn="l">
              <a:lnSpc>
                <a:spcPct val="150000"/>
              </a:lnSpc>
              <a:spcBef>
                <a:spcPts val="0"/>
              </a:spcBef>
              <a:spcAft>
                <a:spcPts val="0"/>
              </a:spcAft>
              <a:buSzPts val="1800"/>
              <a:buChar char="●"/>
            </a:pPr>
            <a:r>
              <a:rPr lang="en"/>
              <a:t>Impact </a:t>
            </a:r>
            <a:endParaRPr/>
          </a:p>
        </p:txBody>
      </p:sp>
      <p:pic>
        <p:nvPicPr>
          <p:cNvPr id="280" name="Google Shape;280;p41"/>
          <p:cNvPicPr preferRelativeResize="0"/>
          <p:nvPr/>
        </p:nvPicPr>
        <p:blipFill>
          <a:blip r:embed="rId3">
            <a:alphaModFix/>
          </a:blip>
          <a:stretch>
            <a:fillRect/>
          </a:stretch>
        </p:blipFill>
        <p:spPr>
          <a:xfrm>
            <a:off x="5104925" y="1171600"/>
            <a:ext cx="1692725" cy="1380225"/>
          </a:xfrm>
          <a:prstGeom prst="rect">
            <a:avLst/>
          </a:prstGeom>
          <a:noFill/>
          <a:ln>
            <a:noFill/>
          </a:ln>
        </p:spPr>
      </p:pic>
      <p:sp>
        <p:nvSpPr>
          <p:cNvPr id="281" name="Google Shape;281;p41"/>
          <p:cNvSpPr txBox="1"/>
          <p:nvPr/>
        </p:nvSpPr>
        <p:spPr>
          <a:xfrm>
            <a:off x="5225150" y="1197425"/>
            <a:ext cx="226800" cy="12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Medium"/>
                <a:ea typeface="Roboto Medium"/>
                <a:cs typeface="Roboto Medium"/>
                <a:sym typeface="Roboto Medium"/>
              </a:rPr>
              <a:t>Severity</a:t>
            </a:r>
            <a:endParaRPr sz="1000">
              <a:solidFill>
                <a:srgbClr val="FFFFFF"/>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a:t>
            </a:r>
            <a:endParaRPr/>
          </a:p>
        </p:txBody>
      </p:sp>
      <p:sp>
        <p:nvSpPr>
          <p:cNvPr id="74" name="Google Shape;74;p15"/>
          <p:cNvSpPr txBox="1"/>
          <p:nvPr>
            <p:ph idx="1" type="body"/>
          </p:nvPr>
        </p:nvSpPr>
        <p:spPr>
          <a:xfrm>
            <a:off x="92100" y="1120925"/>
            <a:ext cx="8520600" cy="3824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a:pPr>
            <a:r>
              <a:rPr lang="en"/>
              <a:t>Product Introduction </a:t>
            </a:r>
            <a:endParaRPr/>
          </a:p>
          <a:p>
            <a:pPr indent="-342900" lvl="0" marL="457200" rtl="0" algn="l">
              <a:lnSpc>
                <a:spcPct val="200000"/>
              </a:lnSpc>
              <a:spcBef>
                <a:spcPts val="0"/>
              </a:spcBef>
              <a:spcAft>
                <a:spcPts val="0"/>
              </a:spcAft>
              <a:buSzPts val="1800"/>
              <a:buAutoNum type="arabicPeriod"/>
            </a:pPr>
            <a:r>
              <a:rPr lang="en"/>
              <a:t>Project Management</a:t>
            </a:r>
            <a:endParaRPr/>
          </a:p>
          <a:p>
            <a:pPr indent="-342900" lvl="0" marL="457200" rtl="0" algn="l">
              <a:lnSpc>
                <a:spcPct val="200000"/>
              </a:lnSpc>
              <a:spcBef>
                <a:spcPts val="0"/>
              </a:spcBef>
              <a:spcAft>
                <a:spcPts val="0"/>
              </a:spcAft>
              <a:buSzPts val="1800"/>
              <a:buAutoNum type="arabicPeriod"/>
            </a:pPr>
            <a:r>
              <a:rPr lang="en"/>
              <a:t>Technical Analysis</a:t>
            </a:r>
            <a:endParaRPr/>
          </a:p>
          <a:p>
            <a:pPr indent="-342900" lvl="0" marL="457200" rtl="0" algn="l">
              <a:lnSpc>
                <a:spcPct val="200000"/>
              </a:lnSpc>
              <a:spcBef>
                <a:spcPts val="0"/>
              </a:spcBef>
              <a:spcAft>
                <a:spcPts val="0"/>
              </a:spcAft>
              <a:buSzPts val="1800"/>
              <a:buAutoNum type="arabicPeriod"/>
            </a:pPr>
            <a:r>
              <a:rPr lang="en"/>
              <a:t>Design for Maintainability </a:t>
            </a:r>
            <a:endParaRPr/>
          </a:p>
          <a:p>
            <a:pPr indent="-342900" lvl="0" marL="457200" rtl="0" algn="l">
              <a:lnSpc>
                <a:spcPct val="200000"/>
              </a:lnSpc>
              <a:spcBef>
                <a:spcPts val="0"/>
              </a:spcBef>
              <a:spcAft>
                <a:spcPts val="0"/>
              </a:spcAft>
              <a:buSzPts val="1800"/>
              <a:buAutoNum type="arabicPeriod"/>
            </a:pPr>
            <a:r>
              <a:rPr lang="en"/>
              <a:t>Software Quality Assurance </a:t>
            </a:r>
            <a:endParaRPr/>
          </a:p>
          <a:p>
            <a:pPr indent="-342900" lvl="0" marL="457200" rtl="0" algn="l">
              <a:lnSpc>
                <a:spcPct val="200000"/>
              </a:lnSpc>
              <a:spcBef>
                <a:spcPts val="0"/>
              </a:spcBef>
              <a:spcAft>
                <a:spcPts val="0"/>
              </a:spcAft>
              <a:buSzPts val="1800"/>
              <a:buAutoNum type="arabicPeriod"/>
            </a:pPr>
            <a:r>
              <a:rPr lang="en"/>
              <a:t>Risk Management </a:t>
            </a:r>
            <a:endParaRPr/>
          </a:p>
          <a:p>
            <a:pPr indent="-342900" lvl="0" marL="457200" rtl="0" algn="l">
              <a:lnSpc>
                <a:spcPct val="200000"/>
              </a:lnSpc>
              <a:spcBef>
                <a:spcPts val="0"/>
              </a:spcBef>
              <a:spcAft>
                <a:spcPts val="0"/>
              </a:spcAft>
              <a:buSzPts val="1800"/>
              <a:buAutoNum type="arabicPeriod"/>
            </a:pPr>
            <a:r>
              <a:rPr lang="en"/>
              <a:t>Release Management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Analysis  </a:t>
            </a:r>
            <a:endParaRPr/>
          </a:p>
        </p:txBody>
      </p:sp>
      <p:graphicFrame>
        <p:nvGraphicFramePr>
          <p:cNvPr id="287" name="Google Shape;287;p42"/>
          <p:cNvGraphicFramePr/>
          <p:nvPr/>
        </p:nvGraphicFramePr>
        <p:xfrm>
          <a:off x="393000" y="1269825"/>
          <a:ext cx="3000000" cy="3000000"/>
        </p:xfrm>
        <a:graphic>
          <a:graphicData uri="http://schemas.openxmlformats.org/drawingml/2006/table">
            <a:tbl>
              <a:tblPr>
                <a:noFill/>
                <a:tableStyleId>{8E22771E-208A-4DDF-AFA7-291064F2F02D}</a:tableStyleId>
              </a:tblPr>
              <a:tblGrid>
                <a:gridCol w="2527275"/>
                <a:gridCol w="1296525"/>
                <a:gridCol w="1250100"/>
                <a:gridCol w="2805900"/>
              </a:tblGrid>
              <a:tr h="536300">
                <a:tc>
                  <a:txBody>
                    <a:bodyPr/>
                    <a:lstStyle/>
                    <a:p>
                      <a:pPr indent="0" lvl="0" marL="0" rtl="0" algn="l">
                        <a:spcBef>
                          <a:spcPts val="0"/>
                        </a:spcBef>
                        <a:spcAft>
                          <a:spcPts val="0"/>
                        </a:spcAft>
                        <a:buNone/>
                      </a:pPr>
                      <a:r>
                        <a:rPr b="1" lang="en"/>
                        <a:t>Risk </a:t>
                      </a:r>
                      <a:endParaRPr b="1"/>
                    </a:p>
                  </a:txBody>
                  <a:tcPr marT="91425" marB="91425" marR="91425" marL="91425">
                    <a:solidFill>
                      <a:schemeClr val="accent4"/>
                    </a:solidFill>
                  </a:tcPr>
                </a:tc>
                <a:tc>
                  <a:txBody>
                    <a:bodyPr/>
                    <a:lstStyle/>
                    <a:p>
                      <a:pPr indent="0" lvl="0" marL="0" rtl="0" algn="l">
                        <a:spcBef>
                          <a:spcPts val="0"/>
                        </a:spcBef>
                        <a:spcAft>
                          <a:spcPts val="0"/>
                        </a:spcAft>
                        <a:buNone/>
                      </a:pPr>
                      <a:r>
                        <a:rPr b="1" lang="en"/>
                        <a:t>Probability </a:t>
                      </a:r>
                      <a:endParaRPr b="1"/>
                    </a:p>
                  </a:txBody>
                  <a:tcPr marT="91425" marB="91425" marR="91425" marL="91425">
                    <a:solidFill>
                      <a:schemeClr val="accent4"/>
                    </a:solidFill>
                  </a:tcPr>
                </a:tc>
                <a:tc>
                  <a:txBody>
                    <a:bodyPr/>
                    <a:lstStyle/>
                    <a:p>
                      <a:pPr indent="0" lvl="0" marL="0" rtl="0" algn="l">
                        <a:spcBef>
                          <a:spcPts val="0"/>
                        </a:spcBef>
                        <a:spcAft>
                          <a:spcPts val="0"/>
                        </a:spcAft>
                        <a:buNone/>
                      </a:pPr>
                      <a:r>
                        <a:rPr b="1" lang="en"/>
                        <a:t>Severity </a:t>
                      </a:r>
                      <a:endParaRPr b="1"/>
                    </a:p>
                  </a:txBody>
                  <a:tcPr marT="91425" marB="91425" marR="91425" marL="91425">
                    <a:solidFill>
                      <a:schemeClr val="accent4"/>
                    </a:solidFill>
                  </a:tcPr>
                </a:tc>
                <a:tc>
                  <a:txBody>
                    <a:bodyPr/>
                    <a:lstStyle/>
                    <a:p>
                      <a:pPr indent="0" lvl="0" marL="0" rtl="0" algn="l">
                        <a:spcBef>
                          <a:spcPts val="0"/>
                        </a:spcBef>
                        <a:spcAft>
                          <a:spcPts val="0"/>
                        </a:spcAft>
                        <a:buNone/>
                      </a:pPr>
                      <a:r>
                        <a:rPr b="1" lang="en"/>
                        <a:t>Impact </a:t>
                      </a:r>
                      <a:endParaRPr b="1"/>
                    </a:p>
                  </a:txBody>
                  <a:tcPr marT="91425" marB="91425" marR="91425" marL="91425">
                    <a:solidFill>
                      <a:schemeClr val="accent4"/>
                    </a:solidFill>
                  </a:tcPr>
                </a:tc>
              </a:tr>
              <a:tr h="536300">
                <a:tc>
                  <a:txBody>
                    <a:bodyPr/>
                    <a:lstStyle/>
                    <a:p>
                      <a:pPr indent="0" lvl="0" marL="0" rtl="0" algn="l">
                        <a:spcBef>
                          <a:spcPts val="0"/>
                        </a:spcBef>
                        <a:spcAft>
                          <a:spcPts val="0"/>
                        </a:spcAft>
                        <a:buNone/>
                      </a:pPr>
                      <a:r>
                        <a:rPr lang="en"/>
                        <a:t>Loss of Data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Low </a:t>
                      </a:r>
                      <a:endParaRPr/>
                    </a:p>
                  </a:txBody>
                  <a:tcPr marT="91425" marB="91425" marR="91425" marL="91425"/>
                </a:tc>
                <a:tc>
                  <a:txBody>
                    <a:bodyPr/>
                    <a:lstStyle/>
                    <a:p>
                      <a:pPr indent="0" lvl="0" marL="0" rtl="0" algn="l">
                        <a:spcBef>
                          <a:spcPts val="0"/>
                        </a:spcBef>
                        <a:spcAft>
                          <a:spcPts val="0"/>
                        </a:spcAft>
                        <a:buNone/>
                      </a:pPr>
                      <a:r>
                        <a:rPr lang="en"/>
                        <a:t>High </a:t>
                      </a:r>
                      <a:endParaRPr/>
                    </a:p>
                  </a:txBody>
                  <a:tcPr marT="91425" marB="91425" marR="91425" marL="91425"/>
                </a:tc>
                <a:tc>
                  <a:txBody>
                    <a:bodyPr/>
                    <a:lstStyle/>
                    <a:p>
                      <a:pPr indent="-317500" lvl="0" marL="457200" rtl="0" algn="l">
                        <a:spcBef>
                          <a:spcPts val="0"/>
                        </a:spcBef>
                        <a:spcAft>
                          <a:spcPts val="0"/>
                        </a:spcAft>
                        <a:buSzPts val="1400"/>
                        <a:buChar char="-"/>
                      </a:pPr>
                      <a:r>
                        <a:rPr lang="en"/>
                        <a:t>Project schedule disrupted </a:t>
                      </a:r>
                      <a:endParaRPr/>
                    </a:p>
                    <a:p>
                      <a:pPr indent="-317500" lvl="0" marL="457200" rtl="0" algn="l">
                        <a:spcBef>
                          <a:spcPts val="0"/>
                        </a:spcBef>
                        <a:spcAft>
                          <a:spcPts val="0"/>
                        </a:spcAft>
                        <a:buSzPts val="1400"/>
                        <a:buChar char="-"/>
                      </a:pPr>
                      <a:r>
                        <a:rPr lang="en"/>
                        <a:t>Disclosure of confidential information </a:t>
                      </a:r>
                      <a:endParaRPr/>
                    </a:p>
                  </a:txBody>
                  <a:tcPr marT="91425" marB="91425" marR="91425" marL="91425"/>
                </a:tc>
              </a:tr>
              <a:tr h="536300">
                <a:tc>
                  <a:txBody>
                    <a:bodyPr/>
                    <a:lstStyle/>
                    <a:p>
                      <a:pPr indent="0" lvl="0" marL="0" rtl="0" algn="l">
                        <a:spcBef>
                          <a:spcPts val="0"/>
                        </a:spcBef>
                        <a:spcAft>
                          <a:spcPts val="0"/>
                        </a:spcAft>
                        <a:buNone/>
                      </a:pPr>
                      <a:r>
                        <a:rPr lang="en"/>
                        <a:t>Key person risk </a:t>
                      </a:r>
                      <a:endParaRPr/>
                    </a:p>
                  </a:txBody>
                  <a:tcPr marT="91425" marB="91425" marR="91425" marL="91425"/>
                </a:tc>
                <a:tc>
                  <a:txBody>
                    <a:bodyPr/>
                    <a:lstStyle/>
                    <a:p>
                      <a:pPr indent="0" lvl="0" marL="0" rtl="0" algn="l">
                        <a:spcBef>
                          <a:spcPts val="0"/>
                        </a:spcBef>
                        <a:spcAft>
                          <a:spcPts val="0"/>
                        </a:spcAft>
                        <a:buNone/>
                      </a:pPr>
                      <a:r>
                        <a:rPr lang="en"/>
                        <a:t>Medium </a:t>
                      </a:r>
                      <a:endParaRPr/>
                    </a:p>
                  </a:txBody>
                  <a:tcPr marT="91425" marB="91425" marR="91425" marL="91425"/>
                </a:tc>
                <a:tc>
                  <a:txBody>
                    <a:bodyPr/>
                    <a:lstStyle/>
                    <a:p>
                      <a:pPr indent="0" lvl="0" marL="0" rtl="0" algn="l">
                        <a:spcBef>
                          <a:spcPts val="0"/>
                        </a:spcBef>
                        <a:spcAft>
                          <a:spcPts val="0"/>
                        </a:spcAft>
                        <a:buNone/>
                      </a:pPr>
                      <a:r>
                        <a:rPr lang="en"/>
                        <a:t>High </a:t>
                      </a:r>
                      <a:endParaRPr/>
                    </a:p>
                  </a:txBody>
                  <a:tcPr marT="91425" marB="91425" marR="91425" marL="91425"/>
                </a:tc>
                <a:tc>
                  <a:txBody>
                    <a:bodyPr/>
                    <a:lstStyle/>
                    <a:p>
                      <a:pPr indent="-317500" lvl="0" marL="457200" rtl="0" algn="l">
                        <a:spcBef>
                          <a:spcPts val="0"/>
                        </a:spcBef>
                        <a:spcAft>
                          <a:spcPts val="0"/>
                        </a:spcAft>
                        <a:buSzPts val="1400"/>
                        <a:buChar char="-"/>
                      </a:pPr>
                      <a:r>
                        <a:rPr lang="en"/>
                        <a:t>Project schedule disrupted</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Planning and Implementation </a:t>
            </a:r>
            <a:endParaRPr/>
          </a:p>
        </p:txBody>
      </p:sp>
      <p:sp>
        <p:nvSpPr>
          <p:cNvPr id="293" name="Google Shape;293;p43"/>
          <p:cNvSpPr txBox="1"/>
          <p:nvPr>
            <p:ph idx="1" type="body"/>
          </p:nvPr>
        </p:nvSpPr>
        <p:spPr>
          <a:xfrm>
            <a:off x="369750" y="1159975"/>
            <a:ext cx="8520600" cy="3397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u="sng"/>
              <a:t>Methods </a:t>
            </a:r>
            <a:endParaRPr sz="2000" u="sng"/>
          </a:p>
          <a:p>
            <a:pPr indent="-342900" lvl="0" marL="457200" rtl="0" algn="l">
              <a:lnSpc>
                <a:spcPct val="200000"/>
              </a:lnSpc>
              <a:spcBef>
                <a:spcPts val="1600"/>
              </a:spcBef>
              <a:spcAft>
                <a:spcPts val="0"/>
              </a:spcAft>
              <a:buSzPts val="1800"/>
              <a:buChar char="●"/>
            </a:pPr>
            <a:r>
              <a:rPr lang="en"/>
              <a:t>Avoid</a:t>
            </a:r>
            <a:endParaRPr/>
          </a:p>
          <a:p>
            <a:pPr indent="-342900" lvl="0" marL="457200" rtl="0" algn="l">
              <a:lnSpc>
                <a:spcPct val="200000"/>
              </a:lnSpc>
              <a:spcBef>
                <a:spcPts val="0"/>
              </a:spcBef>
              <a:spcAft>
                <a:spcPts val="0"/>
              </a:spcAft>
              <a:buSzPts val="1800"/>
              <a:buChar char="●"/>
            </a:pPr>
            <a:r>
              <a:rPr lang="en"/>
              <a:t>Mitigate </a:t>
            </a:r>
            <a:endParaRPr/>
          </a:p>
          <a:p>
            <a:pPr indent="-342900" lvl="0" marL="457200" rtl="0" algn="l">
              <a:lnSpc>
                <a:spcPct val="200000"/>
              </a:lnSpc>
              <a:spcBef>
                <a:spcPts val="0"/>
              </a:spcBef>
              <a:spcAft>
                <a:spcPts val="0"/>
              </a:spcAft>
              <a:buSzPts val="1800"/>
              <a:buChar char="●"/>
            </a:pPr>
            <a:r>
              <a:rPr lang="en"/>
              <a:t>Transfer</a:t>
            </a:r>
            <a:endParaRPr/>
          </a:p>
          <a:p>
            <a:pPr indent="-342900" lvl="0" marL="457200" rtl="0" algn="l">
              <a:lnSpc>
                <a:spcPct val="200000"/>
              </a:lnSpc>
              <a:spcBef>
                <a:spcPts val="0"/>
              </a:spcBef>
              <a:spcAft>
                <a:spcPts val="0"/>
              </a:spcAft>
              <a:buSzPts val="1800"/>
              <a:buChar char="●"/>
            </a:pPr>
            <a:r>
              <a:rPr lang="en"/>
              <a:t>Accept </a:t>
            </a:r>
            <a:endParaRPr/>
          </a:p>
          <a:p>
            <a:pPr indent="0" lvl="0" marL="457200" rtl="0" algn="l">
              <a:lnSpc>
                <a:spcPct val="200000"/>
              </a:lnSpc>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Planning and Implementation </a:t>
            </a:r>
            <a:endParaRPr/>
          </a:p>
        </p:txBody>
      </p:sp>
      <p:graphicFrame>
        <p:nvGraphicFramePr>
          <p:cNvPr id="299" name="Google Shape;299;p44"/>
          <p:cNvGraphicFramePr/>
          <p:nvPr/>
        </p:nvGraphicFramePr>
        <p:xfrm>
          <a:off x="393000" y="1269825"/>
          <a:ext cx="3000000" cy="3000000"/>
        </p:xfrm>
        <a:graphic>
          <a:graphicData uri="http://schemas.openxmlformats.org/drawingml/2006/table">
            <a:tbl>
              <a:tblPr>
                <a:noFill/>
                <a:tableStyleId>{8E22771E-208A-4DDF-AFA7-291064F2F02D}</a:tableStyleId>
              </a:tblPr>
              <a:tblGrid>
                <a:gridCol w="2527275"/>
                <a:gridCol w="1250100"/>
                <a:gridCol w="3920525"/>
              </a:tblGrid>
              <a:tr h="536300">
                <a:tc>
                  <a:txBody>
                    <a:bodyPr/>
                    <a:lstStyle/>
                    <a:p>
                      <a:pPr indent="0" lvl="0" marL="0" rtl="0" algn="l">
                        <a:spcBef>
                          <a:spcPts val="0"/>
                        </a:spcBef>
                        <a:spcAft>
                          <a:spcPts val="0"/>
                        </a:spcAft>
                        <a:buNone/>
                      </a:pPr>
                      <a:r>
                        <a:rPr b="1" lang="en"/>
                        <a:t>Risk </a:t>
                      </a:r>
                      <a:endParaRPr b="1"/>
                    </a:p>
                  </a:txBody>
                  <a:tcPr marT="91425" marB="91425" marR="91425" marL="91425">
                    <a:solidFill>
                      <a:schemeClr val="accent4"/>
                    </a:solidFill>
                  </a:tcPr>
                </a:tc>
                <a:tc>
                  <a:txBody>
                    <a:bodyPr/>
                    <a:lstStyle/>
                    <a:p>
                      <a:pPr indent="0" lvl="0" marL="0" rtl="0" algn="l">
                        <a:spcBef>
                          <a:spcPts val="0"/>
                        </a:spcBef>
                        <a:spcAft>
                          <a:spcPts val="0"/>
                        </a:spcAft>
                        <a:buNone/>
                      </a:pPr>
                      <a:r>
                        <a:rPr b="1" lang="en"/>
                        <a:t>Approach</a:t>
                      </a:r>
                      <a:endParaRPr b="1"/>
                    </a:p>
                  </a:txBody>
                  <a:tcPr marT="91425" marB="91425" marR="91425" marL="91425">
                    <a:solidFill>
                      <a:schemeClr val="accent4"/>
                    </a:solidFill>
                  </a:tcPr>
                </a:tc>
                <a:tc>
                  <a:txBody>
                    <a:bodyPr/>
                    <a:lstStyle/>
                    <a:p>
                      <a:pPr indent="0" lvl="0" marL="0" rtl="0" algn="l">
                        <a:spcBef>
                          <a:spcPts val="0"/>
                        </a:spcBef>
                        <a:spcAft>
                          <a:spcPts val="0"/>
                        </a:spcAft>
                        <a:buNone/>
                      </a:pPr>
                      <a:r>
                        <a:rPr b="1" lang="en"/>
                        <a:t>Mitigation Strategy</a:t>
                      </a:r>
                      <a:endParaRPr b="1"/>
                    </a:p>
                  </a:txBody>
                  <a:tcPr marT="91425" marB="91425" marR="91425" marL="91425">
                    <a:solidFill>
                      <a:schemeClr val="accent4"/>
                    </a:solidFill>
                  </a:tcPr>
                </a:tc>
              </a:tr>
              <a:tr h="2105750">
                <a:tc>
                  <a:txBody>
                    <a:bodyPr/>
                    <a:lstStyle/>
                    <a:p>
                      <a:pPr indent="0" lvl="0" marL="0" rtl="0" algn="l">
                        <a:spcBef>
                          <a:spcPts val="0"/>
                        </a:spcBef>
                        <a:spcAft>
                          <a:spcPts val="0"/>
                        </a:spcAft>
                        <a:buNone/>
                      </a:pPr>
                      <a:r>
                        <a:rPr lang="en"/>
                        <a:t>Key person risk </a:t>
                      </a:r>
                      <a:endParaRPr/>
                    </a:p>
                  </a:txBody>
                  <a:tcPr marT="91425" marB="91425" marR="91425" marL="91425"/>
                </a:tc>
                <a:tc>
                  <a:txBody>
                    <a:bodyPr/>
                    <a:lstStyle/>
                    <a:p>
                      <a:pPr indent="0" lvl="0" marL="0" rtl="0" algn="l">
                        <a:spcBef>
                          <a:spcPts val="0"/>
                        </a:spcBef>
                        <a:spcAft>
                          <a:spcPts val="0"/>
                        </a:spcAft>
                        <a:buNone/>
                      </a:pPr>
                      <a:r>
                        <a:rPr lang="en"/>
                        <a:t>Mitigate</a:t>
                      </a:r>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rPr>
                        <a:t>Organise team to ensure increased overlap of work roles between team members to encourage cross understanding of domain areas and to ensure that work is able to continue regardless.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Ensure there is a proper chain of command in place to provide smooth succession in the event of personnel loss.</a:t>
                      </a:r>
                      <a:endParaRPr sz="1600"/>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Monitoring  </a:t>
            </a:r>
            <a:endParaRPr/>
          </a:p>
        </p:txBody>
      </p:sp>
      <p:sp>
        <p:nvSpPr>
          <p:cNvPr id="305" name="Google Shape;305;p4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Monitored throughout project lifecycle</a:t>
            </a:r>
            <a:endParaRPr/>
          </a:p>
          <a:p>
            <a:pPr indent="-342900" lvl="0" marL="457200" rtl="0" algn="l">
              <a:lnSpc>
                <a:spcPct val="200000"/>
              </a:lnSpc>
              <a:spcBef>
                <a:spcPts val="0"/>
              </a:spcBef>
              <a:spcAft>
                <a:spcPts val="0"/>
              </a:spcAft>
              <a:buSzPts val="1800"/>
              <a:buChar char="●"/>
            </a:pPr>
            <a:r>
              <a:rPr lang="en"/>
              <a:t>Risk assessment done bi-weekly </a:t>
            </a:r>
            <a:endParaRPr/>
          </a:p>
          <a:p>
            <a:pPr indent="-342900" lvl="0" marL="457200" rtl="0" algn="l">
              <a:lnSpc>
                <a:spcPct val="200000"/>
              </a:lnSpc>
              <a:spcBef>
                <a:spcPts val="0"/>
              </a:spcBef>
              <a:spcAft>
                <a:spcPts val="0"/>
              </a:spcAft>
              <a:buSzPts val="1800"/>
              <a:buChar char="●"/>
            </a:pPr>
            <a:r>
              <a:rPr lang="en"/>
              <a:t>Standard Operating Procedure (SOP) Document </a:t>
            </a:r>
            <a:endParaRPr/>
          </a:p>
          <a:p>
            <a:pPr indent="0" lvl="0" marL="914400" rtl="0" algn="l">
              <a:lnSpc>
                <a:spcPct val="150000"/>
              </a:lnSpc>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Release Plan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Plan: Assumptions, Constraints</a:t>
            </a:r>
            <a:endParaRPr/>
          </a:p>
        </p:txBody>
      </p:sp>
      <p:sp>
        <p:nvSpPr>
          <p:cNvPr id="316" name="Google Shape;316;p4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sz="2000"/>
              <a:t>Assumptions:</a:t>
            </a:r>
            <a:endParaRPr sz="2000"/>
          </a:p>
          <a:p>
            <a:pPr indent="-342900" lvl="1" marL="914400" rtl="0" algn="l">
              <a:lnSpc>
                <a:spcPct val="200000"/>
              </a:lnSpc>
              <a:spcBef>
                <a:spcPts val="0"/>
              </a:spcBef>
              <a:spcAft>
                <a:spcPts val="0"/>
              </a:spcAft>
              <a:buSzPts val="1800"/>
              <a:buChar char="○"/>
            </a:pPr>
            <a:r>
              <a:rPr lang="en" sz="1800"/>
              <a:t>Team composition</a:t>
            </a:r>
            <a:endParaRPr sz="1800"/>
          </a:p>
          <a:p>
            <a:pPr indent="-342900" lvl="1" marL="914400" rtl="0" algn="l">
              <a:lnSpc>
                <a:spcPct val="200000"/>
              </a:lnSpc>
              <a:spcBef>
                <a:spcPts val="0"/>
              </a:spcBef>
              <a:spcAft>
                <a:spcPts val="0"/>
              </a:spcAft>
              <a:buSzPts val="1800"/>
              <a:buChar char="○"/>
            </a:pPr>
            <a:r>
              <a:rPr lang="en" sz="1800"/>
              <a:t>Indefinite support for the technologies: Flutter, Android, IOS</a:t>
            </a:r>
            <a:endParaRPr sz="1800"/>
          </a:p>
          <a:p>
            <a:pPr indent="-355600" lvl="0" marL="457200" rtl="0" algn="l">
              <a:lnSpc>
                <a:spcPct val="200000"/>
              </a:lnSpc>
              <a:spcBef>
                <a:spcPts val="0"/>
              </a:spcBef>
              <a:spcAft>
                <a:spcPts val="0"/>
              </a:spcAft>
              <a:buSzPts val="2000"/>
              <a:buChar char="●"/>
            </a:pPr>
            <a:r>
              <a:rPr lang="en" sz="2000"/>
              <a:t>Constraints:</a:t>
            </a:r>
            <a:endParaRPr sz="2000"/>
          </a:p>
          <a:p>
            <a:pPr indent="-342900" lvl="1" marL="914400" rtl="0" algn="l">
              <a:lnSpc>
                <a:spcPct val="200000"/>
              </a:lnSpc>
              <a:spcBef>
                <a:spcPts val="0"/>
              </a:spcBef>
              <a:spcAft>
                <a:spcPts val="0"/>
              </a:spcAft>
              <a:buSzPts val="1800"/>
              <a:buChar char="○"/>
            </a:pPr>
            <a:r>
              <a:rPr lang="en" sz="1800"/>
              <a:t>Short develop time</a:t>
            </a:r>
            <a:endParaRPr sz="1800"/>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Release Plan: Risks</a:t>
            </a:r>
            <a:endParaRPr/>
          </a:p>
        </p:txBody>
      </p:sp>
      <p:sp>
        <p:nvSpPr>
          <p:cNvPr id="322" name="Google Shape;322;p4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People risk</a:t>
            </a:r>
            <a:endParaRPr/>
          </a:p>
          <a:p>
            <a:pPr indent="-342900" lvl="0" marL="457200" rtl="0" algn="l">
              <a:lnSpc>
                <a:spcPct val="200000"/>
              </a:lnSpc>
              <a:spcBef>
                <a:spcPts val="0"/>
              </a:spcBef>
              <a:spcAft>
                <a:spcPts val="0"/>
              </a:spcAft>
              <a:buSzPts val="1800"/>
              <a:buChar char="●"/>
            </a:pPr>
            <a:r>
              <a:rPr lang="en"/>
              <a:t>Development environment risk</a:t>
            </a:r>
            <a:endParaRPr/>
          </a:p>
          <a:p>
            <a:pPr indent="-342900" lvl="0" marL="457200" rtl="0" algn="l">
              <a:lnSpc>
                <a:spcPct val="200000"/>
              </a:lnSpc>
              <a:spcBef>
                <a:spcPts val="0"/>
              </a:spcBef>
              <a:spcAft>
                <a:spcPts val="0"/>
              </a:spcAft>
              <a:buSzPts val="1800"/>
              <a:buChar char="●"/>
            </a:pPr>
            <a:r>
              <a:rPr lang="en"/>
              <a:t>Time estimation risk</a:t>
            </a:r>
            <a:endParaRPr/>
          </a:p>
          <a:p>
            <a:pPr indent="-342900" lvl="0" marL="457200" rtl="0" algn="l">
              <a:lnSpc>
                <a:spcPct val="200000"/>
              </a:lnSpc>
              <a:spcBef>
                <a:spcPts val="0"/>
              </a:spcBef>
              <a:spcAft>
                <a:spcPts val="0"/>
              </a:spcAft>
              <a:buSzPts val="1800"/>
              <a:buChar char="●"/>
            </a:pPr>
            <a:r>
              <a:rPr lang="en"/>
              <a:t>Requirement risk</a:t>
            </a:r>
            <a:endParaRPr/>
          </a:p>
          <a:p>
            <a:pPr indent="-342900" lvl="0" marL="457200" rtl="0" algn="l">
              <a:lnSpc>
                <a:spcPct val="200000"/>
              </a:lnSpc>
              <a:spcBef>
                <a:spcPts val="0"/>
              </a:spcBef>
              <a:spcAft>
                <a:spcPts val="0"/>
              </a:spcAft>
              <a:buSzPts val="1800"/>
              <a:buChar char="●"/>
            </a:pPr>
            <a:r>
              <a:rPr lang="en"/>
              <a:t>Stakeholder risk</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Approach: Rationale and Strategy</a:t>
            </a:r>
            <a:endParaRPr/>
          </a:p>
        </p:txBody>
      </p:sp>
      <p:sp>
        <p:nvSpPr>
          <p:cNvPr id="328" name="Google Shape;328;p4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Rationale</a:t>
            </a:r>
            <a:endParaRPr/>
          </a:p>
          <a:p>
            <a:pPr indent="-317500" lvl="1" marL="914400" rtl="0" algn="l">
              <a:spcBef>
                <a:spcPts val="0"/>
              </a:spcBef>
              <a:spcAft>
                <a:spcPts val="0"/>
              </a:spcAft>
              <a:buSzPts val="1400"/>
              <a:buChar char="○"/>
            </a:pPr>
            <a:r>
              <a:rPr lang="en"/>
              <a:t>Application fulfilling the requirements</a:t>
            </a:r>
            <a:endParaRPr/>
          </a:p>
          <a:p>
            <a:pPr indent="-317500" lvl="1" marL="914400" rtl="0" algn="l">
              <a:spcBef>
                <a:spcPts val="0"/>
              </a:spcBef>
              <a:spcAft>
                <a:spcPts val="0"/>
              </a:spcAft>
              <a:buSzPts val="1400"/>
              <a:buChar char="○"/>
            </a:pPr>
            <a:r>
              <a:rPr lang="en"/>
              <a:t>Testing must be done before release</a:t>
            </a:r>
            <a:endParaRPr/>
          </a:p>
          <a:p>
            <a:pPr indent="-342900" lvl="0" marL="457200" rtl="0" algn="l">
              <a:spcBef>
                <a:spcPts val="0"/>
              </a:spcBef>
              <a:spcAft>
                <a:spcPts val="0"/>
              </a:spcAft>
              <a:buSzPts val="1800"/>
              <a:buChar char="●"/>
            </a:pPr>
            <a:r>
              <a:rPr lang="en"/>
              <a:t>Strategy</a:t>
            </a:r>
            <a:endParaRPr/>
          </a:p>
          <a:p>
            <a:pPr indent="-317500" lvl="1" marL="914400" rtl="0" algn="l">
              <a:spcBef>
                <a:spcPts val="0"/>
              </a:spcBef>
              <a:spcAft>
                <a:spcPts val="0"/>
              </a:spcAft>
              <a:buSzPts val="1400"/>
              <a:buChar char="○"/>
            </a:pPr>
            <a:r>
              <a:rPr lang="en"/>
              <a:t>First version: important and critical features</a:t>
            </a:r>
            <a:endParaRPr/>
          </a:p>
          <a:p>
            <a:pPr indent="-317500" lvl="1" marL="914400" rtl="0" algn="l">
              <a:spcBef>
                <a:spcPts val="0"/>
              </a:spcBef>
              <a:spcAft>
                <a:spcPts val="0"/>
              </a:spcAft>
              <a:buSzPts val="1400"/>
              <a:buChar char="○"/>
            </a:pPr>
            <a:r>
              <a:rPr lang="en"/>
              <a:t>Subsequent versions: less important features; tested before release</a:t>
            </a:r>
            <a:endParaRPr/>
          </a:p>
          <a:p>
            <a:pPr indent="-342900" lvl="0" marL="457200" rtl="0" algn="l">
              <a:spcBef>
                <a:spcPts val="0"/>
              </a:spcBef>
              <a:spcAft>
                <a:spcPts val="0"/>
              </a:spcAft>
              <a:buSzPts val="1800"/>
              <a:buChar char="●"/>
            </a:pPr>
            <a:r>
              <a:rPr lang="en"/>
              <a:t>Content: client, vendor and deliveryman apps</a:t>
            </a:r>
            <a:endParaRPr/>
          </a:p>
          <a:p>
            <a:pPr indent="-342900" lvl="0" marL="457200" rtl="0" algn="l">
              <a:spcBef>
                <a:spcPts val="0"/>
              </a:spcBef>
              <a:spcAft>
                <a:spcPts val="0"/>
              </a:spcAft>
              <a:buSzPts val="1800"/>
              <a:buChar char="●"/>
            </a:pPr>
            <a:r>
              <a:rPr lang="en"/>
              <a:t>Schedule</a:t>
            </a:r>
            <a:endParaRPr/>
          </a:p>
          <a:p>
            <a:pPr indent="-342900" lvl="0" marL="457200" rtl="0" algn="l">
              <a:spcBef>
                <a:spcPts val="0"/>
              </a:spcBef>
              <a:spcAft>
                <a:spcPts val="0"/>
              </a:spcAft>
              <a:buSzPts val="1800"/>
              <a:buChar char="●"/>
            </a:pPr>
            <a:r>
              <a:rPr lang="en"/>
              <a:t>Impacts</a:t>
            </a:r>
            <a:endParaRPr/>
          </a:p>
          <a:p>
            <a:pPr indent="-342900" lvl="0" marL="457200" rtl="0" algn="l">
              <a:spcBef>
                <a:spcPts val="0"/>
              </a:spcBef>
              <a:spcAft>
                <a:spcPts val="0"/>
              </a:spcAft>
              <a:buSzPts val="1800"/>
              <a:buChar char="●"/>
            </a:pPr>
            <a:r>
              <a:rPr lang="en"/>
              <a:t>Notification: team members and end-user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nvSpPr>
        <p:spPr>
          <a:xfrm>
            <a:off x="477026" y="1862650"/>
            <a:ext cx="4209300" cy="851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4800">
                <a:latin typeface="Saira ExtraCondensed SemiBold"/>
                <a:ea typeface="Saira ExtraCondensed SemiBold"/>
                <a:cs typeface="Saira ExtraCondensed SemiBold"/>
                <a:sym typeface="Saira ExtraCondensed SemiBold"/>
              </a:rPr>
              <a:t>THANK YOU!</a:t>
            </a:r>
            <a:endParaRPr sz="4800">
              <a:latin typeface="Saira ExtraCondensed SemiBold"/>
              <a:ea typeface="Saira ExtraCondensed SemiBold"/>
              <a:cs typeface="Saira ExtraCondensed SemiBold"/>
              <a:sym typeface="Saira ExtraCondensed SemiBold"/>
            </a:endParaRPr>
          </a:p>
        </p:txBody>
      </p:sp>
      <p:sp>
        <p:nvSpPr>
          <p:cNvPr id="334" name="Google Shape;334;p50"/>
          <p:cNvSpPr txBox="1"/>
          <p:nvPr/>
        </p:nvSpPr>
        <p:spPr>
          <a:xfrm flipH="1">
            <a:off x="1740578" y="2806650"/>
            <a:ext cx="2933400" cy="97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Barlow Semi Condensed"/>
                <a:ea typeface="Barlow Semi Condensed"/>
                <a:cs typeface="Barlow Semi Condensed"/>
                <a:sym typeface="Barlow Semi Condensed"/>
              </a:rPr>
              <a:t>Does anyone have any questions?</a:t>
            </a:r>
            <a:endParaRPr sz="1200">
              <a:latin typeface="Barlow Semi Condensed"/>
              <a:ea typeface="Barlow Semi Condensed"/>
              <a:cs typeface="Barlow Semi Condensed"/>
              <a:sym typeface="Barlow Semi Condensed"/>
            </a:endParaRPr>
          </a:p>
          <a:p>
            <a:pPr indent="0" lvl="0" marL="0" rtl="0" algn="r">
              <a:spcBef>
                <a:spcPts val="0"/>
              </a:spcBef>
              <a:spcAft>
                <a:spcPts val="0"/>
              </a:spcAft>
              <a:buNone/>
            </a:pPr>
            <a:r>
              <a:t/>
            </a:r>
            <a:endParaRPr sz="1200">
              <a:latin typeface="Barlow Semi Condensed"/>
              <a:ea typeface="Barlow Semi Condensed"/>
              <a:cs typeface="Barlow Semi Condensed"/>
              <a:sym typeface="Barlow Semi Condensed"/>
            </a:endParaRPr>
          </a:p>
          <a:p>
            <a:pPr indent="0" lvl="0" marL="0" rtl="0" algn="r">
              <a:spcBef>
                <a:spcPts val="0"/>
              </a:spcBef>
              <a:spcAft>
                <a:spcPts val="0"/>
              </a:spcAft>
              <a:buNone/>
            </a:pPr>
            <a:r>
              <a:t/>
            </a:r>
            <a:endParaRPr sz="1200">
              <a:latin typeface="Barlow Semi Condensed"/>
              <a:ea typeface="Barlow Semi Condensed"/>
              <a:cs typeface="Barlow Semi Condensed"/>
              <a:sym typeface="Barlow Semi Condensed"/>
            </a:endParaRPr>
          </a:p>
        </p:txBody>
      </p:sp>
      <p:pic>
        <p:nvPicPr>
          <p:cNvPr id="335" name="Google Shape;335;p50"/>
          <p:cNvPicPr preferRelativeResize="0"/>
          <p:nvPr/>
        </p:nvPicPr>
        <p:blipFill>
          <a:blip r:embed="rId3">
            <a:alphaModFix/>
          </a:blip>
          <a:stretch>
            <a:fillRect/>
          </a:stretch>
        </p:blipFill>
        <p:spPr>
          <a:xfrm>
            <a:off x="5367850" y="1610101"/>
            <a:ext cx="2880101" cy="2536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Campus Meal Ordering System</a:t>
            </a:r>
            <a:endParaRPr/>
          </a:p>
        </p:txBody>
      </p:sp>
      <p:sp>
        <p:nvSpPr>
          <p:cNvPr id="80" name="Google Shape;80;p16"/>
          <p:cNvSpPr txBox="1"/>
          <p:nvPr>
            <p:ph idx="1" type="body"/>
          </p:nvPr>
        </p:nvSpPr>
        <p:spPr>
          <a:xfrm>
            <a:off x="311700" y="1171600"/>
            <a:ext cx="8520600" cy="37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Key Features of CMOS </a:t>
            </a:r>
            <a:endParaRPr sz="1600"/>
          </a:p>
          <a:p>
            <a:pPr indent="-330200" lvl="0" marL="457200" rtl="0" algn="l">
              <a:lnSpc>
                <a:spcPct val="150000"/>
              </a:lnSpc>
              <a:spcBef>
                <a:spcPts val="1600"/>
              </a:spcBef>
              <a:spcAft>
                <a:spcPts val="0"/>
              </a:spcAft>
              <a:buSzPts val="1600"/>
              <a:buChar char="●"/>
            </a:pPr>
            <a:r>
              <a:rPr lang="en" sz="1600"/>
              <a:t>A platform for campus dining ecosystem, consist of 3 </a:t>
            </a:r>
            <a:r>
              <a:rPr lang="en" sz="1600"/>
              <a:t>inter-linked </a:t>
            </a:r>
            <a:r>
              <a:rPr lang="en" sz="1600"/>
              <a:t>applications: </a:t>
            </a:r>
            <a:endParaRPr sz="1600"/>
          </a:p>
          <a:p>
            <a:pPr indent="-330200" lvl="1" marL="914400" rtl="0" algn="l">
              <a:lnSpc>
                <a:spcPct val="150000"/>
              </a:lnSpc>
              <a:spcBef>
                <a:spcPts val="0"/>
              </a:spcBef>
              <a:spcAft>
                <a:spcPts val="0"/>
              </a:spcAft>
              <a:buSzPts val="1600"/>
              <a:buChar char="○"/>
            </a:pPr>
            <a:r>
              <a:rPr lang="en" sz="1600"/>
              <a:t>Client</a:t>
            </a:r>
            <a:endParaRPr sz="1600"/>
          </a:p>
          <a:p>
            <a:pPr indent="-330200" lvl="1" marL="914400" rtl="0" algn="l">
              <a:lnSpc>
                <a:spcPct val="150000"/>
              </a:lnSpc>
              <a:spcBef>
                <a:spcPts val="0"/>
              </a:spcBef>
              <a:spcAft>
                <a:spcPts val="0"/>
              </a:spcAft>
              <a:buSzPts val="1600"/>
              <a:buChar char="○"/>
            </a:pPr>
            <a:r>
              <a:rPr lang="en" sz="1600"/>
              <a:t>Vendor</a:t>
            </a:r>
            <a:endParaRPr sz="1600"/>
          </a:p>
          <a:p>
            <a:pPr indent="-330200" lvl="1" marL="914400" rtl="0" algn="l">
              <a:lnSpc>
                <a:spcPct val="150000"/>
              </a:lnSpc>
              <a:spcBef>
                <a:spcPts val="0"/>
              </a:spcBef>
              <a:spcAft>
                <a:spcPts val="0"/>
              </a:spcAft>
              <a:buSzPts val="1600"/>
              <a:buChar char="○"/>
            </a:pPr>
            <a:r>
              <a:rPr lang="en" sz="1600"/>
              <a:t>Delivery man</a:t>
            </a:r>
            <a:endParaRPr sz="1600"/>
          </a:p>
          <a:p>
            <a:pPr indent="-330200" lvl="0" marL="457200" rtl="0" algn="l">
              <a:lnSpc>
                <a:spcPct val="150000"/>
              </a:lnSpc>
              <a:spcBef>
                <a:spcPts val="0"/>
              </a:spcBef>
              <a:spcAft>
                <a:spcPts val="0"/>
              </a:spcAft>
              <a:buSzPts val="1600"/>
              <a:buChar char="●"/>
            </a:pPr>
            <a:r>
              <a:rPr lang="en" sz="1600"/>
              <a:t>Seamless interactions between 3 roles (clients, vendors and delivery men)</a:t>
            </a:r>
            <a:endParaRPr sz="1600"/>
          </a:p>
          <a:p>
            <a:pPr indent="-330200" lvl="1" marL="914400" rtl="0" algn="l">
              <a:lnSpc>
                <a:spcPct val="150000"/>
              </a:lnSpc>
              <a:spcBef>
                <a:spcPts val="0"/>
              </a:spcBef>
              <a:spcAft>
                <a:spcPts val="0"/>
              </a:spcAft>
              <a:buSzPts val="1600"/>
              <a:buChar char="○"/>
            </a:pPr>
            <a:r>
              <a:rPr lang="en" sz="1600"/>
              <a:t>Clear order status track for clients</a:t>
            </a:r>
            <a:endParaRPr sz="1600"/>
          </a:p>
          <a:p>
            <a:pPr indent="-330200" lvl="0" marL="457200" rtl="0" algn="l">
              <a:lnSpc>
                <a:spcPct val="150000"/>
              </a:lnSpc>
              <a:spcBef>
                <a:spcPts val="0"/>
              </a:spcBef>
              <a:spcAft>
                <a:spcPts val="0"/>
              </a:spcAft>
              <a:buSzPts val="1600"/>
              <a:buChar char="●"/>
            </a:pPr>
            <a:r>
              <a:rPr lang="en" sz="1600"/>
              <a:t>Safety: Integration with Google OAuth</a:t>
            </a:r>
            <a:endParaRPr sz="1600"/>
          </a:p>
          <a:p>
            <a:pPr indent="-330200" lvl="0" marL="457200" rtl="0" algn="l">
              <a:lnSpc>
                <a:spcPct val="150000"/>
              </a:lnSpc>
              <a:spcBef>
                <a:spcPts val="0"/>
              </a:spcBef>
              <a:spcAft>
                <a:spcPts val="0"/>
              </a:spcAft>
              <a:buSzPts val="1600"/>
              <a:buChar char="●"/>
            </a:pPr>
            <a:r>
              <a:rPr lang="en" sz="1600"/>
              <a:t>Convenience: No need registration, just starts with Google!</a:t>
            </a:r>
            <a:endParaRPr sz="1600"/>
          </a:p>
          <a:p>
            <a:pPr indent="0" lvl="0" marL="0" rtl="0" algn="l">
              <a:lnSpc>
                <a:spcPct val="150000"/>
              </a:lnSpc>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Campus Meal Ordering System: Login Page </a:t>
            </a:r>
            <a:endParaRPr/>
          </a:p>
        </p:txBody>
      </p:sp>
      <p:sp>
        <p:nvSpPr>
          <p:cNvPr id="86" name="Google Shape;86;p17"/>
          <p:cNvSpPr txBox="1"/>
          <p:nvPr>
            <p:ph idx="1" type="body"/>
          </p:nvPr>
        </p:nvSpPr>
        <p:spPr>
          <a:xfrm>
            <a:off x="311700" y="1171600"/>
            <a:ext cx="8520600" cy="37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t/>
            </a:r>
            <a:endParaRPr sz="2000"/>
          </a:p>
          <a:p>
            <a:pPr indent="0" lvl="0" marL="457200" rtl="0" algn="l">
              <a:lnSpc>
                <a:spcPct val="150000"/>
              </a:lnSpc>
              <a:spcBef>
                <a:spcPts val="1600"/>
              </a:spcBef>
              <a:spcAft>
                <a:spcPts val="1600"/>
              </a:spcAft>
              <a:buNone/>
            </a:pPr>
            <a:r>
              <a:t/>
            </a:r>
            <a:endParaRPr sz="1600"/>
          </a:p>
        </p:txBody>
      </p:sp>
      <p:graphicFrame>
        <p:nvGraphicFramePr>
          <p:cNvPr id="87" name="Google Shape;87;p17"/>
          <p:cNvGraphicFramePr/>
          <p:nvPr/>
        </p:nvGraphicFramePr>
        <p:xfrm>
          <a:off x="425750" y="1171600"/>
          <a:ext cx="3000000" cy="3000000"/>
        </p:xfrm>
        <a:graphic>
          <a:graphicData uri="http://schemas.openxmlformats.org/drawingml/2006/table">
            <a:tbl>
              <a:tblPr>
                <a:noFill/>
                <a:tableStyleId>{8E22771E-208A-4DDF-AFA7-291064F2F02D}</a:tableStyleId>
              </a:tblPr>
              <a:tblGrid>
                <a:gridCol w="2587225"/>
                <a:gridCol w="2587225"/>
                <a:gridCol w="2587225"/>
              </a:tblGrid>
              <a:tr h="403775">
                <a:tc>
                  <a:txBody>
                    <a:bodyPr/>
                    <a:lstStyle/>
                    <a:p>
                      <a:pPr indent="0" lvl="0" marL="0" rtl="0" algn="ctr">
                        <a:spcBef>
                          <a:spcPts val="0"/>
                        </a:spcBef>
                        <a:spcAft>
                          <a:spcPts val="0"/>
                        </a:spcAft>
                        <a:buNone/>
                      </a:pPr>
                      <a:r>
                        <a:rPr b="1" lang="en"/>
                        <a:t>Client</a:t>
                      </a:r>
                      <a:endParaRPr b="1"/>
                    </a:p>
                  </a:txBody>
                  <a:tcPr marT="91425" marB="91425" marR="91425" marL="91425"/>
                </a:tc>
                <a:tc>
                  <a:txBody>
                    <a:bodyPr/>
                    <a:lstStyle/>
                    <a:p>
                      <a:pPr indent="0" lvl="0" marL="0" rtl="0" algn="ctr">
                        <a:spcBef>
                          <a:spcPts val="0"/>
                        </a:spcBef>
                        <a:spcAft>
                          <a:spcPts val="0"/>
                        </a:spcAft>
                        <a:buNone/>
                      </a:pPr>
                      <a:r>
                        <a:rPr b="1" lang="en"/>
                        <a:t>Vendor</a:t>
                      </a:r>
                      <a:endParaRPr b="1"/>
                    </a:p>
                  </a:txBody>
                  <a:tcPr marT="91425" marB="91425" marR="91425" marL="91425"/>
                </a:tc>
                <a:tc>
                  <a:txBody>
                    <a:bodyPr/>
                    <a:lstStyle/>
                    <a:p>
                      <a:pPr indent="0" lvl="0" marL="0" rtl="0" algn="ctr">
                        <a:spcBef>
                          <a:spcPts val="0"/>
                        </a:spcBef>
                        <a:spcAft>
                          <a:spcPts val="0"/>
                        </a:spcAft>
                        <a:buNone/>
                      </a:pPr>
                      <a:r>
                        <a:rPr b="1" lang="en"/>
                        <a:t>Delivery Man</a:t>
                      </a:r>
                      <a:endParaRPr b="1"/>
                    </a:p>
                  </a:txBody>
                  <a:tcPr marT="91425" marB="91425" marR="91425" marL="91425"/>
                </a:tc>
              </a:tr>
              <a:tr h="31095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88" name="Google Shape;88;p17"/>
          <p:cNvPicPr preferRelativeResize="0"/>
          <p:nvPr/>
        </p:nvPicPr>
        <p:blipFill>
          <a:blip r:embed="rId3">
            <a:alphaModFix/>
          </a:blip>
          <a:stretch>
            <a:fillRect/>
          </a:stretch>
        </p:blipFill>
        <p:spPr>
          <a:xfrm>
            <a:off x="5758565" y="1664688"/>
            <a:ext cx="2276574" cy="2930874"/>
          </a:xfrm>
          <a:prstGeom prst="rect">
            <a:avLst/>
          </a:prstGeom>
          <a:noFill/>
          <a:ln>
            <a:noFill/>
          </a:ln>
        </p:spPr>
      </p:pic>
      <p:pic>
        <p:nvPicPr>
          <p:cNvPr id="89" name="Google Shape;89;p17"/>
          <p:cNvPicPr preferRelativeResize="0"/>
          <p:nvPr/>
        </p:nvPicPr>
        <p:blipFill>
          <a:blip r:embed="rId4">
            <a:alphaModFix/>
          </a:blip>
          <a:stretch>
            <a:fillRect/>
          </a:stretch>
        </p:blipFill>
        <p:spPr>
          <a:xfrm>
            <a:off x="3079425" y="1664700"/>
            <a:ext cx="2381740" cy="2930849"/>
          </a:xfrm>
          <a:prstGeom prst="rect">
            <a:avLst/>
          </a:prstGeom>
          <a:noFill/>
          <a:ln>
            <a:noFill/>
          </a:ln>
        </p:spPr>
      </p:pic>
      <p:pic>
        <p:nvPicPr>
          <p:cNvPr id="90" name="Google Shape;90;p17"/>
          <p:cNvPicPr preferRelativeResize="0"/>
          <p:nvPr/>
        </p:nvPicPr>
        <p:blipFill rotWithShape="1">
          <a:blip r:embed="rId5">
            <a:alphaModFix/>
          </a:blip>
          <a:srcRect b="0" l="0" r="-5407" t="0"/>
          <a:stretch/>
        </p:blipFill>
        <p:spPr>
          <a:xfrm>
            <a:off x="643400" y="1664700"/>
            <a:ext cx="2163775" cy="29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6867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Campus Meal Ordering System: Client</a:t>
            </a:r>
            <a:endParaRPr/>
          </a:p>
        </p:txBody>
      </p:sp>
      <p:sp>
        <p:nvSpPr>
          <p:cNvPr id="96" name="Google Shape;96;p18"/>
          <p:cNvSpPr txBox="1"/>
          <p:nvPr>
            <p:ph idx="1" type="body"/>
          </p:nvPr>
        </p:nvSpPr>
        <p:spPr>
          <a:xfrm>
            <a:off x="311700" y="1171600"/>
            <a:ext cx="8520600" cy="37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t/>
            </a:r>
            <a:endParaRPr sz="2000"/>
          </a:p>
          <a:p>
            <a:pPr indent="0" lvl="0" marL="457200" rtl="0" algn="l">
              <a:lnSpc>
                <a:spcPct val="150000"/>
              </a:lnSpc>
              <a:spcBef>
                <a:spcPts val="1600"/>
              </a:spcBef>
              <a:spcAft>
                <a:spcPts val="1600"/>
              </a:spcAft>
              <a:buNone/>
            </a:pPr>
            <a:r>
              <a:t/>
            </a:r>
            <a:endParaRPr sz="1600"/>
          </a:p>
        </p:txBody>
      </p:sp>
      <p:graphicFrame>
        <p:nvGraphicFramePr>
          <p:cNvPr id="97" name="Google Shape;97;p18"/>
          <p:cNvGraphicFramePr/>
          <p:nvPr/>
        </p:nvGraphicFramePr>
        <p:xfrm>
          <a:off x="391900" y="681875"/>
          <a:ext cx="3000000" cy="3000000"/>
        </p:xfrm>
        <a:graphic>
          <a:graphicData uri="http://schemas.openxmlformats.org/drawingml/2006/table">
            <a:tbl>
              <a:tblPr>
                <a:noFill/>
                <a:tableStyleId>{8E22771E-208A-4DDF-AFA7-291064F2F02D}</a:tableStyleId>
              </a:tblPr>
              <a:tblGrid>
                <a:gridCol w="2840200"/>
                <a:gridCol w="2840200"/>
                <a:gridCol w="2840200"/>
              </a:tblGrid>
              <a:tr h="404775">
                <a:tc>
                  <a:txBody>
                    <a:bodyPr/>
                    <a:lstStyle/>
                    <a:p>
                      <a:pPr indent="0" lvl="0" marL="0" rtl="0" algn="ctr">
                        <a:spcBef>
                          <a:spcPts val="0"/>
                        </a:spcBef>
                        <a:spcAft>
                          <a:spcPts val="0"/>
                        </a:spcAft>
                        <a:buNone/>
                      </a:pPr>
                      <a:r>
                        <a:rPr b="1" lang="en"/>
                        <a:t>Browse Restaurants </a:t>
                      </a:r>
                      <a:endParaRPr b="1"/>
                    </a:p>
                  </a:txBody>
                  <a:tcPr marT="91425" marB="91425" marR="91425" marL="91425"/>
                </a:tc>
                <a:tc>
                  <a:txBody>
                    <a:bodyPr/>
                    <a:lstStyle/>
                    <a:p>
                      <a:pPr indent="0" lvl="0" marL="0" rtl="0" algn="ctr">
                        <a:spcBef>
                          <a:spcPts val="0"/>
                        </a:spcBef>
                        <a:spcAft>
                          <a:spcPts val="0"/>
                        </a:spcAft>
                        <a:buNone/>
                      </a:pPr>
                      <a:r>
                        <a:rPr b="1" lang="en"/>
                        <a:t>View Current Order </a:t>
                      </a:r>
                      <a:endParaRPr b="1"/>
                    </a:p>
                  </a:txBody>
                  <a:tcPr marT="91425" marB="91425" marR="91425" marL="91425"/>
                </a:tc>
                <a:tc>
                  <a:txBody>
                    <a:bodyPr/>
                    <a:lstStyle/>
                    <a:p>
                      <a:pPr indent="0" lvl="0" marL="0" rtl="0" algn="ctr">
                        <a:spcBef>
                          <a:spcPts val="0"/>
                        </a:spcBef>
                        <a:spcAft>
                          <a:spcPts val="0"/>
                        </a:spcAft>
                        <a:buNone/>
                      </a:pPr>
                      <a:r>
                        <a:rPr b="1" lang="en"/>
                        <a:t>View Order History  </a:t>
                      </a:r>
                      <a:endParaRPr b="1"/>
                    </a:p>
                  </a:txBody>
                  <a:tcPr marT="91425" marB="91425" marR="91425" marL="91425"/>
                </a:tc>
              </a:tr>
              <a:tr h="3935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8" name="Google Shape;98;p18"/>
          <p:cNvPicPr preferRelativeResize="0"/>
          <p:nvPr/>
        </p:nvPicPr>
        <p:blipFill>
          <a:blip r:embed="rId3">
            <a:alphaModFix/>
          </a:blip>
          <a:stretch>
            <a:fillRect/>
          </a:stretch>
        </p:blipFill>
        <p:spPr>
          <a:xfrm>
            <a:off x="681476" y="1091540"/>
            <a:ext cx="2204925" cy="3921827"/>
          </a:xfrm>
          <a:prstGeom prst="rect">
            <a:avLst/>
          </a:prstGeom>
          <a:noFill/>
          <a:ln>
            <a:noFill/>
          </a:ln>
        </p:spPr>
      </p:pic>
      <p:pic>
        <p:nvPicPr>
          <p:cNvPr id="99" name="Google Shape;99;p18"/>
          <p:cNvPicPr preferRelativeResize="0"/>
          <p:nvPr/>
        </p:nvPicPr>
        <p:blipFill>
          <a:blip r:embed="rId4">
            <a:alphaModFix/>
          </a:blip>
          <a:stretch>
            <a:fillRect/>
          </a:stretch>
        </p:blipFill>
        <p:spPr>
          <a:xfrm>
            <a:off x="3567900" y="1091512"/>
            <a:ext cx="2204925" cy="3921870"/>
          </a:xfrm>
          <a:prstGeom prst="rect">
            <a:avLst/>
          </a:prstGeom>
          <a:noFill/>
          <a:ln>
            <a:noFill/>
          </a:ln>
        </p:spPr>
      </p:pic>
      <p:pic>
        <p:nvPicPr>
          <p:cNvPr id="100" name="Google Shape;100;p18"/>
          <p:cNvPicPr preferRelativeResize="0"/>
          <p:nvPr/>
        </p:nvPicPr>
        <p:blipFill>
          <a:blip r:embed="rId5">
            <a:alphaModFix/>
          </a:blip>
          <a:stretch>
            <a:fillRect/>
          </a:stretch>
        </p:blipFill>
        <p:spPr>
          <a:xfrm>
            <a:off x="6378130" y="1091546"/>
            <a:ext cx="2204925" cy="39218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6867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Campus Meal Ordering System: Delivery Man</a:t>
            </a:r>
            <a:endParaRPr/>
          </a:p>
        </p:txBody>
      </p:sp>
      <p:sp>
        <p:nvSpPr>
          <p:cNvPr id="106" name="Google Shape;106;p19"/>
          <p:cNvSpPr txBox="1"/>
          <p:nvPr>
            <p:ph idx="1" type="body"/>
          </p:nvPr>
        </p:nvSpPr>
        <p:spPr>
          <a:xfrm>
            <a:off x="311700" y="1171600"/>
            <a:ext cx="8520600" cy="37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t/>
            </a:r>
            <a:endParaRPr sz="2000"/>
          </a:p>
          <a:p>
            <a:pPr indent="0" lvl="0" marL="457200" rtl="0" algn="l">
              <a:lnSpc>
                <a:spcPct val="150000"/>
              </a:lnSpc>
              <a:spcBef>
                <a:spcPts val="1600"/>
              </a:spcBef>
              <a:spcAft>
                <a:spcPts val="1600"/>
              </a:spcAft>
              <a:buNone/>
            </a:pPr>
            <a:r>
              <a:t/>
            </a:r>
            <a:endParaRPr sz="1600"/>
          </a:p>
        </p:txBody>
      </p:sp>
      <p:graphicFrame>
        <p:nvGraphicFramePr>
          <p:cNvPr id="107" name="Google Shape;107;p19"/>
          <p:cNvGraphicFramePr/>
          <p:nvPr/>
        </p:nvGraphicFramePr>
        <p:xfrm>
          <a:off x="391900" y="681875"/>
          <a:ext cx="3000000" cy="3000000"/>
        </p:xfrm>
        <a:graphic>
          <a:graphicData uri="http://schemas.openxmlformats.org/drawingml/2006/table">
            <a:tbl>
              <a:tblPr>
                <a:noFill/>
                <a:tableStyleId>{8E22771E-208A-4DDF-AFA7-291064F2F02D}</a:tableStyleId>
              </a:tblPr>
              <a:tblGrid>
                <a:gridCol w="2840200"/>
                <a:gridCol w="2840200"/>
                <a:gridCol w="2840200"/>
              </a:tblGrid>
              <a:tr h="389050">
                <a:tc>
                  <a:txBody>
                    <a:bodyPr/>
                    <a:lstStyle/>
                    <a:p>
                      <a:pPr indent="0" lvl="0" marL="0" rtl="0" algn="ctr">
                        <a:spcBef>
                          <a:spcPts val="0"/>
                        </a:spcBef>
                        <a:spcAft>
                          <a:spcPts val="0"/>
                        </a:spcAft>
                        <a:buNone/>
                      </a:pPr>
                      <a:r>
                        <a:rPr b="1" lang="en"/>
                        <a:t>Orders to be picked up</a:t>
                      </a:r>
                      <a:endParaRPr b="1"/>
                    </a:p>
                  </a:txBody>
                  <a:tcPr marT="91425" marB="91425" marR="91425" marL="91425"/>
                </a:tc>
                <a:tc>
                  <a:txBody>
                    <a:bodyPr/>
                    <a:lstStyle/>
                    <a:p>
                      <a:pPr indent="0" lvl="0" marL="0" rtl="0" algn="ctr">
                        <a:spcBef>
                          <a:spcPts val="0"/>
                        </a:spcBef>
                        <a:spcAft>
                          <a:spcPts val="0"/>
                        </a:spcAft>
                        <a:buNone/>
                      </a:pPr>
                      <a:r>
                        <a:rPr b="1" lang="en"/>
                        <a:t>Orders to be delivered</a:t>
                      </a:r>
                      <a:endParaRPr b="1"/>
                    </a:p>
                  </a:txBody>
                  <a:tcPr marT="91425" marB="91425" marR="91425" marL="91425"/>
                </a:tc>
                <a:tc>
                  <a:txBody>
                    <a:bodyPr/>
                    <a:lstStyle/>
                    <a:p>
                      <a:pPr indent="0" lvl="0" marL="0" rtl="0" algn="ctr">
                        <a:spcBef>
                          <a:spcPts val="0"/>
                        </a:spcBef>
                        <a:spcAft>
                          <a:spcPts val="0"/>
                        </a:spcAft>
                        <a:buNone/>
                      </a:pPr>
                      <a:r>
                        <a:rPr b="1" lang="en"/>
                        <a:t>View delivery History  </a:t>
                      </a:r>
                      <a:endParaRPr b="1"/>
                    </a:p>
                  </a:txBody>
                  <a:tcPr marT="91425" marB="91425" marR="91425" marL="91425"/>
                </a:tc>
              </a:tr>
              <a:tr h="3815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08" name="Google Shape;108;p19"/>
          <p:cNvPicPr preferRelativeResize="0"/>
          <p:nvPr/>
        </p:nvPicPr>
        <p:blipFill>
          <a:blip r:embed="rId3">
            <a:alphaModFix/>
          </a:blip>
          <a:stretch>
            <a:fillRect/>
          </a:stretch>
        </p:blipFill>
        <p:spPr>
          <a:xfrm>
            <a:off x="686822" y="1038375"/>
            <a:ext cx="2179438" cy="3876524"/>
          </a:xfrm>
          <a:prstGeom prst="rect">
            <a:avLst/>
          </a:prstGeom>
          <a:noFill/>
          <a:ln>
            <a:noFill/>
          </a:ln>
        </p:spPr>
      </p:pic>
      <p:pic>
        <p:nvPicPr>
          <p:cNvPr id="109" name="Google Shape;109;p19"/>
          <p:cNvPicPr preferRelativeResize="0"/>
          <p:nvPr/>
        </p:nvPicPr>
        <p:blipFill>
          <a:blip r:embed="rId4">
            <a:alphaModFix/>
          </a:blip>
          <a:stretch>
            <a:fillRect/>
          </a:stretch>
        </p:blipFill>
        <p:spPr>
          <a:xfrm>
            <a:off x="3562488" y="1038384"/>
            <a:ext cx="2179425" cy="3876504"/>
          </a:xfrm>
          <a:prstGeom prst="rect">
            <a:avLst/>
          </a:prstGeom>
          <a:noFill/>
          <a:ln>
            <a:noFill/>
          </a:ln>
        </p:spPr>
      </p:pic>
      <p:pic>
        <p:nvPicPr>
          <p:cNvPr id="110" name="Google Shape;110;p19"/>
          <p:cNvPicPr preferRelativeResize="0"/>
          <p:nvPr/>
        </p:nvPicPr>
        <p:blipFill>
          <a:blip r:embed="rId5">
            <a:alphaModFix/>
          </a:blip>
          <a:stretch>
            <a:fillRect/>
          </a:stretch>
        </p:blipFill>
        <p:spPr>
          <a:xfrm>
            <a:off x="6438175" y="1038399"/>
            <a:ext cx="2179425" cy="3876477"/>
          </a:xfrm>
          <a:prstGeom prst="rect">
            <a:avLst/>
          </a:prstGeom>
          <a:noFill/>
          <a:ln>
            <a:noFill/>
          </a:ln>
        </p:spPr>
      </p:pic>
      <p:sp>
        <p:nvSpPr>
          <p:cNvPr id="111" name="Google Shape;111;p19"/>
          <p:cNvSpPr/>
          <p:nvPr/>
        </p:nvSpPr>
        <p:spPr>
          <a:xfrm>
            <a:off x="841875" y="1870325"/>
            <a:ext cx="599700" cy="1038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sp>
        <p:nvSpPr>
          <p:cNvPr id="112" name="Google Shape;112;p19"/>
          <p:cNvSpPr/>
          <p:nvPr/>
        </p:nvSpPr>
        <p:spPr>
          <a:xfrm>
            <a:off x="3715925" y="1870325"/>
            <a:ext cx="654900" cy="1038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sp>
        <p:nvSpPr>
          <p:cNvPr id="113" name="Google Shape;113;p19"/>
          <p:cNvSpPr/>
          <p:nvPr/>
        </p:nvSpPr>
        <p:spPr>
          <a:xfrm>
            <a:off x="6532325" y="1870325"/>
            <a:ext cx="1863300" cy="3228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6867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Campus Meal Ordering System: Ven</a:t>
            </a:r>
            <a:r>
              <a:rPr lang="en"/>
              <a:t>dor</a:t>
            </a:r>
            <a:endParaRPr/>
          </a:p>
        </p:txBody>
      </p:sp>
      <p:sp>
        <p:nvSpPr>
          <p:cNvPr id="119" name="Google Shape;119;p20"/>
          <p:cNvSpPr txBox="1"/>
          <p:nvPr>
            <p:ph idx="1" type="body"/>
          </p:nvPr>
        </p:nvSpPr>
        <p:spPr>
          <a:xfrm>
            <a:off x="311700" y="1171600"/>
            <a:ext cx="8520600" cy="37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t/>
            </a:r>
            <a:endParaRPr sz="2000"/>
          </a:p>
          <a:p>
            <a:pPr indent="0" lvl="0" marL="457200" rtl="0" algn="l">
              <a:lnSpc>
                <a:spcPct val="150000"/>
              </a:lnSpc>
              <a:spcBef>
                <a:spcPts val="1600"/>
              </a:spcBef>
              <a:spcAft>
                <a:spcPts val="1600"/>
              </a:spcAft>
              <a:buNone/>
            </a:pPr>
            <a:r>
              <a:t/>
            </a:r>
            <a:endParaRPr sz="1600"/>
          </a:p>
        </p:txBody>
      </p:sp>
      <p:graphicFrame>
        <p:nvGraphicFramePr>
          <p:cNvPr id="120" name="Google Shape;120;p20"/>
          <p:cNvGraphicFramePr/>
          <p:nvPr/>
        </p:nvGraphicFramePr>
        <p:xfrm>
          <a:off x="391900" y="681875"/>
          <a:ext cx="3000000" cy="3000000"/>
        </p:xfrm>
        <a:graphic>
          <a:graphicData uri="http://schemas.openxmlformats.org/drawingml/2006/table">
            <a:tbl>
              <a:tblPr>
                <a:noFill/>
                <a:tableStyleId>{8E22771E-208A-4DDF-AFA7-291064F2F02D}</a:tableStyleId>
              </a:tblPr>
              <a:tblGrid>
                <a:gridCol w="2840200"/>
                <a:gridCol w="2840200"/>
                <a:gridCol w="2840200"/>
              </a:tblGrid>
              <a:tr h="389050">
                <a:tc>
                  <a:txBody>
                    <a:bodyPr/>
                    <a:lstStyle/>
                    <a:p>
                      <a:pPr indent="0" lvl="0" marL="0" rtl="0" algn="ctr">
                        <a:spcBef>
                          <a:spcPts val="0"/>
                        </a:spcBef>
                        <a:spcAft>
                          <a:spcPts val="0"/>
                        </a:spcAft>
                        <a:buNone/>
                      </a:pPr>
                      <a:r>
                        <a:rPr b="1" lang="en"/>
                        <a:t>Pending orders</a:t>
                      </a:r>
                      <a:endParaRPr b="1"/>
                    </a:p>
                  </a:txBody>
                  <a:tcPr marT="91425" marB="91425" marR="91425" marL="91425"/>
                </a:tc>
                <a:tc>
                  <a:txBody>
                    <a:bodyPr/>
                    <a:lstStyle/>
                    <a:p>
                      <a:pPr indent="0" lvl="0" marL="0" rtl="0" algn="ctr">
                        <a:spcBef>
                          <a:spcPts val="0"/>
                        </a:spcBef>
                        <a:spcAft>
                          <a:spcPts val="0"/>
                        </a:spcAft>
                        <a:buNone/>
                      </a:pPr>
                      <a:r>
                        <a:rPr b="1" lang="en"/>
                        <a:t>Confirmed orders</a:t>
                      </a:r>
                      <a:endParaRPr b="1"/>
                    </a:p>
                  </a:txBody>
                  <a:tcPr marT="91425" marB="91425" marR="91425" marL="91425"/>
                </a:tc>
                <a:tc>
                  <a:txBody>
                    <a:bodyPr/>
                    <a:lstStyle/>
                    <a:p>
                      <a:pPr indent="0" lvl="0" marL="0" rtl="0" algn="ctr">
                        <a:spcBef>
                          <a:spcPts val="0"/>
                        </a:spcBef>
                        <a:spcAft>
                          <a:spcPts val="0"/>
                        </a:spcAft>
                        <a:buNone/>
                      </a:pPr>
                      <a:r>
                        <a:rPr b="1" lang="en"/>
                        <a:t>View my restaurant </a:t>
                      </a:r>
                      <a:endParaRPr b="1"/>
                    </a:p>
                  </a:txBody>
                  <a:tcPr marT="91425" marB="91425" marR="91425" marL="91425"/>
                </a:tc>
              </a:tr>
              <a:tr h="3815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21" name="Google Shape;121;p20"/>
          <p:cNvPicPr preferRelativeResize="0"/>
          <p:nvPr/>
        </p:nvPicPr>
        <p:blipFill>
          <a:blip r:embed="rId3">
            <a:alphaModFix/>
          </a:blip>
          <a:stretch>
            <a:fillRect/>
          </a:stretch>
        </p:blipFill>
        <p:spPr>
          <a:xfrm>
            <a:off x="6438172" y="1133700"/>
            <a:ext cx="2072250" cy="3685872"/>
          </a:xfrm>
          <a:prstGeom prst="rect">
            <a:avLst/>
          </a:prstGeom>
          <a:noFill/>
          <a:ln>
            <a:noFill/>
          </a:ln>
        </p:spPr>
      </p:pic>
      <p:pic>
        <p:nvPicPr>
          <p:cNvPr id="122" name="Google Shape;122;p20"/>
          <p:cNvPicPr preferRelativeResize="0"/>
          <p:nvPr/>
        </p:nvPicPr>
        <p:blipFill>
          <a:blip r:embed="rId4">
            <a:alphaModFix/>
          </a:blip>
          <a:stretch>
            <a:fillRect/>
          </a:stretch>
        </p:blipFill>
        <p:spPr>
          <a:xfrm>
            <a:off x="761522" y="1133700"/>
            <a:ext cx="2072250" cy="3685872"/>
          </a:xfrm>
          <a:prstGeom prst="rect">
            <a:avLst/>
          </a:prstGeom>
          <a:noFill/>
          <a:ln>
            <a:noFill/>
          </a:ln>
        </p:spPr>
      </p:pic>
      <p:pic>
        <p:nvPicPr>
          <p:cNvPr id="123" name="Google Shape;123;p20"/>
          <p:cNvPicPr preferRelativeResize="0"/>
          <p:nvPr/>
        </p:nvPicPr>
        <p:blipFill>
          <a:blip r:embed="rId5">
            <a:alphaModFix/>
          </a:blip>
          <a:stretch>
            <a:fillRect/>
          </a:stretch>
        </p:blipFill>
        <p:spPr>
          <a:xfrm>
            <a:off x="3599850" y="1133713"/>
            <a:ext cx="2072250" cy="3685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LIVE 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