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67" d="100"/>
          <a:sy n="67" d="100"/>
        </p:scale>
        <p:origin x="5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9E8F1A-C23D-4BDE-81E6-95318DCA9D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44A186C-B592-4258-BC14-C88BED13B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905C7E5E-C74F-42C3-9529-8A3DA24289FE}"/>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5" name="Marcador de pie de página 4">
            <a:extLst>
              <a:ext uri="{FF2B5EF4-FFF2-40B4-BE49-F238E27FC236}">
                <a16:creationId xmlns:a16="http://schemas.microsoft.com/office/drawing/2014/main" id="{F135348C-2D33-4150-BC1C-6EFBE0B3D36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9F4961C-24B9-4A76-ABDB-8D8A973938AD}"/>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172823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2EC6E-A415-4CDA-9166-ACAEFDE2FA2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FAD4142-9061-411F-B7AA-A608A3E12BB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3BB895-429F-4F34-8C14-DA1F01F24B0C}"/>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5" name="Marcador de pie de página 4">
            <a:extLst>
              <a:ext uri="{FF2B5EF4-FFF2-40B4-BE49-F238E27FC236}">
                <a16:creationId xmlns:a16="http://schemas.microsoft.com/office/drawing/2014/main" id="{443A66AF-C188-4882-99B5-D60F344AE60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C120AAB-A431-4907-AFBC-7DD1AC65BA27}"/>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996076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3D9A81-9875-4D79-AC92-329E2FE35EB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0260DC1-268B-45DF-B447-2B189191D55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C82B73D-8E6F-48E1-B9CA-17653A7D4387}"/>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5" name="Marcador de pie de página 4">
            <a:extLst>
              <a:ext uri="{FF2B5EF4-FFF2-40B4-BE49-F238E27FC236}">
                <a16:creationId xmlns:a16="http://schemas.microsoft.com/office/drawing/2014/main" id="{3D97A72B-DCE8-4ADF-96D0-AEF062844A7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4C2731B-8FD6-4854-9EC0-537DAF0AA313}"/>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88535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6B021-3021-4BA8-8CAB-693F2EE5263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A309EA9-7662-4378-949E-4502DB58247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2E4C4C0-78A0-4C2C-9F0F-0BF47398C2B8}"/>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5" name="Marcador de pie de página 4">
            <a:extLst>
              <a:ext uri="{FF2B5EF4-FFF2-40B4-BE49-F238E27FC236}">
                <a16:creationId xmlns:a16="http://schemas.microsoft.com/office/drawing/2014/main" id="{035087BD-58E5-45D8-80D6-7795BD8EDE0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E1F289F-4A05-444C-8095-E4F99E33143B}"/>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177979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298B5-0CC2-4729-8AAE-D59FA45F37D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59B6B54-78C7-4BE0-BCFF-4174C9FF66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6E0E8A3-B5CC-4378-92F1-9DBD6A3EBEB7}"/>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5" name="Marcador de pie de página 4">
            <a:extLst>
              <a:ext uri="{FF2B5EF4-FFF2-40B4-BE49-F238E27FC236}">
                <a16:creationId xmlns:a16="http://schemas.microsoft.com/office/drawing/2014/main" id="{1A83601A-BC17-4452-AB1E-5F5101F947B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38E9877-CB62-40BB-B9C8-A942A293A62F}"/>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89409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AD385-F2B2-4F38-88B1-610526AA07C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5317481-95ED-4B2F-8F86-0CB0C169DB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06709491-E531-4FD5-95FE-0CFBE645223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4E44F4F8-E76E-4FF6-BE0B-0362860DFB6B}"/>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6" name="Marcador de pie de página 5">
            <a:extLst>
              <a:ext uri="{FF2B5EF4-FFF2-40B4-BE49-F238E27FC236}">
                <a16:creationId xmlns:a16="http://schemas.microsoft.com/office/drawing/2014/main" id="{ACF3D863-6FF1-45F9-AC5A-064F7BA04CD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3C97D03-13AC-4AE0-91BF-6FD482B4A95C}"/>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8548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7C0C1-86D8-43F5-82A0-7CB87EE0F43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B3B50BD-316C-48EB-8EB6-55BED9F7C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4F3BFB-4D09-4192-8F0F-B1717CC3CB5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E39698A-8350-4A57-B65C-3614AA848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25370A0-D059-424E-9BF2-070F4DF495B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6A110BAD-7596-4565-81C1-4D98EAA9A046}"/>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8" name="Marcador de pie de página 7">
            <a:extLst>
              <a:ext uri="{FF2B5EF4-FFF2-40B4-BE49-F238E27FC236}">
                <a16:creationId xmlns:a16="http://schemas.microsoft.com/office/drawing/2014/main" id="{8666C3CD-D076-41B2-87C2-97C7B0D847F3}"/>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45541EDE-7CAD-4C8D-A268-8C5271C20B3D}"/>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387995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8DA67-2693-4848-A95F-407147F36CA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A409E65D-1C14-4624-A937-5A00A212EA32}"/>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4" name="Marcador de pie de página 3">
            <a:extLst>
              <a:ext uri="{FF2B5EF4-FFF2-40B4-BE49-F238E27FC236}">
                <a16:creationId xmlns:a16="http://schemas.microsoft.com/office/drawing/2014/main" id="{BB9F6572-86D0-4178-808D-52054941F8AB}"/>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659720A-9A64-4074-B1BB-16022B990746}"/>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133356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2834A8E-FFE0-4830-9498-93FFD4AD0010}"/>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3" name="Marcador de pie de página 2">
            <a:extLst>
              <a:ext uri="{FF2B5EF4-FFF2-40B4-BE49-F238E27FC236}">
                <a16:creationId xmlns:a16="http://schemas.microsoft.com/office/drawing/2014/main" id="{AEE9B28D-E3EB-461A-918B-91A57ED91CA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D5729090-D403-4CA9-BFFF-A5A0EEF960D7}"/>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116988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858672-8FA9-4D2E-B6BE-4A1EB2A526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9720F36-C756-4C5E-936E-32E79E863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7CD5BF23-34DA-4750-96B0-8D292FE97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C9C4F6-5EF8-4012-9B64-0870A03177C6}"/>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6" name="Marcador de pie de página 5">
            <a:extLst>
              <a:ext uri="{FF2B5EF4-FFF2-40B4-BE49-F238E27FC236}">
                <a16:creationId xmlns:a16="http://schemas.microsoft.com/office/drawing/2014/main" id="{39B514D1-4554-4FE0-B9F0-83088A7D33E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2579C80E-7CD5-4134-B31D-A616472D65D5}"/>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58743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8D5D5-F7F2-47A2-B844-A25D721EB05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AD6E890-A46F-441C-BDEB-CFBD9999B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3D5B3E28-CB33-4C3E-940C-8299CA4B5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F8C3087-D777-4A53-863A-C9272A5C6FB6}"/>
              </a:ext>
            </a:extLst>
          </p:cNvPr>
          <p:cNvSpPr>
            <a:spLocks noGrp="1"/>
          </p:cNvSpPr>
          <p:nvPr>
            <p:ph type="dt" sz="half" idx="10"/>
          </p:nvPr>
        </p:nvSpPr>
        <p:spPr/>
        <p:txBody>
          <a:bodyPr/>
          <a:lstStyle/>
          <a:p>
            <a:fld id="{D03F46A4-55BB-4A7B-BE9A-565B61317E9C}" type="datetimeFigureOut">
              <a:rPr lang="es-AR" smtClean="0"/>
              <a:t>18/5/2022</a:t>
            </a:fld>
            <a:endParaRPr lang="es-AR"/>
          </a:p>
        </p:txBody>
      </p:sp>
      <p:sp>
        <p:nvSpPr>
          <p:cNvPr id="6" name="Marcador de pie de página 5">
            <a:extLst>
              <a:ext uri="{FF2B5EF4-FFF2-40B4-BE49-F238E27FC236}">
                <a16:creationId xmlns:a16="http://schemas.microsoft.com/office/drawing/2014/main" id="{594CBA8C-C190-4ED2-AE5A-F33BDECED8F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B62A159-257D-4A4D-8817-2E137795C78B}"/>
              </a:ext>
            </a:extLst>
          </p:cNvPr>
          <p:cNvSpPr>
            <a:spLocks noGrp="1"/>
          </p:cNvSpPr>
          <p:nvPr>
            <p:ph type="sldNum" sz="quarter" idx="12"/>
          </p:nvPr>
        </p:nvSpPr>
        <p:spPr/>
        <p:txBody>
          <a:bodyPr/>
          <a:lstStyle/>
          <a:p>
            <a:fld id="{E399F089-0C1D-48EB-BA22-1D9B88E18323}" type="slidenum">
              <a:rPr lang="es-AR" smtClean="0"/>
              <a:t>‹Nº›</a:t>
            </a:fld>
            <a:endParaRPr lang="es-AR"/>
          </a:p>
        </p:txBody>
      </p:sp>
    </p:spTree>
    <p:extLst>
      <p:ext uri="{BB962C8B-B14F-4D97-AF65-F5344CB8AC3E}">
        <p14:creationId xmlns:p14="http://schemas.microsoft.com/office/powerpoint/2010/main" val="31819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CE04523-3605-496E-8D01-BC93D7D79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E9EB013-4ED8-4A1F-9299-9A0D1045D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32A53D4-77F8-4156-BA41-263B4FEC1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F46A4-55BB-4A7B-BE9A-565B61317E9C}" type="datetimeFigureOut">
              <a:rPr lang="es-AR" smtClean="0"/>
              <a:t>18/5/2022</a:t>
            </a:fld>
            <a:endParaRPr lang="es-AR"/>
          </a:p>
        </p:txBody>
      </p:sp>
      <p:sp>
        <p:nvSpPr>
          <p:cNvPr id="5" name="Marcador de pie de página 4">
            <a:extLst>
              <a:ext uri="{FF2B5EF4-FFF2-40B4-BE49-F238E27FC236}">
                <a16:creationId xmlns:a16="http://schemas.microsoft.com/office/drawing/2014/main" id="{A354D569-9CF7-4CB0-A588-08491E056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B87B4CF0-84A5-467E-A8AC-0E86D05BA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9F089-0C1D-48EB-BA22-1D9B88E18323}" type="slidenum">
              <a:rPr lang="es-AR" smtClean="0"/>
              <a:t>‹Nº›</a:t>
            </a:fld>
            <a:endParaRPr lang="es-AR"/>
          </a:p>
        </p:txBody>
      </p:sp>
    </p:spTree>
    <p:extLst>
      <p:ext uri="{BB962C8B-B14F-4D97-AF65-F5344CB8AC3E}">
        <p14:creationId xmlns:p14="http://schemas.microsoft.com/office/powerpoint/2010/main" val="178066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openicpsr.org/openicpsr/project/102000/version/V3/view"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ata.ers.usda.gov/" TargetMode="External"/><Relationship Id="rId5" Type="http://schemas.openxmlformats.org/officeDocument/2006/relationships/hyperlink" Target="https://github.com/washingtonpost/data-police-shootings"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68B877B-8EEE-45D4-AFA8-FB392B44A104}"/>
              </a:ext>
            </a:extLst>
          </p:cNvPr>
          <p:cNvPicPr>
            <a:picLocks noChangeAspect="1"/>
          </p:cNvPicPr>
          <p:nvPr/>
        </p:nvPicPr>
        <p:blipFill>
          <a:blip r:embed="rId2"/>
          <a:stretch>
            <a:fillRect/>
          </a:stretch>
        </p:blipFill>
        <p:spPr>
          <a:xfrm>
            <a:off x="256540" y="142875"/>
            <a:ext cx="11696700" cy="6572250"/>
          </a:xfrm>
          <a:prstGeom prst="rect">
            <a:avLst/>
          </a:prstGeom>
        </p:spPr>
      </p:pic>
    </p:spTree>
    <p:extLst>
      <p:ext uri="{BB962C8B-B14F-4D97-AF65-F5344CB8AC3E}">
        <p14:creationId xmlns:p14="http://schemas.microsoft.com/office/powerpoint/2010/main" val="148219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39115" y="111491"/>
            <a:ext cx="10728179" cy="954107"/>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Modelo de predicción de victima con enfermedad mental (Algoritmo: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Decision</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Tree</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307982DC-D0C2-4F11-A60F-CDF686FB48EF}"/>
              </a:ext>
            </a:extLst>
          </p:cNvPr>
          <p:cNvSpPr txBox="1"/>
          <p:nvPr/>
        </p:nvSpPr>
        <p:spPr>
          <a:xfrm>
            <a:off x="285707" y="1282273"/>
            <a:ext cx="11620585" cy="2062103"/>
          </a:xfrm>
          <a:prstGeom prst="rect">
            <a:avLst/>
          </a:prstGeom>
          <a:noFill/>
        </p:spPr>
        <p:txBody>
          <a:bodyPr wrap="square">
            <a:spAutoFit/>
          </a:bodyPr>
          <a:lstStyle/>
          <a:p>
            <a:pPr algn="just"/>
            <a:r>
              <a:rPr lang="es-MX" sz="1600" b="1" i="1" u="sng" dirty="0">
                <a:solidFill>
                  <a:schemeClr val="accent1">
                    <a:lumMod val="50000"/>
                  </a:schemeClr>
                </a:solidFill>
                <a:latin typeface="Typewriter" panose="02020500000000000000" pitchFamily="18" charset="0"/>
              </a:rPr>
              <a:t>Resultados:</a:t>
            </a:r>
          </a:p>
          <a:p>
            <a:pPr algn="just"/>
            <a:r>
              <a:rPr lang="es-MX" sz="1600" b="1" i="1" u="sng" dirty="0" err="1">
                <a:solidFill>
                  <a:schemeClr val="accent1">
                    <a:lumMod val="50000"/>
                  </a:schemeClr>
                </a:solidFill>
                <a:latin typeface="Typewriter" panose="02020500000000000000" pitchFamily="18" charset="0"/>
              </a:rPr>
              <a:t>Classification</a:t>
            </a:r>
            <a:r>
              <a:rPr lang="es-MX" sz="1600" b="1" i="1" u="sng" dirty="0">
                <a:solidFill>
                  <a:schemeClr val="accent1">
                    <a:lumMod val="50000"/>
                  </a:schemeClr>
                </a:solidFill>
                <a:latin typeface="Typewriter" panose="02020500000000000000" pitchFamily="18" charset="0"/>
              </a:rPr>
              <a:t> </a:t>
            </a:r>
            <a:r>
              <a:rPr lang="es-MX" sz="1600" b="1" i="1" u="sng" dirty="0" err="1">
                <a:solidFill>
                  <a:schemeClr val="accent1">
                    <a:lumMod val="50000"/>
                  </a:schemeClr>
                </a:solidFill>
                <a:latin typeface="Typewriter" panose="02020500000000000000" pitchFamily="18" charset="0"/>
              </a:rPr>
              <a:t>Report</a:t>
            </a:r>
            <a:r>
              <a:rPr lang="es-MX" sz="1600" b="1" i="1" u="sng" dirty="0">
                <a:solidFill>
                  <a:schemeClr val="accent1">
                    <a:lumMod val="50000"/>
                  </a:schemeClr>
                </a:solidFill>
                <a:latin typeface="Typewriter" panose="02020500000000000000" pitchFamily="18" charset="0"/>
              </a:rPr>
              <a:t>:</a:t>
            </a:r>
          </a:p>
          <a:p>
            <a:pPr marL="342900" indent="-342900" algn="just">
              <a:buAutoNum type="arabicParenR"/>
            </a:pPr>
            <a:endParaRPr lang="es-MX" sz="1600" b="1" i="1" u="sng" dirty="0">
              <a:solidFill>
                <a:schemeClr val="accent1">
                  <a:lumMod val="50000"/>
                </a:schemeClr>
              </a:solidFill>
              <a:latin typeface="Typewriter" panose="02020500000000000000" pitchFamily="18" charset="0"/>
            </a:endParaRPr>
          </a:p>
          <a:p>
            <a:pPr marL="342900" indent="-342900" algn="just">
              <a:buAutoNum type="arabicParenR"/>
            </a:pPr>
            <a:endParaRPr lang="es-MX" sz="1600" b="1" i="1" u="sng" dirty="0">
              <a:solidFill>
                <a:schemeClr val="accent1">
                  <a:lumMod val="50000"/>
                </a:schemeClr>
              </a:solidFill>
              <a:latin typeface="Typewriter" panose="02020500000000000000" pitchFamily="18" charset="0"/>
            </a:endParaRPr>
          </a:p>
          <a:p>
            <a:pPr marL="342900" indent="-342900" algn="just">
              <a:buAutoNum type="arabicParenR"/>
            </a:pPr>
            <a:endParaRPr lang="es-MX" sz="1600" b="1" dirty="0">
              <a:solidFill>
                <a:schemeClr val="accent1">
                  <a:lumMod val="50000"/>
                </a:schemeClr>
              </a:solidFill>
              <a:latin typeface="Typewriter" panose="02020500000000000000" pitchFamily="18" charset="0"/>
            </a:endParaRPr>
          </a:p>
          <a:p>
            <a:pPr algn="just"/>
            <a:endParaRPr lang="es-AR" sz="1600" b="0" dirty="0">
              <a:solidFill>
                <a:srgbClr val="000000"/>
              </a:solidFill>
              <a:effectLst/>
              <a:latin typeface="Courier New" panose="02070309020205020404" pitchFamily="49" charset="0"/>
            </a:endParaRPr>
          </a:p>
          <a:p>
            <a:pPr algn="just"/>
            <a:endParaRPr lang="es-MX" sz="1600" b="1" i="1" dirty="0">
              <a:solidFill>
                <a:schemeClr val="accent1">
                  <a:lumMod val="50000"/>
                </a:schemeClr>
              </a:solidFill>
              <a:latin typeface="Typewriter" panose="02020500000000000000" pitchFamily="18" charset="0"/>
            </a:endParaRPr>
          </a:p>
          <a:p>
            <a:pPr algn="just"/>
            <a:endParaRPr lang="es-AR" sz="1600" b="1" dirty="0">
              <a:solidFill>
                <a:schemeClr val="accent1">
                  <a:lumMod val="50000"/>
                </a:schemeClr>
              </a:solidFill>
              <a:latin typeface="Typewriter" panose="02020500000000000000" pitchFamily="18" charset="0"/>
            </a:endParaRPr>
          </a:p>
        </p:txBody>
      </p:sp>
      <p:sp>
        <p:nvSpPr>
          <p:cNvPr id="10" name="CuadroTexto 9">
            <a:extLst>
              <a:ext uri="{FF2B5EF4-FFF2-40B4-BE49-F238E27FC236}">
                <a16:creationId xmlns:a16="http://schemas.microsoft.com/office/drawing/2014/main" id="{6716638D-705F-7781-E5C3-B19673789A07}"/>
              </a:ext>
            </a:extLst>
          </p:cNvPr>
          <p:cNvSpPr txBox="1"/>
          <p:nvPr/>
        </p:nvSpPr>
        <p:spPr>
          <a:xfrm>
            <a:off x="314326" y="3957886"/>
            <a:ext cx="11620586" cy="2800767"/>
          </a:xfrm>
          <a:prstGeom prst="rect">
            <a:avLst/>
          </a:prstGeom>
          <a:noFill/>
        </p:spPr>
        <p:txBody>
          <a:bodyPr wrap="square">
            <a:spAutoFit/>
          </a:bodyPr>
          <a:lstStyle/>
          <a:p>
            <a:pPr algn="just"/>
            <a:r>
              <a:rPr lang="es-ES" sz="1600" b="1" dirty="0">
                <a:solidFill>
                  <a:schemeClr val="accent1">
                    <a:lumMod val="50000"/>
                  </a:schemeClr>
                </a:solidFill>
                <a:latin typeface="Typewriter" panose="02020500000000000000" pitchFamily="18" charset="0"/>
              </a:rPr>
              <a:t>Como puede observarse, el modelo presenta una significativamente mayor precisión para detectar casos “False” en cuanto a la variable de enfermedad mental de las victimas. Partiendo de métricas de infalibilidad (F1) de 0.80 para sin enfermedad mental y 0.35 con enfermedad mental. Las métricas de precisión y </a:t>
            </a:r>
            <a:r>
              <a:rPr lang="es-ES" sz="1600" b="1" dirty="0" err="1">
                <a:solidFill>
                  <a:schemeClr val="accent1">
                    <a:lumMod val="50000"/>
                  </a:schemeClr>
                </a:solidFill>
                <a:latin typeface="Typewriter" panose="02020500000000000000" pitchFamily="18" charset="0"/>
              </a:rPr>
              <a:t>recall</a:t>
            </a:r>
            <a:r>
              <a:rPr lang="es-ES" sz="1600" b="1" dirty="0">
                <a:solidFill>
                  <a:schemeClr val="accent1">
                    <a:lumMod val="50000"/>
                  </a:schemeClr>
                </a:solidFill>
                <a:latin typeface="Typewriter" panose="02020500000000000000" pitchFamily="18" charset="0"/>
              </a:rPr>
              <a:t>, en el mismo sentido, otorgan mayor predictibilidad cuando la variable en cuestión es false. De hecho, se dan mejores resultados para “false” partiendo de un caso real (0.81) que deduciendo a partir de las variables independientes (0.79). Para casos “true”, se da a la inversa.</a:t>
            </a:r>
          </a:p>
          <a:p>
            <a:pPr algn="just"/>
            <a:endParaRPr lang="es-ES" sz="1600" b="1" dirty="0">
              <a:solidFill>
                <a:schemeClr val="accent1">
                  <a:lumMod val="50000"/>
                </a:schemeClr>
              </a:solidFill>
              <a:latin typeface="Typewriter" panose="02020500000000000000" pitchFamily="18" charset="0"/>
            </a:endParaRPr>
          </a:p>
          <a:p>
            <a:pPr algn="just"/>
            <a:r>
              <a:rPr lang="es-ES" sz="1600" b="1" dirty="0">
                <a:solidFill>
                  <a:schemeClr val="accent1">
                    <a:lumMod val="50000"/>
                  </a:schemeClr>
                </a:solidFill>
                <a:latin typeface="Typewriter" panose="02020500000000000000" pitchFamily="18" charset="0"/>
              </a:rPr>
              <a:t>En cuanto al “</a:t>
            </a:r>
            <a:r>
              <a:rPr lang="es-ES" sz="1600" b="1" dirty="0" err="1">
                <a:solidFill>
                  <a:schemeClr val="accent1">
                    <a:lumMod val="50000"/>
                  </a:schemeClr>
                </a:solidFill>
                <a:latin typeface="Typewriter" panose="02020500000000000000" pitchFamily="18" charset="0"/>
              </a:rPr>
              <a:t>accuracy</a:t>
            </a:r>
            <a:r>
              <a:rPr lang="es-ES" sz="1600" b="1" dirty="0">
                <a:solidFill>
                  <a:schemeClr val="accent1">
                    <a:lumMod val="50000"/>
                  </a:schemeClr>
                </a:solidFill>
                <a:latin typeface="Typewriter" panose="02020500000000000000" pitchFamily="18" charset="0"/>
              </a:rPr>
              <a:t>”, la precisión del modelo es del 70%.</a:t>
            </a:r>
          </a:p>
          <a:p>
            <a:pPr algn="just"/>
            <a:endParaRPr lang="es-ES" sz="1600" b="1" dirty="0">
              <a:solidFill>
                <a:schemeClr val="accent1">
                  <a:lumMod val="50000"/>
                </a:schemeClr>
              </a:solidFill>
              <a:latin typeface="Typewriter" panose="02020500000000000000" pitchFamily="18" charset="0"/>
            </a:endParaRPr>
          </a:p>
          <a:p>
            <a:pPr algn="just"/>
            <a:r>
              <a:rPr lang="es-ES" sz="1600" b="1" dirty="0">
                <a:solidFill>
                  <a:schemeClr val="accent1">
                    <a:lumMod val="50000"/>
                  </a:schemeClr>
                </a:solidFill>
                <a:latin typeface="Typewriter" panose="02020500000000000000" pitchFamily="18" charset="0"/>
              </a:rPr>
              <a:t>Esto pudiera significar que el modelo puede ser efectivo para determinar, una vez que haya fallecido un civil, si no se conoce el dato concreto, las probabilidades de que no haya sufrido una enfermedad mental en el momento de ser abatido por la policía, pero no para poder predecir precondiciones de enfermedades mentales a los efectos de diseñar políticas públicas</a:t>
            </a:r>
            <a:endParaRPr lang="es-AR" sz="1600" b="1" dirty="0">
              <a:solidFill>
                <a:schemeClr val="accent1">
                  <a:lumMod val="50000"/>
                </a:schemeClr>
              </a:solidFill>
              <a:latin typeface="Typewriter" panose="02020500000000000000" pitchFamily="18" charset="0"/>
            </a:endParaRPr>
          </a:p>
        </p:txBody>
      </p:sp>
      <p:pic>
        <p:nvPicPr>
          <p:cNvPr id="3" name="Imagen 2">
            <a:extLst>
              <a:ext uri="{FF2B5EF4-FFF2-40B4-BE49-F238E27FC236}">
                <a16:creationId xmlns:a16="http://schemas.microsoft.com/office/drawing/2014/main" id="{4DC785CD-9E25-4133-36C4-10471D182612}"/>
              </a:ext>
            </a:extLst>
          </p:cNvPr>
          <p:cNvPicPr>
            <a:picLocks noChangeAspect="1"/>
          </p:cNvPicPr>
          <p:nvPr/>
        </p:nvPicPr>
        <p:blipFill>
          <a:blip r:embed="rId4"/>
          <a:stretch>
            <a:fillRect/>
          </a:stretch>
        </p:blipFill>
        <p:spPr>
          <a:xfrm>
            <a:off x="2992376" y="1906607"/>
            <a:ext cx="5149325" cy="1873823"/>
          </a:xfrm>
          <a:prstGeom prst="rect">
            <a:avLst/>
          </a:prstGeom>
        </p:spPr>
      </p:pic>
    </p:spTree>
    <p:extLst>
      <p:ext uri="{BB962C8B-B14F-4D97-AF65-F5344CB8AC3E}">
        <p14:creationId xmlns:p14="http://schemas.microsoft.com/office/powerpoint/2010/main" val="110037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39115" y="111491"/>
            <a:ext cx="10728179" cy="954107"/>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Modelo de predicción de victima con enfermedad mental (Algoritmo: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Decision</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Tree</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307982DC-D0C2-4F11-A60F-CDF686FB48EF}"/>
              </a:ext>
            </a:extLst>
          </p:cNvPr>
          <p:cNvSpPr txBox="1"/>
          <p:nvPr/>
        </p:nvSpPr>
        <p:spPr>
          <a:xfrm>
            <a:off x="285707" y="1282273"/>
            <a:ext cx="11620585" cy="2062103"/>
          </a:xfrm>
          <a:prstGeom prst="rect">
            <a:avLst/>
          </a:prstGeom>
          <a:noFill/>
        </p:spPr>
        <p:txBody>
          <a:bodyPr wrap="square">
            <a:spAutoFit/>
          </a:bodyPr>
          <a:lstStyle/>
          <a:p>
            <a:pPr algn="just"/>
            <a:r>
              <a:rPr lang="es-MX" sz="1600" b="1" i="1" u="sng" dirty="0">
                <a:solidFill>
                  <a:schemeClr val="accent1">
                    <a:lumMod val="50000"/>
                  </a:schemeClr>
                </a:solidFill>
                <a:latin typeface="Typewriter" panose="02020500000000000000" pitchFamily="18" charset="0"/>
              </a:rPr>
              <a:t>Resultados:</a:t>
            </a:r>
          </a:p>
          <a:p>
            <a:pPr algn="just"/>
            <a:r>
              <a:rPr lang="es-MX" sz="1600" b="1" i="1" u="sng" dirty="0">
                <a:solidFill>
                  <a:schemeClr val="accent1">
                    <a:lumMod val="50000"/>
                  </a:schemeClr>
                </a:solidFill>
                <a:latin typeface="Typewriter" panose="02020500000000000000" pitchFamily="18" charset="0"/>
              </a:rPr>
              <a:t>Curva ROC:</a:t>
            </a:r>
          </a:p>
          <a:p>
            <a:pPr marL="342900" indent="-342900" algn="just">
              <a:buAutoNum type="arabicParenR"/>
            </a:pPr>
            <a:endParaRPr lang="es-MX" sz="1600" b="1" i="1" u="sng" dirty="0">
              <a:solidFill>
                <a:schemeClr val="accent1">
                  <a:lumMod val="50000"/>
                </a:schemeClr>
              </a:solidFill>
              <a:latin typeface="Typewriter" panose="02020500000000000000" pitchFamily="18" charset="0"/>
            </a:endParaRPr>
          </a:p>
          <a:p>
            <a:pPr marL="342900" indent="-342900" algn="just">
              <a:buAutoNum type="arabicParenR"/>
            </a:pPr>
            <a:endParaRPr lang="es-MX" sz="1600" b="1" i="1" u="sng" dirty="0">
              <a:solidFill>
                <a:schemeClr val="accent1">
                  <a:lumMod val="50000"/>
                </a:schemeClr>
              </a:solidFill>
              <a:latin typeface="Typewriter" panose="02020500000000000000" pitchFamily="18" charset="0"/>
            </a:endParaRPr>
          </a:p>
          <a:p>
            <a:pPr marL="342900" indent="-342900" algn="just">
              <a:buAutoNum type="arabicParenR"/>
            </a:pPr>
            <a:endParaRPr lang="es-MX" sz="1600" b="1" dirty="0">
              <a:solidFill>
                <a:schemeClr val="accent1">
                  <a:lumMod val="50000"/>
                </a:schemeClr>
              </a:solidFill>
              <a:latin typeface="Typewriter" panose="02020500000000000000" pitchFamily="18" charset="0"/>
            </a:endParaRPr>
          </a:p>
          <a:p>
            <a:pPr algn="just"/>
            <a:endParaRPr lang="es-AR" sz="1600" b="0" dirty="0">
              <a:solidFill>
                <a:srgbClr val="000000"/>
              </a:solidFill>
              <a:effectLst/>
              <a:latin typeface="Courier New" panose="02070309020205020404" pitchFamily="49" charset="0"/>
            </a:endParaRPr>
          </a:p>
          <a:p>
            <a:pPr algn="just"/>
            <a:endParaRPr lang="es-MX" sz="1600" b="1" i="1" dirty="0">
              <a:solidFill>
                <a:schemeClr val="accent1">
                  <a:lumMod val="50000"/>
                </a:schemeClr>
              </a:solidFill>
              <a:latin typeface="Typewriter" panose="02020500000000000000" pitchFamily="18" charset="0"/>
            </a:endParaRPr>
          </a:p>
          <a:p>
            <a:pPr algn="just"/>
            <a:endParaRPr lang="es-AR" sz="1600" b="1" dirty="0">
              <a:solidFill>
                <a:schemeClr val="accent1">
                  <a:lumMod val="50000"/>
                </a:schemeClr>
              </a:solidFill>
              <a:latin typeface="Typewriter" panose="02020500000000000000" pitchFamily="18" charset="0"/>
            </a:endParaRPr>
          </a:p>
        </p:txBody>
      </p:sp>
      <p:sp>
        <p:nvSpPr>
          <p:cNvPr id="10" name="CuadroTexto 9">
            <a:extLst>
              <a:ext uri="{FF2B5EF4-FFF2-40B4-BE49-F238E27FC236}">
                <a16:creationId xmlns:a16="http://schemas.microsoft.com/office/drawing/2014/main" id="{6716638D-705F-7781-E5C3-B19673789A07}"/>
              </a:ext>
            </a:extLst>
          </p:cNvPr>
          <p:cNvSpPr txBox="1"/>
          <p:nvPr/>
        </p:nvSpPr>
        <p:spPr>
          <a:xfrm>
            <a:off x="314326" y="5300911"/>
            <a:ext cx="11620586" cy="584775"/>
          </a:xfrm>
          <a:prstGeom prst="rect">
            <a:avLst/>
          </a:prstGeom>
          <a:noFill/>
        </p:spPr>
        <p:txBody>
          <a:bodyPr wrap="square">
            <a:spAutoFit/>
          </a:bodyPr>
          <a:lstStyle/>
          <a:p>
            <a:pPr algn="just"/>
            <a:r>
              <a:rPr lang="es-MX" sz="1600" b="1" dirty="0">
                <a:solidFill>
                  <a:schemeClr val="accent1">
                    <a:lumMod val="50000"/>
                  </a:schemeClr>
                </a:solidFill>
                <a:latin typeface="Typewriter" panose="02020500000000000000" pitchFamily="18" charset="0"/>
              </a:rPr>
              <a:t>Calculando la Curva ROC y su AUC score, podemos determinar que el modelo tiene un 55% de probabilidad de que distinga entre presencia o ausencia de enfermedad mental de las víctimas civiles.</a:t>
            </a:r>
            <a:endParaRPr lang="es-AR" sz="1600" b="1" dirty="0">
              <a:solidFill>
                <a:schemeClr val="accent1">
                  <a:lumMod val="50000"/>
                </a:schemeClr>
              </a:solidFill>
              <a:latin typeface="Typewriter" panose="02020500000000000000" pitchFamily="18" charset="0"/>
            </a:endParaRPr>
          </a:p>
        </p:txBody>
      </p:sp>
      <p:pic>
        <p:nvPicPr>
          <p:cNvPr id="7" name="Imagen 6">
            <a:extLst>
              <a:ext uri="{FF2B5EF4-FFF2-40B4-BE49-F238E27FC236}">
                <a16:creationId xmlns:a16="http://schemas.microsoft.com/office/drawing/2014/main" id="{B4691EC2-E56E-0362-E42B-A76B72CD905B}"/>
              </a:ext>
            </a:extLst>
          </p:cNvPr>
          <p:cNvPicPr>
            <a:picLocks noChangeAspect="1"/>
          </p:cNvPicPr>
          <p:nvPr/>
        </p:nvPicPr>
        <p:blipFill>
          <a:blip r:embed="rId4"/>
          <a:stretch>
            <a:fillRect/>
          </a:stretch>
        </p:blipFill>
        <p:spPr>
          <a:xfrm>
            <a:off x="3513019" y="1649729"/>
            <a:ext cx="4552808" cy="3473944"/>
          </a:xfrm>
          <a:prstGeom prst="rect">
            <a:avLst/>
          </a:prstGeom>
        </p:spPr>
      </p:pic>
    </p:spTree>
    <p:extLst>
      <p:ext uri="{BB962C8B-B14F-4D97-AF65-F5344CB8AC3E}">
        <p14:creationId xmlns:p14="http://schemas.microsoft.com/office/powerpoint/2010/main" val="143505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39115" y="111491"/>
            <a:ext cx="10728179" cy="954107"/>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Modelo de predicción de victima con enfermedad mental (Algoritmo: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Decision</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Tree</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307982DC-D0C2-4F11-A60F-CDF686FB48EF}"/>
              </a:ext>
            </a:extLst>
          </p:cNvPr>
          <p:cNvSpPr txBox="1"/>
          <p:nvPr/>
        </p:nvSpPr>
        <p:spPr>
          <a:xfrm>
            <a:off x="161309" y="1099046"/>
            <a:ext cx="7114317" cy="338554"/>
          </a:xfrm>
          <a:prstGeom prst="rect">
            <a:avLst/>
          </a:prstGeom>
          <a:noFill/>
        </p:spPr>
        <p:txBody>
          <a:bodyPr wrap="square">
            <a:spAutoFit/>
          </a:bodyPr>
          <a:lstStyle/>
          <a:p>
            <a:pPr algn="just"/>
            <a:r>
              <a:rPr lang="es-MX" sz="1600" b="1" i="1" u="sng" dirty="0">
                <a:solidFill>
                  <a:schemeClr val="accent1">
                    <a:lumMod val="50000"/>
                  </a:schemeClr>
                </a:solidFill>
                <a:latin typeface="Typewriter" panose="02020500000000000000" pitchFamily="18" charset="0"/>
              </a:rPr>
              <a:t> </a:t>
            </a:r>
          </a:p>
        </p:txBody>
      </p:sp>
      <p:sp>
        <p:nvSpPr>
          <p:cNvPr id="11" name="CuadroTexto 10">
            <a:extLst>
              <a:ext uri="{FF2B5EF4-FFF2-40B4-BE49-F238E27FC236}">
                <a16:creationId xmlns:a16="http://schemas.microsoft.com/office/drawing/2014/main" id="{1D115881-E666-6D67-B9B8-2C2568FCAB18}"/>
              </a:ext>
            </a:extLst>
          </p:cNvPr>
          <p:cNvSpPr txBox="1"/>
          <p:nvPr/>
        </p:nvSpPr>
        <p:spPr>
          <a:xfrm>
            <a:off x="205655" y="1212144"/>
            <a:ext cx="9624146" cy="338554"/>
          </a:xfrm>
          <a:prstGeom prst="rect">
            <a:avLst/>
          </a:prstGeom>
          <a:noFill/>
        </p:spPr>
        <p:txBody>
          <a:bodyPr wrap="square">
            <a:spAutoFit/>
          </a:bodyPr>
          <a:lstStyle/>
          <a:p>
            <a:pPr algn="just"/>
            <a:r>
              <a:rPr lang="es-ES" sz="1600" b="1" i="1" u="sng" dirty="0">
                <a:solidFill>
                  <a:schemeClr val="accent1">
                    <a:lumMod val="50000"/>
                  </a:schemeClr>
                </a:solidFill>
                <a:latin typeface="Typewriter" panose="02020500000000000000"/>
              </a:rPr>
              <a:t>Ajuste a 10 variables más preponderantes, Matriz de Confusión y métricas ajustadas:</a:t>
            </a:r>
            <a:endParaRPr lang="en-US" sz="1600" b="1" i="1" dirty="0">
              <a:solidFill>
                <a:schemeClr val="accent1">
                  <a:lumMod val="50000"/>
                </a:schemeClr>
              </a:solidFill>
              <a:effectLst/>
              <a:latin typeface="Typewriter" panose="02020500000000000000"/>
            </a:endParaRPr>
          </a:p>
        </p:txBody>
      </p:sp>
      <p:sp>
        <p:nvSpPr>
          <p:cNvPr id="16" name="CuadroTexto 15">
            <a:extLst>
              <a:ext uri="{FF2B5EF4-FFF2-40B4-BE49-F238E27FC236}">
                <a16:creationId xmlns:a16="http://schemas.microsoft.com/office/drawing/2014/main" id="{1C4BB7E7-E211-555C-5513-36B37173DAC0}"/>
              </a:ext>
            </a:extLst>
          </p:cNvPr>
          <p:cNvSpPr txBox="1"/>
          <p:nvPr/>
        </p:nvSpPr>
        <p:spPr>
          <a:xfrm>
            <a:off x="314326" y="4459151"/>
            <a:ext cx="11376785" cy="1077218"/>
          </a:xfrm>
          <a:prstGeom prst="rect">
            <a:avLst/>
          </a:prstGeom>
          <a:noFill/>
        </p:spPr>
        <p:txBody>
          <a:bodyPr wrap="square">
            <a:spAutoFit/>
          </a:bodyPr>
          <a:lstStyle/>
          <a:p>
            <a:pPr algn="just"/>
            <a:r>
              <a:rPr lang="es-ES" sz="1600" b="1" dirty="0">
                <a:solidFill>
                  <a:schemeClr val="accent1">
                    <a:lumMod val="50000"/>
                  </a:schemeClr>
                </a:solidFill>
                <a:latin typeface="Typewriter" panose="02020500000000000000" pitchFamily="18" charset="0"/>
              </a:rPr>
              <a:t>Al ajustarse por las 10 principales variables en preponderancia, se puede obtener un “</a:t>
            </a:r>
            <a:r>
              <a:rPr lang="es-ES" sz="1600" b="1" dirty="0" err="1">
                <a:solidFill>
                  <a:schemeClr val="accent1">
                    <a:lumMod val="50000"/>
                  </a:schemeClr>
                </a:solidFill>
                <a:latin typeface="Typewriter" panose="02020500000000000000" pitchFamily="18" charset="0"/>
              </a:rPr>
              <a:t>accuracy</a:t>
            </a:r>
            <a:r>
              <a:rPr lang="es-ES" sz="1600" b="1" dirty="0">
                <a:solidFill>
                  <a:schemeClr val="accent1">
                    <a:lumMod val="50000"/>
                  </a:schemeClr>
                </a:solidFill>
                <a:latin typeface="Typewriter" panose="02020500000000000000" pitchFamily="18" charset="0"/>
              </a:rPr>
              <a:t>” mayor, del 77%, así como también una mejoría en la precisión de F1 score para los casos negativos (0.87), sin embargo, empeoran aún más la precisión para detectar casos verdaderos de presencia de enfermedad mental, reforzando lo mencionado anteriormente.</a:t>
            </a:r>
            <a:endParaRPr lang="es-AR" sz="1600" b="1" dirty="0">
              <a:solidFill>
                <a:schemeClr val="accent1">
                  <a:lumMod val="50000"/>
                </a:schemeClr>
              </a:solidFill>
              <a:latin typeface="Typewriter" panose="02020500000000000000" pitchFamily="18" charset="0"/>
            </a:endParaRPr>
          </a:p>
        </p:txBody>
      </p:sp>
      <p:pic>
        <p:nvPicPr>
          <p:cNvPr id="3" name="Imagen 2">
            <a:extLst>
              <a:ext uri="{FF2B5EF4-FFF2-40B4-BE49-F238E27FC236}">
                <a16:creationId xmlns:a16="http://schemas.microsoft.com/office/drawing/2014/main" id="{1083FF66-7666-53B8-A88C-06D434F3008C}"/>
              </a:ext>
            </a:extLst>
          </p:cNvPr>
          <p:cNvPicPr>
            <a:picLocks noChangeAspect="1"/>
          </p:cNvPicPr>
          <p:nvPr/>
        </p:nvPicPr>
        <p:blipFill>
          <a:blip r:embed="rId4"/>
          <a:stretch>
            <a:fillRect/>
          </a:stretch>
        </p:blipFill>
        <p:spPr>
          <a:xfrm>
            <a:off x="314326" y="1608480"/>
            <a:ext cx="1993288" cy="2142164"/>
          </a:xfrm>
          <a:prstGeom prst="rect">
            <a:avLst/>
          </a:prstGeom>
        </p:spPr>
      </p:pic>
      <p:pic>
        <p:nvPicPr>
          <p:cNvPr id="10" name="Imagen 9">
            <a:extLst>
              <a:ext uri="{FF2B5EF4-FFF2-40B4-BE49-F238E27FC236}">
                <a16:creationId xmlns:a16="http://schemas.microsoft.com/office/drawing/2014/main" id="{2268CBB6-8EB0-7953-81C3-08C9110CE2CC}"/>
              </a:ext>
            </a:extLst>
          </p:cNvPr>
          <p:cNvPicPr>
            <a:picLocks noChangeAspect="1"/>
          </p:cNvPicPr>
          <p:nvPr/>
        </p:nvPicPr>
        <p:blipFill>
          <a:blip r:embed="rId5"/>
          <a:stretch>
            <a:fillRect/>
          </a:stretch>
        </p:blipFill>
        <p:spPr>
          <a:xfrm>
            <a:off x="2518485" y="1614904"/>
            <a:ext cx="3065279" cy="2237116"/>
          </a:xfrm>
          <a:prstGeom prst="rect">
            <a:avLst/>
          </a:prstGeom>
        </p:spPr>
      </p:pic>
      <p:pic>
        <p:nvPicPr>
          <p:cNvPr id="14" name="Imagen 13">
            <a:extLst>
              <a:ext uri="{FF2B5EF4-FFF2-40B4-BE49-F238E27FC236}">
                <a16:creationId xmlns:a16="http://schemas.microsoft.com/office/drawing/2014/main" id="{EAD47AAD-152E-8416-F8AC-E94689071614}"/>
              </a:ext>
            </a:extLst>
          </p:cNvPr>
          <p:cNvPicPr>
            <a:picLocks noChangeAspect="1"/>
          </p:cNvPicPr>
          <p:nvPr/>
        </p:nvPicPr>
        <p:blipFill>
          <a:blip r:embed="rId6"/>
          <a:stretch>
            <a:fillRect/>
          </a:stretch>
        </p:blipFill>
        <p:spPr>
          <a:xfrm>
            <a:off x="5692435" y="1637392"/>
            <a:ext cx="5998676" cy="2214627"/>
          </a:xfrm>
          <a:prstGeom prst="rect">
            <a:avLst/>
          </a:prstGeom>
        </p:spPr>
      </p:pic>
    </p:spTree>
    <p:extLst>
      <p:ext uri="{BB962C8B-B14F-4D97-AF65-F5344CB8AC3E}">
        <p14:creationId xmlns:p14="http://schemas.microsoft.com/office/powerpoint/2010/main" val="1349188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39115" y="111491"/>
            <a:ext cx="10728179" cy="954107"/>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Modelo de predicción de victima con enfermedad mental (Algoritmo: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Decision</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Tree</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307982DC-D0C2-4F11-A60F-CDF686FB48EF}"/>
              </a:ext>
            </a:extLst>
          </p:cNvPr>
          <p:cNvSpPr txBox="1"/>
          <p:nvPr/>
        </p:nvSpPr>
        <p:spPr>
          <a:xfrm>
            <a:off x="285707" y="1282273"/>
            <a:ext cx="11620585" cy="2062103"/>
          </a:xfrm>
          <a:prstGeom prst="rect">
            <a:avLst/>
          </a:prstGeom>
          <a:noFill/>
        </p:spPr>
        <p:txBody>
          <a:bodyPr wrap="square">
            <a:spAutoFit/>
          </a:bodyPr>
          <a:lstStyle/>
          <a:p>
            <a:pPr algn="just"/>
            <a:r>
              <a:rPr lang="es-MX" sz="1600" b="1" i="1" u="sng" dirty="0">
                <a:solidFill>
                  <a:schemeClr val="accent1">
                    <a:lumMod val="50000"/>
                  </a:schemeClr>
                </a:solidFill>
                <a:latin typeface="Typewriter" panose="02020500000000000000" pitchFamily="18" charset="0"/>
              </a:rPr>
              <a:t>Resultados:</a:t>
            </a:r>
          </a:p>
          <a:p>
            <a:pPr algn="just"/>
            <a:r>
              <a:rPr lang="es-MX" sz="1600" b="1" i="1" u="sng" dirty="0">
                <a:solidFill>
                  <a:schemeClr val="accent1">
                    <a:lumMod val="50000"/>
                  </a:schemeClr>
                </a:solidFill>
                <a:latin typeface="Typewriter" panose="02020500000000000000" pitchFamily="18" charset="0"/>
              </a:rPr>
              <a:t>Curva ROC Ajustada:</a:t>
            </a:r>
          </a:p>
          <a:p>
            <a:pPr marL="342900" indent="-342900" algn="just">
              <a:buAutoNum type="arabicParenR"/>
            </a:pPr>
            <a:endParaRPr lang="es-MX" sz="1600" b="1" i="1" u="sng" dirty="0">
              <a:solidFill>
                <a:schemeClr val="accent1">
                  <a:lumMod val="50000"/>
                </a:schemeClr>
              </a:solidFill>
              <a:latin typeface="Typewriter" panose="02020500000000000000" pitchFamily="18" charset="0"/>
            </a:endParaRPr>
          </a:p>
          <a:p>
            <a:pPr marL="342900" indent="-342900" algn="just">
              <a:buAutoNum type="arabicParenR"/>
            </a:pPr>
            <a:endParaRPr lang="es-MX" sz="1600" b="1" i="1" u="sng" dirty="0">
              <a:solidFill>
                <a:schemeClr val="accent1">
                  <a:lumMod val="50000"/>
                </a:schemeClr>
              </a:solidFill>
              <a:latin typeface="Typewriter" panose="02020500000000000000" pitchFamily="18" charset="0"/>
            </a:endParaRPr>
          </a:p>
          <a:p>
            <a:pPr marL="342900" indent="-342900" algn="just">
              <a:buAutoNum type="arabicParenR"/>
            </a:pPr>
            <a:endParaRPr lang="es-MX" sz="1600" b="1" dirty="0">
              <a:solidFill>
                <a:schemeClr val="accent1">
                  <a:lumMod val="50000"/>
                </a:schemeClr>
              </a:solidFill>
              <a:latin typeface="Typewriter" panose="02020500000000000000" pitchFamily="18" charset="0"/>
            </a:endParaRPr>
          </a:p>
          <a:p>
            <a:pPr algn="just"/>
            <a:endParaRPr lang="es-AR" sz="1600" b="0" dirty="0">
              <a:solidFill>
                <a:srgbClr val="000000"/>
              </a:solidFill>
              <a:effectLst/>
              <a:latin typeface="Courier New" panose="02070309020205020404" pitchFamily="49" charset="0"/>
            </a:endParaRPr>
          </a:p>
          <a:p>
            <a:pPr algn="just"/>
            <a:endParaRPr lang="es-MX" sz="1600" b="1" i="1" dirty="0">
              <a:solidFill>
                <a:schemeClr val="accent1">
                  <a:lumMod val="50000"/>
                </a:schemeClr>
              </a:solidFill>
              <a:latin typeface="Typewriter" panose="02020500000000000000" pitchFamily="18" charset="0"/>
            </a:endParaRPr>
          </a:p>
          <a:p>
            <a:pPr algn="just"/>
            <a:endParaRPr lang="es-AR" sz="1600" b="1" dirty="0">
              <a:solidFill>
                <a:schemeClr val="accent1">
                  <a:lumMod val="50000"/>
                </a:schemeClr>
              </a:solidFill>
              <a:latin typeface="Typewriter" panose="02020500000000000000" pitchFamily="18" charset="0"/>
            </a:endParaRPr>
          </a:p>
        </p:txBody>
      </p:sp>
      <p:sp>
        <p:nvSpPr>
          <p:cNvPr id="10" name="CuadroTexto 9">
            <a:extLst>
              <a:ext uri="{FF2B5EF4-FFF2-40B4-BE49-F238E27FC236}">
                <a16:creationId xmlns:a16="http://schemas.microsoft.com/office/drawing/2014/main" id="{6716638D-705F-7781-E5C3-B19673789A07}"/>
              </a:ext>
            </a:extLst>
          </p:cNvPr>
          <p:cNvSpPr txBox="1"/>
          <p:nvPr/>
        </p:nvSpPr>
        <p:spPr>
          <a:xfrm>
            <a:off x="314326" y="5300911"/>
            <a:ext cx="11620586" cy="584775"/>
          </a:xfrm>
          <a:prstGeom prst="rect">
            <a:avLst/>
          </a:prstGeom>
          <a:noFill/>
        </p:spPr>
        <p:txBody>
          <a:bodyPr wrap="square">
            <a:spAutoFit/>
          </a:bodyPr>
          <a:lstStyle/>
          <a:p>
            <a:pPr algn="just"/>
            <a:r>
              <a:rPr lang="es-MX" sz="1600" b="1" dirty="0">
                <a:solidFill>
                  <a:schemeClr val="accent1">
                    <a:lumMod val="50000"/>
                  </a:schemeClr>
                </a:solidFill>
                <a:latin typeface="Typewriter" panose="02020500000000000000" pitchFamily="18" charset="0"/>
              </a:rPr>
              <a:t>Calculando la Curva ROC y su AUC score, podemos determinar que el modelo tiene un 55% de probabilidad de que distinga entre presencia o ausencia de enfermedad mental de las víctimas civiles.</a:t>
            </a:r>
            <a:endParaRPr lang="es-AR" sz="1600" b="1" dirty="0">
              <a:solidFill>
                <a:schemeClr val="accent1">
                  <a:lumMod val="50000"/>
                </a:schemeClr>
              </a:solidFill>
              <a:latin typeface="Typewriter" panose="02020500000000000000" pitchFamily="18" charset="0"/>
            </a:endParaRPr>
          </a:p>
        </p:txBody>
      </p:sp>
      <p:pic>
        <p:nvPicPr>
          <p:cNvPr id="3" name="Imagen 2">
            <a:extLst>
              <a:ext uri="{FF2B5EF4-FFF2-40B4-BE49-F238E27FC236}">
                <a16:creationId xmlns:a16="http://schemas.microsoft.com/office/drawing/2014/main" id="{982BF9AF-6CE0-451A-6DBC-C49DB8927FB1}"/>
              </a:ext>
            </a:extLst>
          </p:cNvPr>
          <p:cNvPicPr>
            <a:picLocks noChangeAspect="1"/>
          </p:cNvPicPr>
          <p:nvPr/>
        </p:nvPicPr>
        <p:blipFill>
          <a:blip r:embed="rId4"/>
          <a:stretch>
            <a:fillRect/>
          </a:stretch>
        </p:blipFill>
        <p:spPr>
          <a:xfrm>
            <a:off x="3175947" y="1760294"/>
            <a:ext cx="4644219" cy="3406491"/>
          </a:xfrm>
          <a:prstGeom prst="rect">
            <a:avLst/>
          </a:prstGeom>
        </p:spPr>
      </p:pic>
    </p:spTree>
    <p:extLst>
      <p:ext uri="{BB962C8B-B14F-4D97-AF65-F5344CB8AC3E}">
        <p14:creationId xmlns:p14="http://schemas.microsoft.com/office/powerpoint/2010/main" val="73090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FD93C4-E42D-4CD8-9A72-EC351533AAB1}"/>
              </a:ext>
            </a:extLst>
          </p:cNvPr>
          <p:cNvSpPr>
            <a:spLocks noGrp="1"/>
          </p:cNvSpPr>
          <p:nvPr>
            <p:ph type="ctrTitle"/>
          </p:nvPr>
        </p:nvSpPr>
        <p:spPr>
          <a:xfrm>
            <a:off x="314326" y="952500"/>
            <a:ext cx="6987452" cy="5148263"/>
          </a:xfrm>
        </p:spPr>
        <p:txBody>
          <a:bodyPr>
            <a:noAutofit/>
          </a:bodyPr>
          <a:lstStyle/>
          <a:p>
            <a:br>
              <a:rPr lang="es-MX" sz="1600" b="0" i="0" dirty="0">
                <a:solidFill>
                  <a:srgbClr val="212121"/>
                </a:solidFill>
                <a:effectLst/>
                <a:latin typeface="Typewriter" panose="02020500000000000000" pitchFamily="18" charset="0"/>
              </a:rPr>
            </a:br>
            <a:r>
              <a:rPr lang="es-MX" sz="1600" b="0" i="0" dirty="0">
                <a:solidFill>
                  <a:srgbClr val="002060"/>
                </a:solidFill>
                <a:effectLst/>
                <a:latin typeface="Typewriter" panose="02020500000000000000" pitchFamily="18" charset="0"/>
              </a:rPr>
              <a:t>Debido a la creciente problemática mundial de muertes civiles en ocasión de encuentros con fuerzas policiales, hemos decidido analizar los datos relacionados a todos los civiles muertos por parte de la policía en Estados Unidos, para los años 2015 a 2020 ambos inclusive, con el relevamiento de distintas condiciones o variables relacionadas al evento (raza del civil, edad, género, si se encontraba armado, tipificación del encuentro con la policía, si el agente fue enjuiciado o no, entre otros.) y a la ciudad o estado donde ocurrió el hecho, para tratar de relacionar la incidencia de ciertas variables socioeconómicas de los estados.</a:t>
            </a:r>
            <a:br>
              <a:rPr lang="es-MX" sz="1600" b="0" i="0" dirty="0">
                <a:solidFill>
                  <a:srgbClr val="002060"/>
                </a:solidFill>
                <a:effectLst/>
                <a:latin typeface="Typewriter" panose="02020500000000000000" pitchFamily="18" charset="0"/>
              </a:rPr>
            </a:br>
            <a:br>
              <a:rPr lang="es-MX" sz="1600" b="0" i="0" dirty="0">
                <a:solidFill>
                  <a:srgbClr val="002060"/>
                </a:solidFill>
                <a:effectLst/>
                <a:latin typeface="Typewriter" panose="02020500000000000000" pitchFamily="18" charset="0"/>
              </a:rPr>
            </a:br>
            <a:r>
              <a:rPr lang="es-MX" sz="1600" b="0" i="0" dirty="0">
                <a:solidFill>
                  <a:srgbClr val="002060"/>
                </a:solidFill>
                <a:effectLst/>
                <a:latin typeface="Typewriter" panose="02020500000000000000" pitchFamily="18" charset="0"/>
              </a:rPr>
              <a:t>Específicamente, y a los efectos de resaltar una situación poco considerada relacionada a esta problemática social, los análisis se centrarán en la condición de si la victima poseía una enfermedad mental al momento del encuentro con la policía, a los efectos de que la información y conclusiones obtenidas sean de utilidad para entes gubernamentales o asociaciones sin fines de lucro, con el objetivo de desarrollar herramientas de contención para evitar que personas con problemas mentales terminen abatidas por la policía en encuentros evitables.</a:t>
            </a:r>
            <a:br>
              <a:rPr lang="es-MX" sz="1600" b="0" i="0" dirty="0">
                <a:solidFill>
                  <a:srgbClr val="002060"/>
                </a:solidFill>
                <a:effectLst/>
                <a:latin typeface="Typewriter" panose="02020500000000000000" pitchFamily="18" charset="0"/>
              </a:rPr>
            </a:br>
            <a:endParaRPr lang="es-AR" sz="1600" dirty="0">
              <a:solidFill>
                <a:srgbClr val="002060"/>
              </a:solidFill>
              <a:latin typeface="Typewriter" panose="02020500000000000000" pitchFamily="18" charset="0"/>
            </a:endParaRPr>
          </a:p>
        </p:txBody>
      </p:sp>
      <p:pic>
        <p:nvPicPr>
          <p:cNvPr id="5" name="Imagen 4">
            <a:extLst>
              <a:ext uri="{FF2B5EF4-FFF2-40B4-BE49-F238E27FC236}">
                <a16:creationId xmlns:a16="http://schemas.microsoft.com/office/drawing/2014/main" id="{03C9EE05-998E-4307-A83E-2F1FB5753FC7}"/>
              </a:ext>
            </a:extLst>
          </p:cNvPr>
          <p:cNvPicPr>
            <a:picLocks noChangeAspect="1"/>
          </p:cNvPicPr>
          <p:nvPr/>
        </p:nvPicPr>
        <p:blipFill>
          <a:blip r:embed="rId2"/>
          <a:stretch>
            <a:fillRect/>
          </a:stretch>
        </p:blipFill>
        <p:spPr>
          <a:xfrm>
            <a:off x="7692303" y="82232"/>
            <a:ext cx="4392700" cy="6704648"/>
          </a:xfrm>
          <a:prstGeom prst="rect">
            <a:avLst/>
          </a:prstGeom>
        </p:spPr>
      </p:pic>
      <p:pic>
        <p:nvPicPr>
          <p:cNvPr id="7" name="Imagen 6">
            <a:extLst>
              <a:ext uri="{FF2B5EF4-FFF2-40B4-BE49-F238E27FC236}">
                <a16:creationId xmlns:a16="http://schemas.microsoft.com/office/drawing/2014/main" id="{412B1D88-CD21-4FBF-B6F3-38BA31C943E3}"/>
              </a:ext>
            </a:extLst>
          </p:cNvPr>
          <p:cNvPicPr>
            <a:picLocks noChangeAspect="1"/>
          </p:cNvPicPr>
          <p:nvPr/>
        </p:nvPicPr>
        <p:blipFill>
          <a:blip r:embed="rId3"/>
          <a:stretch>
            <a:fillRect/>
          </a:stretch>
        </p:blipFill>
        <p:spPr>
          <a:xfrm>
            <a:off x="3415580" y="5946409"/>
            <a:ext cx="952500" cy="742950"/>
          </a:xfrm>
          <a:prstGeom prst="rect">
            <a:avLst/>
          </a:prstGeom>
        </p:spPr>
      </p:pic>
      <p:sp>
        <p:nvSpPr>
          <p:cNvPr id="9" name="CuadroTexto 8">
            <a:extLst>
              <a:ext uri="{FF2B5EF4-FFF2-40B4-BE49-F238E27FC236}">
                <a16:creationId xmlns:a16="http://schemas.microsoft.com/office/drawing/2014/main" id="{5128179C-0572-4ACB-A3F8-04CDB963FE71}"/>
              </a:ext>
            </a:extLst>
          </p:cNvPr>
          <p:cNvSpPr txBox="1"/>
          <p:nvPr/>
        </p:nvSpPr>
        <p:spPr>
          <a:xfrm>
            <a:off x="173672" y="187691"/>
            <a:ext cx="7341553" cy="817916"/>
          </a:xfrm>
          <a:prstGeom prst="rect">
            <a:avLst/>
          </a:prstGeom>
          <a:noFill/>
        </p:spPr>
        <p:txBody>
          <a:bodyPr wrap="square">
            <a:spAutoFit/>
          </a:bodyPr>
          <a:lstStyle/>
          <a:p>
            <a:pPr algn="ctr">
              <a:lnSpc>
                <a:spcPts val="2880"/>
              </a:lnSpc>
            </a:pPr>
            <a:r>
              <a:rPr lang="es-MX" sz="2400" b="1" kern="0" spc="-10"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Presentación de la empresa, organización o </a:t>
            </a:r>
          </a:p>
          <a:p>
            <a:pPr algn="ctr">
              <a:lnSpc>
                <a:spcPts val="2880"/>
              </a:lnSpc>
            </a:pPr>
            <a:r>
              <a:rPr lang="es-MX" sz="2400" b="1" kern="0" spc="-10"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problema específico</a:t>
            </a:r>
          </a:p>
        </p:txBody>
      </p:sp>
    </p:spTree>
    <p:extLst>
      <p:ext uri="{BB962C8B-B14F-4D97-AF65-F5344CB8AC3E}">
        <p14:creationId xmlns:p14="http://schemas.microsoft.com/office/powerpoint/2010/main" val="2214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152157"/>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58166" y="225791"/>
            <a:ext cx="7942984" cy="523220"/>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Preguntas y objetivos de la investigación</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53DC6784-3C2F-4166-8F48-235525111100}"/>
              </a:ext>
            </a:extLst>
          </p:cNvPr>
          <p:cNvSpPr txBox="1"/>
          <p:nvPr/>
        </p:nvSpPr>
        <p:spPr>
          <a:xfrm>
            <a:off x="205655" y="1264509"/>
            <a:ext cx="11247754" cy="4893647"/>
          </a:xfrm>
          <a:prstGeom prst="rect">
            <a:avLst/>
          </a:prstGeom>
          <a:noFill/>
        </p:spPr>
        <p:txBody>
          <a:bodyPr wrap="square">
            <a:spAutoFit/>
          </a:bodyPr>
          <a:lstStyle/>
          <a:p>
            <a:pPr marL="285750" indent="-285750">
              <a:buBlip>
                <a:blip r:embed="rId4"/>
              </a:buBlip>
            </a:pPr>
            <a:r>
              <a:rPr lang="es-MX" sz="2400" dirty="0">
                <a:solidFill>
                  <a:srgbClr val="002060"/>
                </a:solidFill>
                <a:latin typeface="Typewriter" panose="02020500000000000000" pitchFamily="18" charset="0"/>
              </a:rPr>
              <a:t>¿Cual es la probabilidad de que una víctima civil tenga una enfermedad mental al momento del incidente con la policía?</a:t>
            </a:r>
          </a:p>
          <a:p>
            <a:pPr marL="285750" indent="-285750">
              <a:buBlip>
                <a:blip r:embed="rId4"/>
              </a:buBlip>
            </a:pPr>
            <a:endParaRPr lang="es-MX" sz="2400" dirty="0">
              <a:solidFill>
                <a:srgbClr val="002060"/>
              </a:solidFill>
              <a:latin typeface="Typewriter" panose="02020500000000000000" pitchFamily="18" charset="0"/>
            </a:endParaRPr>
          </a:p>
          <a:p>
            <a:pPr marL="285750" indent="-285750">
              <a:buBlip>
                <a:blip r:embed="rId4"/>
              </a:buBlip>
            </a:pPr>
            <a:r>
              <a:rPr lang="es-MX" sz="2400" dirty="0">
                <a:solidFill>
                  <a:srgbClr val="002060"/>
                </a:solidFill>
                <a:latin typeface="Typewriter" panose="02020500000000000000" pitchFamily="18" charset="0"/>
              </a:rPr>
              <a:t>¿Cual es la distribución por raza de las víctimas?</a:t>
            </a:r>
          </a:p>
          <a:p>
            <a:pPr marL="285750" indent="-285750">
              <a:buBlip>
                <a:blip r:embed="rId4"/>
              </a:buBlip>
            </a:pPr>
            <a:endParaRPr lang="es-MX" sz="2400" dirty="0">
              <a:solidFill>
                <a:srgbClr val="002060"/>
              </a:solidFill>
              <a:latin typeface="Typewriter" panose="02020500000000000000" pitchFamily="18" charset="0"/>
            </a:endParaRPr>
          </a:p>
          <a:p>
            <a:pPr marL="285750" indent="-285750">
              <a:buBlip>
                <a:blip r:embed="rId4"/>
              </a:buBlip>
            </a:pPr>
            <a:r>
              <a:rPr lang="es-MX" sz="2400" dirty="0">
                <a:solidFill>
                  <a:srgbClr val="002060"/>
                </a:solidFill>
                <a:latin typeface="Typewriter" panose="02020500000000000000" pitchFamily="18" charset="0"/>
              </a:rPr>
              <a:t>¿Cual es la incidencia de los factores socioeconómicos y políticos de los estados en la cantidad de víctimas por millón de habitantes?</a:t>
            </a:r>
          </a:p>
          <a:p>
            <a:pPr marL="285750" indent="-285750">
              <a:buBlip>
                <a:blip r:embed="rId4"/>
              </a:buBlip>
            </a:pPr>
            <a:endParaRPr lang="es-MX" sz="2400" dirty="0">
              <a:solidFill>
                <a:srgbClr val="002060"/>
              </a:solidFill>
              <a:latin typeface="Typewriter" panose="02020500000000000000" pitchFamily="18" charset="0"/>
            </a:endParaRPr>
          </a:p>
          <a:p>
            <a:pPr marL="285750" indent="-285750">
              <a:buBlip>
                <a:blip r:embed="rId4"/>
              </a:buBlip>
            </a:pPr>
            <a:r>
              <a:rPr lang="es-MX" sz="2400" dirty="0">
                <a:solidFill>
                  <a:srgbClr val="002060"/>
                </a:solidFill>
                <a:latin typeface="Typewriter" panose="02020500000000000000" pitchFamily="18" charset="0"/>
              </a:rPr>
              <a:t>¿Cuáles son los estados con mayor cantidad de muertes por millón de habitantes?</a:t>
            </a:r>
          </a:p>
          <a:p>
            <a:pPr marL="285750" indent="-285750">
              <a:buBlip>
                <a:blip r:embed="rId4"/>
              </a:buBlip>
            </a:pPr>
            <a:endParaRPr lang="es-MX" sz="2400" dirty="0">
              <a:solidFill>
                <a:srgbClr val="002060"/>
              </a:solidFill>
              <a:latin typeface="Typewriter" panose="02020500000000000000" pitchFamily="18" charset="0"/>
            </a:endParaRPr>
          </a:p>
          <a:p>
            <a:pPr marL="285750" indent="-285750">
              <a:buBlip>
                <a:blip r:embed="rId4"/>
              </a:buBlip>
            </a:pPr>
            <a:r>
              <a:rPr lang="es-MX" sz="2400" dirty="0">
                <a:solidFill>
                  <a:srgbClr val="002060"/>
                </a:solidFill>
                <a:latin typeface="Typewriter" panose="02020500000000000000" pitchFamily="18" charset="0"/>
              </a:rPr>
              <a:t>¿Cuales son las circunstancias mas comunes del encuentro entre el civil y la policía?, los civiles generalmente están armados?</a:t>
            </a:r>
            <a:endParaRPr lang="es-AR" sz="2400" dirty="0">
              <a:solidFill>
                <a:srgbClr val="002060"/>
              </a:solidFill>
              <a:latin typeface="Typewriter" panose="02020500000000000000" pitchFamily="18" charset="0"/>
            </a:endParaRPr>
          </a:p>
        </p:txBody>
      </p:sp>
    </p:spTree>
    <p:extLst>
      <p:ext uri="{BB962C8B-B14F-4D97-AF65-F5344CB8AC3E}">
        <p14:creationId xmlns:p14="http://schemas.microsoft.com/office/powerpoint/2010/main" val="224800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48640" y="121016"/>
            <a:ext cx="10728179" cy="954107"/>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Indicación de la fuente del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dataset</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 y los criterios de selección</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53DC6784-3C2F-4166-8F48-235525111100}"/>
              </a:ext>
            </a:extLst>
          </p:cNvPr>
          <p:cNvSpPr txBox="1"/>
          <p:nvPr/>
        </p:nvSpPr>
        <p:spPr>
          <a:xfrm>
            <a:off x="205655" y="1152749"/>
            <a:ext cx="11511914" cy="5016758"/>
          </a:xfrm>
          <a:prstGeom prst="rect">
            <a:avLst/>
          </a:prstGeom>
          <a:noFill/>
        </p:spPr>
        <p:txBody>
          <a:bodyPr wrap="square">
            <a:spAutoFit/>
          </a:bodyPr>
          <a:lstStyle/>
          <a:p>
            <a:r>
              <a:rPr lang="es-MX" sz="2800" b="1" u="sng" dirty="0">
                <a:latin typeface="Typewriter" panose="02020500000000000000" pitchFamily="18" charset="0"/>
              </a:rPr>
              <a:t>Fuentes de </a:t>
            </a:r>
            <a:r>
              <a:rPr lang="es-MX" sz="2800" b="1" u="sng" dirty="0" err="1">
                <a:latin typeface="Typewriter" panose="02020500000000000000" pitchFamily="18" charset="0"/>
              </a:rPr>
              <a:t>dataset</a:t>
            </a:r>
            <a:r>
              <a:rPr lang="es-MX" sz="2800" dirty="0">
                <a:latin typeface="Typewriter" panose="02020500000000000000" pitchFamily="18" charset="0"/>
              </a:rPr>
              <a:t>:</a:t>
            </a:r>
            <a:endParaRPr lang="es-MX" sz="2400" dirty="0">
              <a:solidFill>
                <a:srgbClr val="002060"/>
              </a:solidFill>
              <a:latin typeface="Typewriter" panose="02020500000000000000" pitchFamily="18" charset="0"/>
            </a:endParaRPr>
          </a:p>
          <a:p>
            <a:pPr marL="342900" indent="-342900">
              <a:buBlip>
                <a:blip r:embed="rId4"/>
              </a:buBlip>
            </a:pPr>
            <a:r>
              <a:rPr lang="es-MX" sz="2400" dirty="0">
                <a:solidFill>
                  <a:srgbClr val="002060"/>
                </a:solidFill>
                <a:latin typeface="Typewriter" panose="02020500000000000000" pitchFamily="18" charset="0"/>
              </a:rPr>
              <a:t>Datos de hechos y civiles: </a:t>
            </a:r>
          </a:p>
          <a:p>
            <a:r>
              <a:rPr lang="es-MX" sz="2400" dirty="0">
                <a:solidFill>
                  <a:srgbClr val="002060"/>
                </a:solidFill>
                <a:latin typeface="Typewriter" panose="02020500000000000000" pitchFamily="18" charset="0"/>
                <a:hlinkClick r:id="rId5">
                  <a:extLst>
                    <a:ext uri="{A12FA001-AC4F-418D-AE19-62706E023703}">
                      <ahyp:hlinkClr xmlns:ahyp="http://schemas.microsoft.com/office/drawing/2018/hyperlinkcolor" val="tx"/>
                    </a:ext>
                  </a:extLst>
                </a:hlinkClick>
              </a:rPr>
              <a:t>https://github.com/washingtonpost/data-police-shootings</a:t>
            </a:r>
            <a:endParaRPr lang="es-MX" sz="2400" dirty="0">
              <a:solidFill>
                <a:srgbClr val="002060"/>
              </a:solidFill>
              <a:latin typeface="Typewriter" panose="02020500000000000000" pitchFamily="18" charset="0"/>
            </a:endParaRPr>
          </a:p>
          <a:p>
            <a:pPr marL="342900" indent="-342900">
              <a:buBlip>
                <a:blip r:embed="rId4"/>
              </a:buBlip>
            </a:pPr>
            <a:endParaRPr lang="es-MX" sz="2400" dirty="0">
              <a:solidFill>
                <a:srgbClr val="002060"/>
              </a:solidFill>
              <a:latin typeface="Typewriter" panose="02020500000000000000" pitchFamily="18" charset="0"/>
            </a:endParaRPr>
          </a:p>
          <a:p>
            <a:pPr marL="342900" indent="-342900">
              <a:buBlip>
                <a:blip r:embed="rId4"/>
              </a:buBlip>
            </a:pPr>
            <a:r>
              <a:rPr lang="es-MX" sz="2400" dirty="0">
                <a:solidFill>
                  <a:srgbClr val="002060"/>
                </a:solidFill>
                <a:latin typeface="Typewriter" panose="02020500000000000000" pitchFamily="18" charset="0"/>
              </a:rPr>
              <a:t>Datos socioeconómicos de los estados: </a:t>
            </a:r>
          </a:p>
          <a:p>
            <a:r>
              <a:rPr lang="es-MX" sz="2400" dirty="0">
                <a:solidFill>
                  <a:srgbClr val="002060"/>
                </a:solidFill>
                <a:latin typeface="Typewriter" panose="02020500000000000000" pitchFamily="18" charset="0"/>
                <a:hlinkClick r:id="rId6">
                  <a:extLst>
                    <a:ext uri="{A12FA001-AC4F-418D-AE19-62706E023703}">
                      <ahyp:hlinkClr xmlns:ahyp="http://schemas.microsoft.com/office/drawing/2018/hyperlinkcolor" val="tx"/>
                    </a:ext>
                  </a:extLst>
                </a:hlinkClick>
              </a:rPr>
              <a:t>https://data.ers.usda.gov/</a:t>
            </a:r>
            <a:endParaRPr lang="es-MX" sz="2400" dirty="0">
              <a:solidFill>
                <a:srgbClr val="002060"/>
              </a:solidFill>
              <a:latin typeface="Typewriter" panose="02020500000000000000" pitchFamily="18" charset="0"/>
            </a:endParaRPr>
          </a:p>
          <a:p>
            <a:pPr marL="342900" indent="-342900">
              <a:buBlip>
                <a:blip r:embed="rId4"/>
              </a:buBlip>
            </a:pPr>
            <a:endParaRPr lang="es-MX" sz="2400" dirty="0">
              <a:solidFill>
                <a:srgbClr val="002060"/>
              </a:solidFill>
              <a:latin typeface="Typewriter" panose="02020500000000000000" pitchFamily="18" charset="0"/>
            </a:endParaRPr>
          </a:p>
          <a:p>
            <a:pPr marL="342900" indent="-342900">
              <a:buBlip>
                <a:blip r:embed="rId4"/>
              </a:buBlip>
            </a:pPr>
            <a:r>
              <a:rPr lang="es-MX" sz="2400" dirty="0">
                <a:solidFill>
                  <a:srgbClr val="002060"/>
                </a:solidFill>
                <a:latin typeface="Typewriter" panose="02020500000000000000" pitchFamily="18" charset="0"/>
              </a:rPr>
              <a:t>Datos de partido político y gobernador por Estado: </a:t>
            </a:r>
            <a:r>
              <a:rPr lang="es-MX" sz="2400" dirty="0">
                <a:solidFill>
                  <a:srgbClr val="002060"/>
                </a:solidFill>
                <a:latin typeface="Typewriter" panose="02020500000000000000" pitchFamily="18" charset="0"/>
                <a:hlinkClick r:id="rId7">
                  <a:extLst>
                    <a:ext uri="{A12FA001-AC4F-418D-AE19-62706E023703}">
                      <ahyp:hlinkClr xmlns:ahyp="http://schemas.microsoft.com/office/drawing/2018/hyperlinkcolor" val="tx"/>
                    </a:ext>
                  </a:extLst>
                </a:hlinkClick>
              </a:rPr>
              <a:t>https://www.openicpsr.org/openicpsr/project/102000/version/V3/view</a:t>
            </a:r>
            <a:endParaRPr lang="es-MX" sz="2400" dirty="0">
              <a:solidFill>
                <a:srgbClr val="002060"/>
              </a:solidFill>
              <a:latin typeface="Typewriter" panose="02020500000000000000" pitchFamily="18" charset="0"/>
            </a:endParaRPr>
          </a:p>
          <a:p>
            <a:endParaRPr lang="es-MX" sz="2400" dirty="0">
              <a:solidFill>
                <a:srgbClr val="002060"/>
              </a:solidFill>
              <a:latin typeface="Typewriter" panose="02020500000000000000" pitchFamily="18" charset="0"/>
            </a:endParaRPr>
          </a:p>
          <a:p>
            <a:r>
              <a:rPr lang="es-MX" sz="2800" b="1" u="sng" dirty="0">
                <a:latin typeface="Typewriter" panose="02020500000000000000" pitchFamily="18" charset="0"/>
              </a:rPr>
              <a:t>Criterios de selección:</a:t>
            </a:r>
          </a:p>
          <a:p>
            <a:pPr marL="342900" indent="-342900">
              <a:buBlip>
                <a:blip r:embed="rId4"/>
              </a:buBlip>
            </a:pPr>
            <a:r>
              <a:rPr lang="es-MX" sz="2400" dirty="0">
                <a:solidFill>
                  <a:srgbClr val="002060"/>
                </a:solidFill>
                <a:latin typeface="Typewriter" panose="02020500000000000000" pitchFamily="18" charset="0"/>
              </a:rPr>
              <a:t>Trascendencia de la problemática</a:t>
            </a:r>
          </a:p>
          <a:p>
            <a:pPr marL="342900" indent="-342900">
              <a:buBlip>
                <a:blip r:embed="rId4"/>
              </a:buBlip>
            </a:pPr>
            <a:r>
              <a:rPr lang="es-MX" sz="2400" dirty="0">
                <a:solidFill>
                  <a:srgbClr val="002060"/>
                </a:solidFill>
                <a:latin typeface="Typewriter" panose="02020500000000000000" pitchFamily="18" charset="0"/>
              </a:rPr>
              <a:t>Oportunidad y completitud de los datos</a:t>
            </a:r>
            <a:endParaRPr lang="es-AR" sz="2400" dirty="0">
              <a:solidFill>
                <a:srgbClr val="002060"/>
              </a:solidFill>
              <a:latin typeface="Typewriter" panose="02020500000000000000" pitchFamily="18" charset="0"/>
            </a:endParaRPr>
          </a:p>
        </p:txBody>
      </p:sp>
    </p:spTree>
    <p:extLst>
      <p:ext uri="{BB962C8B-B14F-4D97-AF65-F5344CB8AC3E}">
        <p14:creationId xmlns:p14="http://schemas.microsoft.com/office/powerpoint/2010/main" val="374341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48640" y="311516"/>
            <a:ext cx="10728179" cy="523220"/>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Variable Target: Evidencia de enfermedad mental</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53DC6784-3C2F-4166-8F48-235525111100}"/>
              </a:ext>
            </a:extLst>
          </p:cNvPr>
          <p:cNvSpPr txBox="1"/>
          <p:nvPr/>
        </p:nvSpPr>
        <p:spPr>
          <a:xfrm>
            <a:off x="205655" y="1152749"/>
            <a:ext cx="11511914" cy="1200329"/>
          </a:xfrm>
          <a:prstGeom prst="rect">
            <a:avLst/>
          </a:prstGeom>
          <a:noFill/>
        </p:spPr>
        <p:txBody>
          <a:bodyPr wrap="square">
            <a:spAutoFit/>
          </a:bodyPr>
          <a:lstStyle/>
          <a:p>
            <a:pPr algn="just"/>
            <a:r>
              <a:rPr lang="es-MX" dirty="0">
                <a:solidFill>
                  <a:srgbClr val="002060"/>
                </a:solidFill>
                <a:latin typeface="Typewriter" panose="02020500000000000000" pitchFamily="18" charset="0"/>
              </a:rPr>
              <a:t>Resulta crucial conocer y predecir si la víctima civil presenta una condición de enfermedad mental, dado que permitiría accionar por parte del estado, ya sea nacional o estatal, sobre este sector de la población, con políticas públicas tendientes a evitar este tipo de desenlaces fatales con personas enfermas.</a:t>
            </a:r>
            <a:endParaRPr lang="es-AR" dirty="0">
              <a:solidFill>
                <a:srgbClr val="002060"/>
              </a:solidFill>
              <a:latin typeface="Typewriter" panose="02020500000000000000" pitchFamily="18" charset="0"/>
            </a:endParaRPr>
          </a:p>
        </p:txBody>
      </p:sp>
      <p:sp>
        <p:nvSpPr>
          <p:cNvPr id="9" name="CuadroTexto 8">
            <a:extLst>
              <a:ext uri="{FF2B5EF4-FFF2-40B4-BE49-F238E27FC236}">
                <a16:creationId xmlns:a16="http://schemas.microsoft.com/office/drawing/2014/main" id="{1A6BE482-341F-D49A-93DD-57C6904CA0E9}"/>
              </a:ext>
            </a:extLst>
          </p:cNvPr>
          <p:cNvSpPr txBox="1"/>
          <p:nvPr/>
        </p:nvSpPr>
        <p:spPr>
          <a:xfrm>
            <a:off x="205655" y="2399988"/>
            <a:ext cx="10728179" cy="492443"/>
          </a:xfrm>
          <a:prstGeom prst="rect">
            <a:avLst/>
          </a:prstGeom>
          <a:noFill/>
        </p:spPr>
        <p:txBody>
          <a:bodyPr wrap="square">
            <a:spAutoFit/>
          </a:bodyPr>
          <a:lstStyle/>
          <a:p>
            <a:r>
              <a:rPr lang="es-MX" sz="26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Análisis descriptivo: </a:t>
            </a:r>
            <a:r>
              <a:rPr lang="es-MX" sz="26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Univariado</a:t>
            </a:r>
            <a:endParaRPr lang="es-MX" sz="26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endParaRPr>
          </a:p>
        </p:txBody>
      </p:sp>
      <p:sp>
        <p:nvSpPr>
          <p:cNvPr id="10" name="CuadroTexto 9">
            <a:extLst>
              <a:ext uri="{FF2B5EF4-FFF2-40B4-BE49-F238E27FC236}">
                <a16:creationId xmlns:a16="http://schemas.microsoft.com/office/drawing/2014/main" id="{9152392B-BC9B-9C4E-4C8F-18C641C40685}"/>
              </a:ext>
            </a:extLst>
          </p:cNvPr>
          <p:cNvSpPr txBox="1"/>
          <p:nvPr/>
        </p:nvSpPr>
        <p:spPr>
          <a:xfrm>
            <a:off x="205655" y="3144229"/>
            <a:ext cx="4481974" cy="3231654"/>
          </a:xfrm>
          <a:prstGeom prst="rect">
            <a:avLst/>
          </a:prstGeom>
          <a:noFill/>
        </p:spPr>
        <p:txBody>
          <a:bodyPr wrap="square">
            <a:spAutoFit/>
          </a:bodyPr>
          <a:lstStyle/>
          <a:p>
            <a:pPr algn="just"/>
            <a:endParaRPr lang="es-MX" sz="1600" b="0" i="0" dirty="0">
              <a:solidFill>
                <a:srgbClr val="212121"/>
              </a:solidFill>
              <a:effectLst/>
              <a:latin typeface="Typewriter" panose="02020500000000000000" pitchFamily="18" charset="0"/>
            </a:endParaRPr>
          </a:p>
          <a:p>
            <a:pPr algn="just"/>
            <a:r>
              <a:rPr lang="es-MX" sz="1400" b="1" i="0" dirty="0">
                <a:solidFill>
                  <a:schemeClr val="accent1">
                    <a:lumMod val="50000"/>
                  </a:schemeClr>
                </a:solidFill>
                <a:effectLst/>
                <a:latin typeface="Typewriter" panose="02020500000000000000" pitchFamily="18" charset="0"/>
              </a:rPr>
              <a:t>Según estudios de la NAMI (</a:t>
            </a:r>
            <a:r>
              <a:rPr lang="es-MX" sz="1400" b="1" i="0" dirty="0" err="1">
                <a:solidFill>
                  <a:schemeClr val="accent1">
                    <a:lumMod val="50000"/>
                  </a:schemeClr>
                </a:solidFill>
                <a:effectLst/>
                <a:latin typeface="Typewriter" panose="02020500000000000000" pitchFamily="18" charset="0"/>
              </a:rPr>
              <a:t>National</a:t>
            </a:r>
            <a:r>
              <a:rPr lang="es-MX" sz="1400" b="1" i="0" dirty="0">
                <a:solidFill>
                  <a:schemeClr val="accent1">
                    <a:lumMod val="50000"/>
                  </a:schemeClr>
                </a:solidFill>
                <a:effectLst/>
                <a:latin typeface="Typewriter" panose="02020500000000000000" pitchFamily="18" charset="0"/>
              </a:rPr>
              <a:t> Alliance </a:t>
            </a:r>
            <a:r>
              <a:rPr lang="es-MX" sz="1400" b="1" i="0" dirty="0" err="1">
                <a:solidFill>
                  <a:schemeClr val="accent1">
                    <a:lumMod val="50000"/>
                  </a:schemeClr>
                </a:solidFill>
                <a:effectLst/>
                <a:latin typeface="Typewriter" panose="02020500000000000000" pitchFamily="18" charset="0"/>
              </a:rPr>
              <a:t>on</a:t>
            </a:r>
            <a:r>
              <a:rPr lang="es-MX" sz="1400" b="1" i="0" dirty="0">
                <a:solidFill>
                  <a:schemeClr val="accent1">
                    <a:lumMod val="50000"/>
                  </a:schemeClr>
                </a:solidFill>
                <a:effectLst/>
                <a:latin typeface="Typewriter" panose="02020500000000000000" pitchFamily="18" charset="0"/>
              </a:rPr>
              <a:t> Mental </a:t>
            </a:r>
            <a:r>
              <a:rPr lang="es-MX" sz="1400" b="1" i="0" dirty="0" err="1">
                <a:solidFill>
                  <a:schemeClr val="accent1">
                    <a:lumMod val="50000"/>
                  </a:schemeClr>
                </a:solidFill>
                <a:effectLst/>
                <a:latin typeface="Typewriter" panose="02020500000000000000" pitchFamily="18" charset="0"/>
              </a:rPr>
              <a:t>Illness</a:t>
            </a:r>
            <a:r>
              <a:rPr lang="es-MX" sz="1400" b="1" i="0" dirty="0">
                <a:solidFill>
                  <a:schemeClr val="accent1">
                    <a:lumMod val="50000"/>
                  </a:schemeClr>
                </a:solidFill>
                <a:effectLst/>
                <a:latin typeface="Typewriter" panose="02020500000000000000" pitchFamily="18" charset="0"/>
              </a:rPr>
              <a:t>) en EE.UU. 1 de cada 5 adultos sufre de una enfermedad mental, y 1 de cada 20 sufre una enfermedad mental grave.</a:t>
            </a:r>
          </a:p>
          <a:p>
            <a:pPr algn="just"/>
            <a:endParaRPr lang="es-MX" sz="1400" b="1" dirty="0">
              <a:solidFill>
                <a:schemeClr val="accent1">
                  <a:lumMod val="50000"/>
                </a:schemeClr>
              </a:solidFill>
              <a:latin typeface="Typewriter" panose="02020500000000000000" pitchFamily="18" charset="0"/>
            </a:endParaRPr>
          </a:p>
          <a:p>
            <a:pPr algn="just"/>
            <a:r>
              <a:rPr lang="es-MX" sz="1400" b="1" i="0" dirty="0">
                <a:solidFill>
                  <a:schemeClr val="accent1">
                    <a:lumMod val="50000"/>
                  </a:schemeClr>
                </a:solidFill>
                <a:effectLst/>
                <a:latin typeface="Typewriter" panose="02020500000000000000" pitchFamily="18" charset="0"/>
              </a:rPr>
              <a:t>Hay un claro exceso de brutalidad policial en este caso comparando los números, ya que los casos más graves de enfermedad son un 5,6% de la población, comparado al 23.8% que se observa que murió a manos de la policía.</a:t>
            </a:r>
          </a:p>
          <a:p>
            <a:pPr algn="just"/>
            <a:endParaRPr lang="es-AR" sz="2000" dirty="0">
              <a:solidFill>
                <a:srgbClr val="002060"/>
              </a:solidFill>
              <a:latin typeface="Typewriter" panose="02020500000000000000" pitchFamily="18" charset="0"/>
            </a:endParaRPr>
          </a:p>
        </p:txBody>
      </p:sp>
      <p:pic>
        <p:nvPicPr>
          <p:cNvPr id="13" name="Imagen 12">
            <a:extLst>
              <a:ext uri="{FF2B5EF4-FFF2-40B4-BE49-F238E27FC236}">
                <a16:creationId xmlns:a16="http://schemas.microsoft.com/office/drawing/2014/main" id="{D9E2B67C-8675-4FC1-4927-C8707FB2272A}"/>
              </a:ext>
            </a:extLst>
          </p:cNvPr>
          <p:cNvPicPr>
            <a:picLocks noChangeAspect="1"/>
          </p:cNvPicPr>
          <p:nvPr/>
        </p:nvPicPr>
        <p:blipFill>
          <a:blip r:embed="rId4"/>
          <a:stretch>
            <a:fillRect/>
          </a:stretch>
        </p:blipFill>
        <p:spPr>
          <a:xfrm>
            <a:off x="4843925" y="3167942"/>
            <a:ext cx="7138612" cy="3318102"/>
          </a:xfrm>
          <a:prstGeom prst="rect">
            <a:avLst/>
          </a:prstGeom>
        </p:spPr>
      </p:pic>
    </p:spTree>
    <p:extLst>
      <p:ext uri="{BB962C8B-B14F-4D97-AF65-F5344CB8AC3E}">
        <p14:creationId xmlns:p14="http://schemas.microsoft.com/office/powerpoint/2010/main" val="304210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48640" y="311516"/>
            <a:ext cx="10728179" cy="523220"/>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Análisis descriptivo: Bivariado</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10" name="CuadroTexto 9">
            <a:extLst>
              <a:ext uri="{FF2B5EF4-FFF2-40B4-BE49-F238E27FC236}">
                <a16:creationId xmlns:a16="http://schemas.microsoft.com/office/drawing/2014/main" id="{9152392B-BC9B-9C4E-4C8F-18C641C40685}"/>
              </a:ext>
            </a:extLst>
          </p:cNvPr>
          <p:cNvSpPr txBox="1"/>
          <p:nvPr/>
        </p:nvSpPr>
        <p:spPr>
          <a:xfrm>
            <a:off x="8900246" y="1940743"/>
            <a:ext cx="3034665" cy="3539430"/>
          </a:xfrm>
          <a:prstGeom prst="rect">
            <a:avLst/>
          </a:prstGeom>
          <a:noFill/>
        </p:spPr>
        <p:txBody>
          <a:bodyPr wrap="square">
            <a:spAutoFit/>
          </a:bodyPr>
          <a:lstStyle/>
          <a:p>
            <a:pPr algn="just"/>
            <a:r>
              <a:rPr lang="es-MX" sz="1600" b="1" dirty="0">
                <a:solidFill>
                  <a:schemeClr val="accent1">
                    <a:lumMod val="50000"/>
                  </a:schemeClr>
                </a:solidFill>
                <a:latin typeface="Typewriter" panose="02020500000000000000" pitchFamily="18" charset="0"/>
              </a:rPr>
              <a:t>Comparando la cantidad de civiles muertos por raza y signo de enfermedad mental, podemos observar que la proporción de civiles con signos de enfermedad mental al momento de ser abatidos por la policía es mucho mas significativa para la raza blanca y asiática, con casi la mitad de civiles con dichas características.</a:t>
            </a:r>
            <a:endParaRPr lang="es-AR" sz="1600" b="1" dirty="0">
              <a:solidFill>
                <a:schemeClr val="accent1">
                  <a:lumMod val="50000"/>
                </a:schemeClr>
              </a:solidFill>
              <a:latin typeface="Typewriter" panose="02020500000000000000" pitchFamily="18" charset="0"/>
            </a:endParaRPr>
          </a:p>
        </p:txBody>
      </p:sp>
      <p:pic>
        <p:nvPicPr>
          <p:cNvPr id="12" name="Imagen 11">
            <a:extLst>
              <a:ext uri="{FF2B5EF4-FFF2-40B4-BE49-F238E27FC236}">
                <a16:creationId xmlns:a16="http://schemas.microsoft.com/office/drawing/2014/main" id="{41742EE4-0E5A-5BCC-8C6C-E91B9B937CA7}"/>
              </a:ext>
            </a:extLst>
          </p:cNvPr>
          <p:cNvPicPr>
            <a:picLocks noChangeAspect="1"/>
          </p:cNvPicPr>
          <p:nvPr/>
        </p:nvPicPr>
        <p:blipFill>
          <a:blip r:embed="rId4"/>
          <a:stretch>
            <a:fillRect/>
          </a:stretch>
        </p:blipFill>
        <p:spPr>
          <a:xfrm>
            <a:off x="205655" y="1296407"/>
            <a:ext cx="8585920" cy="4600584"/>
          </a:xfrm>
          <a:prstGeom prst="rect">
            <a:avLst/>
          </a:prstGeom>
        </p:spPr>
      </p:pic>
    </p:spTree>
    <p:extLst>
      <p:ext uri="{BB962C8B-B14F-4D97-AF65-F5344CB8AC3E}">
        <p14:creationId xmlns:p14="http://schemas.microsoft.com/office/powerpoint/2010/main" val="257706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48640" y="311516"/>
            <a:ext cx="10728179" cy="523220"/>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Análisis descriptivo: Multivariado</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pic>
        <p:nvPicPr>
          <p:cNvPr id="3" name="Imagen 2">
            <a:extLst>
              <a:ext uri="{FF2B5EF4-FFF2-40B4-BE49-F238E27FC236}">
                <a16:creationId xmlns:a16="http://schemas.microsoft.com/office/drawing/2014/main" id="{D519DB71-9747-4055-FDFB-C5B98179F622}"/>
              </a:ext>
            </a:extLst>
          </p:cNvPr>
          <p:cNvPicPr>
            <a:picLocks noChangeAspect="1"/>
          </p:cNvPicPr>
          <p:nvPr/>
        </p:nvPicPr>
        <p:blipFill>
          <a:blip r:embed="rId4"/>
          <a:stretch>
            <a:fillRect/>
          </a:stretch>
        </p:blipFill>
        <p:spPr>
          <a:xfrm>
            <a:off x="995362" y="1222741"/>
            <a:ext cx="10201275" cy="4096690"/>
          </a:xfrm>
          <a:prstGeom prst="rect">
            <a:avLst/>
          </a:prstGeom>
        </p:spPr>
      </p:pic>
      <p:sp>
        <p:nvSpPr>
          <p:cNvPr id="9" name="CuadroTexto 8">
            <a:extLst>
              <a:ext uri="{FF2B5EF4-FFF2-40B4-BE49-F238E27FC236}">
                <a16:creationId xmlns:a16="http://schemas.microsoft.com/office/drawing/2014/main" id="{F5FB2CF2-C745-5DF4-6C3A-CFD6C2A305F6}"/>
              </a:ext>
            </a:extLst>
          </p:cNvPr>
          <p:cNvSpPr txBox="1"/>
          <p:nvPr/>
        </p:nvSpPr>
        <p:spPr>
          <a:xfrm>
            <a:off x="102827" y="5500598"/>
            <a:ext cx="11934911" cy="1077218"/>
          </a:xfrm>
          <a:prstGeom prst="rect">
            <a:avLst/>
          </a:prstGeom>
          <a:noFill/>
        </p:spPr>
        <p:txBody>
          <a:bodyPr wrap="square">
            <a:spAutoFit/>
          </a:bodyPr>
          <a:lstStyle/>
          <a:p>
            <a:pPr algn="just"/>
            <a:r>
              <a:rPr lang="es-MX" sz="1600" b="1" dirty="0">
                <a:solidFill>
                  <a:schemeClr val="accent1">
                    <a:lumMod val="50000"/>
                  </a:schemeClr>
                </a:solidFill>
                <a:latin typeface="Typewriter" panose="02020500000000000000" pitchFamily="18" charset="0"/>
              </a:rPr>
              <a:t>En la comparativa de muertes por millón por estado, pareciera estar más ligada a cuestiones demográficas de aglomeraciones urbanas, más que por condiciones socioeconómicas, dado que por mas que en las ciudades rurales del interior se da menor nivel económico, son las ciudades costeras de mayor poder adquisitivo las que tienen mayor incidencia de fallecimientos.</a:t>
            </a:r>
            <a:endParaRPr lang="es-AR" sz="1600" b="1" dirty="0">
              <a:solidFill>
                <a:schemeClr val="accent1">
                  <a:lumMod val="50000"/>
                </a:schemeClr>
              </a:solidFill>
              <a:latin typeface="Typewriter" panose="02020500000000000000" pitchFamily="18" charset="0"/>
            </a:endParaRPr>
          </a:p>
        </p:txBody>
      </p:sp>
    </p:spTree>
    <p:extLst>
      <p:ext uri="{BB962C8B-B14F-4D97-AF65-F5344CB8AC3E}">
        <p14:creationId xmlns:p14="http://schemas.microsoft.com/office/powerpoint/2010/main" val="288813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48640" y="311516"/>
            <a:ext cx="10728179" cy="523220"/>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Análisis descriptivo: Multivariado</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pic>
        <p:nvPicPr>
          <p:cNvPr id="7" name="Imagen 6">
            <a:extLst>
              <a:ext uri="{FF2B5EF4-FFF2-40B4-BE49-F238E27FC236}">
                <a16:creationId xmlns:a16="http://schemas.microsoft.com/office/drawing/2014/main" id="{12E95049-5D1E-E58E-29AF-B4FE46071D1E}"/>
              </a:ext>
            </a:extLst>
          </p:cNvPr>
          <p:cNvPicPr>
            <a:picLocks noChangeAspect="1"/>
          </p:cNvPicPr>
          <p:nvPr/>
        </p:nvPicPr>
        <p:blipFill>
          <a:blip r:embed="rId4"/>
          <a:stretch>
            <a:fillRect/>
          </a:stretch>
        </p:blipFill>
        <p:spPr>
          <a:xfrm>
            <a:off x="1072480" y="2035266"/>
            <a:ext cx="9872292" cy="4600019"/>
          </a:xfrm>
          <a:prstGeom prst="rect">
            <a:avLst/>
          </a:prstGeom>
        </p:spPr>
      </p:pic>
      <p:sp>
        <p:nvSpPr>
          <p:cNvPr id="13" name="CuadroTexto 12">
            <a:extLst>
              <a:ext uri="{FF2B5EF4-FFF2-40B4-BE49-F238E27FC236}">
                <a16:creationId xmlns:a16="http://schemas.microsoft.com/office/drawing/2014/main" id="{40702139-352C-1965-E1A5-0787F237B17C}"/>
              </a:ext>
            </a:extLst>
          </p:cNvPr>
          <p:cNvSpPr txBox="1"/>
          <p:nvPr/>
        </p:nvSpPr>
        <p:spPr>
          <a:xfrm>
            <a:off x="71120" y="1086505"/>
            <a:ext cx="11998960" cy="830997"/>
          </a:xfrm>
          <a:prstGeom prst="rect">
            <a:avLst/>
          </a:prstGeom>
          <a:noFill/>
        </p:spPr>
        <p:txBody>
          <a:bodyPr wrap="square">
            <a:spAutoFit/>
          </a:bodyPr>
          <a:lstStyle/>
          <a:p>
            <a:pPr algn="just"/>
            <a:r>
              <a:rPr lang="es-MX" sz="1600" b="1" dirty="0">
                <a:solidFill>
                  <a:schemeClr val="accent1">
                    <a:lumMod val="50000"/>
                  </a:schemeClr>
                </a:solidFill>
                <a:latin typeface="Typewriter" panose="02020500000000000000" pitchFamily="18" charset="0"/>
              </a:rPr>
              <a:t>En cuanto a la correlación de la variable “</a:t>
            </a:r>
            <a:r>
              <a:rPr lang="es-MX" sz="1600" b="1" dirty="0" err="1">
                <a:solidFill>
                  <a:schemeClr val="accent1">
                    <a:lumMod val="50000"/>
                  </a:schemeClr>
                </a:solidFill>
                <a:latin typeface="Typewriter" panose="02020500000000000000" pitchFamily="18" charset="0"/>
              </a:rPr>
              <a:t>sings_of_mental_illness</a:t>
            </a:r>
            <a:r>
              <a:rPr lang="es-MX" sz="1600" b="1" dirty="0">
                <a:solidFill>
                  <a:schemeClr val="accent1">
                    <a:lumMod val="50000"/>
                  </a:schemeClr>
                </a:solidFill>
                <a:latin typeface="Typewriter" panose="02020500000000000000" pitchFamily="18" charset="0"/>
              </a:rPr>
              <a:t>”, puede observarse que no tiene una fuerte relación, ya sea directa o inversa con ninguna de las demás variables, a diferencia de las variables socioeconómicas, que si demuestran mayor correlación entre ellas. </a:t>
            </a:r>
            <a:endParaRPr lang="es-AR" sz="1600" b="1" dirty="0">
              <a:solidFill>
                <a:schemeClr val="accent1">
                  <a:lumMod val="50000"/>
                </a:schemeClr>
              </a:solidFill>
              <a:latin typeface="Typewriter" panose="02020500000000000000" pitchFamily="18" charset="0"/>
            </a:endParaRPr>
          </a:p>
        </p:txBody>
      </p:sp>
    </p:spTree>
    <p:extLst>
      <p:ext uri="{BB962C8B-B14F-4D97-AF65-F5344CB8AC3E}">
        <p14:creationId xmlns:p14="http://schemas.microsoft.com/office/powerpoint/2010/main" val="34800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8000" b="-8000"/>
          </a:stretch>
        </a:blip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ED7834C-E0B0-439D-9DFC-852326C173E4}"/>
              </a:ext>
            </a:extLst>
          </p:cNvPr>
          <p:cNvPicPr>
            <a:picLocks noChangeAspect="1"/>
          </p:cNvPicPr>
          <p:nvPr/>
        </p:nvPicPr>
        <p:blipFill>
          <a:blip r:embed="rId3"/>
          <a:stretch>
            <a:fillRect/>
          </a:stretch>
        </p:blipFill>
        <p:spPr>
          <a:xfrm>
            <a:off x="205655" y="225791"/>
            <a:ext cx="952500" cy="742950"/>
          </a:xfrm>
          <a:prstGeom prst="rect">
            <a:avLst/>
          </a:prstGeom>
        </p:spPr>
      </p:pic>
      <p:sp>
        <p:nvSpPr>
          <p:cNvPr id="5" name="CuadroTexto 4">
            <a:extLst>
              <a:ext uri="{FF2B5EF4-FFF2-40B4-BE49-F238E27FC236}">
                <a16:creationId xmlns:a16="http://schemas.microsoft.com/office/drawing/2014/main" id="{F643052B-2D76-423F-A04A-700DE118D92A}"/>
              </a:ext>
            </a:extLst>
          </p:cNvPr>
          <p:cNvSpPr txBox="1"/>
          <p:nvPr/>
        </p:nvSpPr>
        <p:spPr>
          <a:xfrm>
            <a:off x="1239115" y="111491"/>
            <a:ext cx="10728179" cy="954107"/>
          </a:xfrm>
          <a:prstGeom prst="rect">
            <a:avLst/>
          </a:prstGeom>
          <a:noFill/>
        </p:spPr>
        <p:txBody>
          <a:bodyPr wrap="square">
            <a:spAutoFit/>
          </a:bodyPr>
          <a:lstStyle/>
          <a:p>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Modelo de predicción de victima con enfermedad mental (Algoritmo: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Decision</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 </a:t>
            </a:r>
            <a:r>
              <a:rPr lang="es-MX" sz="2800" b="1" dirty="0" err="1">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Tree</a:t>
            </a:r>
            <a:r>
              <a:rPr lang="es-MX" sz="2800" b="1" dirty="0">
                <a:solidFill>
                  <a:srgbClr val="FF0000"/>
                </a:solidFill>
                <a:effectLst>
                  <a:outerShdw blurRad="38100" dist="38100" dir="2700000" algn="tl">
                    <a:srgbClr val="000000">
                      <a:alpha val="43137"/>
                    </a:srgbClr>
                  </a:outerShdw>
                </a:effectLst>
                <a:latin typeface="Typewriter" panose="02020500000000000000" pitchFamily="18" charset="0"/>
                <a:cs typeface="Courier New" panose="02070309020205020404" pitchFamily="49" charset="0"/>
              </a:rPr>
              <a:t>)</a:t>
            </a:r>
          </a:p>
        </p:txBody>
      </p:sp>
      <p:sp>
        <p:nvSpPr>
          <p:cNvPr id="6" name="Título 1">
            <a:extLst>
              <a:ext uri="{FF2B5EF4-FFF2-40B4-BE49-F238E27FC236}">
                <a16:creationId xmlns:a16="http://schemas.microsoft.com/office/drawing/2014/main" id="{0B29A41A-323A-443F-96FC-608409E746A6}"/>
              </a:ext>
            </a:extLst>
          </p:cNvPr>
          <p:cNvSpPr txBox="1">
            <a:spLocks/>
          </p:cNvSpPr>
          <p:nvPr/>
        </p:nvSpPr>
        <p:spPr>
          <a:xfrm>
            <a:off x="314326" y="952500"/>
            <a:ext cx="11511914" cy="5148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AR" sz="1600" dirty="0">
              <a:latin typeface="Typewriter" panose="02020500000000000000" pitchFamily="18" charset="0"/>
            </a:endParaRPr>
          </a:p>
        </p:txBody>
      </p:sp>
      <p:sp>
        <p:nvSpPr>
          <p:cNvPr id="8" name="CuadroTexto 7">
            <a:extLst>
              <a:ext uri="{FF2B5EF4-FFF2-40B4-BE49-F238E27FC236}">
                <a16:creationId xmlns:a16="http://schemas.microsoft.com/office/drawing/2014/main" id="{307982DC-D0C2-4F11-A60F-CDF686FB48EF}"/>
              </a:ext>
            </a:extLst>
          </p:cNvPr>
          <p:cNvSpPr txBox="1"/>
          <p:nvPr/>
        </p:nvSpPr>
        <p:spPr>
          <a:xfrm>
            <a:off x="205655" y="1149483"/>
            <a:ext cx="11620585" cy="1569660"/>
          </a:xfrm>
          <a:prstGeom prst="rect">
            <a:avLst/>
          </a:prstGeom>
          <a:noFill/>
        </p:spPr>
        <p:txBody>
          <a:bodyPr wrap="square">
            <a:spAutoFit/>
          </a:bodyPr>
          <a:lstStyle/>
          <a:p>
            <a:pPr algn="just"/>
            <a:r>
              <a:rPr lang="es-MX" sz="1600" b="1" i="1" u="sng" dirty="0">
                <a:solidFill>
                  <a:schemeClr val="accent1">
                    <a:lumMod val="50000"/>
                  </a:schemeClr>
                </a:solidFill>
                <a:latin typeface="Typewriter" panose="02020500000000000000" pitchFamily="18" charset="0"/>
              </a:rPr>
              <a:t>Pasos</a:t>
            </a:r>
            <a:r>
              <a:rPr lang="es-MX" sz="1600" b="1" dirty="0">
                <a:solidFill>
                  <a:schemeClr val="accent1">
                    <a:lumMod val="50000"/>
                  </a:schemeClr>
                </a:solidFill>
                <a:latin typeface="Typewriter" panose="02020500000000000000" pitchFamily="18" charset="0"/>
              </a:rPr>
              <a:t>:</a:t>
            </a:r>
          </a:p>
          <a:p>
            <a:pPr algn="just"/>
            <a:endParaRPr lang="es-MX" sz="1600" b="1" dirty="0">
              <a:solidFill>
                <a:schemeClr val="accent1">
                  <a:lumMod val="50000"/>
                </a:schemeClr>
              </a:solidFill>
              <a:latin typeface="Typewriter" panose="02020500000000000000" pitchFamily="18" charset="0"/>
            </a:endParaRPr>
          </a:p>
          <a:p>
            <a:pPr algn="just"/>
            <a:r>
              <a:rPr lang="en-US" sz="1600" b="1" i="1" dirty="0">
                <a:solidFill>
                  <a:srgbClr val="212121"/>
                </a:solidFill>
                <a:latin typeface="Courier New" panose="02070309020205020404" pitchFamily="49" charset="0"/>
              </a:rPr>
              <a:t>1) </a:t>
            </a:r>
            <a:r>
              <a:rPr lang="en-US" sz="1600" b="1" i="1" dirty="0" err="1">
                <a:solidFill>
                  <a:schemeClr val="accent1">
                    <a:lumMod val="50000"/>
                  </a:schemeClr>
                </a:solidFill>
                <a:latin typeface="Courier New" panose="02070309020205020404" pitchFamily="49" charset="0"/>
              </a:rPr>
              <a:t>Normalización</a:t>
            </a:r>
            <a:r>
              <a:rPr lang="en-US" sz="1600" b="1" i="1" dirty="0">
                <a:solidFill>
                  <a:schemeClr val="accent1">
                    <a:lumMod val="50000"/>
                  </a:schemeClr>
                </a:solidFill>
                <a:latin typeface="Courier New" panose="02070309020205020404" pitchFamily="49" charset="0"/>
              </a:rPr>
              <a:t>: </a:t>
            </a:r>
            <a:r>
              <a:rPr lang="es-AR" sz="1600" b="1" dirty="0" err="1">
                <a:solidFill>
                  <a:schemeClr val="accent1">
                    <a:lumMod val="50000"/>
                  </a:schemeClr>
                </a:solidFill>
                <a:effectLst/>
                <a:latin typeface="Courier New" panose="02070309020205020404" pitchFamily="49" charset="0"/>
              </a:rPr>
              <a:t>sklearn.preprocessing</a:t>
            </a:r>
            <a:r>
              <a:rPr lang="es-AR" sz="1600" b="1" dirty="0">
                <a:solidFill>
                  <a:schemeClr val="accent1">
                    <a:lumMod val="50000"/>
                  </a:schemeClr>
                </a:solidFill>
                <a:effectLst/>
                <a:latin typeface="Courier New" panose="02070309020205020404" pitchFamily="49" charset="0"/>
              </a:rPr>
              <a:t> – </a:t>
            </a:r>
            <a:r>
              <a:rPr lang="es-AR" sz="1600" b="1" dirty="0" err="1">
                <a:solidFill>
                  <a:schemeClr val="accent1">
                    <a:lumMod val="50000"/>
                  </a:schemeClr>
                </a:solidFill>
                <a:effectLst/>
                <a:latin typeface="Courier New" panose="02070309020205020404" pitchFamily="49" charset="0"/>
              </a:rPr>
              <a:t>StandardScaler</a:t>
            </a:r>
            <a:endParaRPr lang="es-AR" sz="1600" b="1" dirty="0">
              <a:solidFill>
                <a:schemeClr val="accent1">
                  <a:lumMod val="50000"/>
                </a:schemeClr>
              </a:solidFill>
              <a:latin typeface="Courier New" panose="02070309020205020404" pitchFamily="49" charset="0"/>
            </a:endParaRPr>
          </a:p>
          <a:p>
            <a:pPr algn="just"/>
            <a:r>
              <a:rPr lang="es-AR" sz="1600" b="1" dirty="0">
                <a:solidFill>
                  <a:schemeClr val="accent1">
                    <a:lumMod val="50000"/>
                  </a:schemeClr>
                </a:solidFill>
                <a:latin typeface="Courier New" panose="02070309020205020404" pitchFamily="49" charset="0"/>
              </a:rPr>
              <a:t>2</a:t>
            </a:r>
            <a:r>
              <a:rPr lang="es-AR" sz="1600" b="1" dirty="0">
                <a:solidFill>
                  <a:schemeClr val="accent1">
                    <a:lumMod val="50000"/>
                  </a:schemeClr>
                </a:solidFill>
                <a:effectLst/>
                <a:latin typeface="Courier New" panose="02070309020205020404" pitchFamily="49" charset="0"/>
              </a:rPr>
              <a:t>) Conjunto de test y </a:t>
            </a:r>
            <a:r>
              <a:rPr lang="es-AR" sz="1600" b="1" dirty="0" err="1">
                <a:solidFill>
                  <a:schemeClr val="accent1">
                    <a:lumMod val="50000"/>
                  </a:schemeClr>
                </a:solidFill>
                <a:effectLst/>
                <a:latin typeface="Courier New" panose="02070309020205020404" pitchFamily="49" charset="0"/>
              </a:rPr>
              <a:t>train</a:t>
            </a:r>
            <a:r>
              <a:rPr lang="es-AR" sz="1600" b="1" dirty="0">
                <a:solidFill>
                  <a:schemeClr val="accent1">
                    <a:lumMod val="50000"/>
                  </a:schemeClr>
                </a:solidFill>
                <a:effectLst/>
                <a:latin typeface="Courier New" panose="02070309020205020404" pitchFamily="49" charset="0"/>
              </a:rPr>
              <a:t>: </a:t>
            </a:r>
            <a:r>
              <a:rPr lang="en-US" sz="1600" b="1" dirty="0" err="1">
                <a:solidFill>
                  <a:srgbClr val="000000"/>
                </a:solidFill>
                <a:effectLst/>
                <a:latin typeface="Courier New" panose="02070309020205020404" pitchFamily="49" charset="0"/>
              </a:rPr>
              <a:t>test_size</a:t>
            </a:r>
            <a:r>
              <a:rPr lang="en-US" sz="1600" b="1" dirty="0">
                <a:solidFill>
                  <a:srgbClr val="000000"/>
                </a:solidFill>
                <a:effectLst/>
                <a:latin typeface="Courier New" panose="02070309020205020404" pitchFamily="49" charset="0"/>
              </a:rPr>
              <a:t>= </a:t>
            </a:r>
            <a:r>
              <a:rPr lang="en-US" sz="1600" b="1" dirty="0">
                <a:solidFill>
                  <a:srgbClr val="09885A"/>
                </a:solidFill>
                <a:effectLst/>
                <a:latin typeface="Courier New" panose="02070309020205020404" pitchFamily="49" charset="0"/>
              </a:rPr>
              <a:t>0.3</a:t>
            </a:r>
            <a:r>
              <a:rPr lang="en-US" sz="1600" b="1" dirty="0">
                <a:solidFill>
                  <a:srgbClr val="000000"/>
                </a:solidFill>
                <a:effectLst/>
                <a:latin typeface="Courier New" panose="02070309020205020404" pitchFamily="49" charset="0"/>
              </a:rPr>
              <a:t>, </a:t>
            </a:r>
            <a:r>
              <a:rPr lang="en-US" sz="1600" b="1" dirty="0" err="1">
                <a:solidFill>
                  <a:srgbClr val="000000"/>
                </a:solidFill>
                <a:effectLst/>
                <a:latin typeface="Courier New" panose="02070309020205020404" pitchFamily="49" charset="0"/>
              </a:rPr>
              <a:t>random_state</a:t>
            </a:r>
            <a:r>
              <a:rPr lang="en-US" sz="1600" b="1" dirty="0">
                <a:solidFill>
                  <a:srgbClr val="000000"/>
                </a:solidFill>
                <a:effectLst/>
                <a:latin typeface="Courier New" panose="02070309020205020404" pitchFamily="49" charset="0"/>
              </a:rPr>
              <a:t>=</a:t>
            </a:r>
            <a:r>
              <a:rPr lang="en-US" sz="1600" b="1" dirty="0">
                <a:solidFill>
                  <a:srgbClr val="09885A"/>
                </a:solidFill>
                <a:effectLst/>
                <a:latin typeface="Courier New" panose="02070309020205020404" pitchFamily="49" charset="0"/>
              </a:rPr>
              <a:t>42</a:t>
            </a:r>
            <a:endParaRPr lang="es-AR" sz="1600" b="1" dirty="0">
              <a:solidFill>
                <a:schemeClr val="accent1">
                  <a:lumMod val="50000"/>
                </a:schemeClr>
              </a:solidFill>
              <a:effectLst/>
              <a:latin typeface="Courier New" panose="02070309020205020404" pitchFamily="49" charset="0"/>
            </a:endParaRPr>
          </a:p>
          <a:p>
            <a:pPr algn="just"/>
            <a:r>
              <a:rPr lang="es-AR" sz="1600" b="1" dirty="0">
                <a:solidFill>
                  <a:schemeClr val="accent1">
                    <a:lumMod val="50000"/>
                  </a:schemeClr>
                </a:solidFill>
                <a:latin typeface="Courier New" panose="02070309020205020404" pitchFamily="49" charset="0"/>
              </a:rPr>
              <a:t>3) Modelo: </a:t>
            </a:r>
            <a:r>
              <a:rPr lang="en-US" sz="1600" b="1" i="1" dirty="0" err="1">
                <a:solidFill>
                  <a:schemeClr val="accent1">
                    <a:lumMod val="50000"/>
                  </a:schemeClr>
                </a:solidFill>
                <a:effectLst/>
                <a:latin typeface="Courier New" panose="02070309020205020404" pitchFamily="49" charset="0"/>
              </a:rPr>
              <a:t>DecisionTreeClassifier</a:t>
            </a:r>
            <a:r>
              <a:rPr lang="en-US" sz="1600" b="1" i="1" dirty="0">
                <a:solidFill>
                  <a:schemeClr val="accent1">
                    <a:lumMod val="50000"/>
                  </a:schemeClr>
                </a:solidFill>
                <a:effectLst/>
                <a:latin typeface="Courier New" panose="02070309020205020404" pitchFamily="49" charset="0"/>
              </a:rPr>
              <a:t>(</a:t>
            </a:r>
            <a:r>
              <a:rPr lang="en-US" sz="1600" b="1" i="1" dirty="0" err="1">
                <a:solidFill>
                  <a:schemeClr val="accent1">
                    <a:lumMod val="50000"/>
                  </a:schemeClr>
                </a:solidFill>
                <a:effectLst/>
                <a:latin typeface="Courier New" panose="02070309020205020404" pitchFamily="49" charset="0"/>
              </a:rPr>
              <a:t>max_depth</a:t>
            </a:r>
            <a:r>
              <a:rPr lang="en-US" sz="1600" b="1" i="1" dirty="0">
                <a:solidFill>
                  <a:schemeClr val="accent1">
                    <a:lumMod val="50000"/>
                  </a:schemeClr>
                </a:solidFill>
                <a:effectLst/>
                <a:latin typeface="Courier New" panose="02070309020205020404" pitchFamily="49" charset="0"/>
              </a:rPr>
              <a:t>=20, </a:t>
            </a:r>
            <a:r>
              <a:rPr lang="en-US" sz="1600" b="1" i="1" dirty="0" err="1">
                <a:solidFill>
                  <a:schemeClr val="accent1">
                    <a:lumMod val="50000"/>
                  </a:schemeClr>
                </a:solidFill>
                <a:effectLst/>
                <a:latin typeface="Courier New" panose="02070309020205020404" pitchFamily="49" charset="0"/>
              </a:rPr>
              <a:t>random_state</a:t>
            </a:r>
            <a:r>
              <a:rPr lang="en-US" sz="1600" b="1" i="1" dirty="0">
                <a:solidFill>
                  <a:schemeClr val="accent1">
                    <a:lumMod val="50000"/>
                  </a:schemeClr>
                </a:solidFill>
                <a:effectLst/>
                <a:latin typeface="Courier New" panose="02070309020205020404" pitchFamily="49" charset="0"/>
              </a:rPr>
              <a:t>=42, criterion='</a:t>
            </a:r>
            <a:r>
              <a:rPr lang="en-US" sz="1600" b="1" i="1" dirty="0" err="1">
                <a:solidFill>
                  <a:schemeClr val="accent1">
                    <a:lumMod val="50000"/>
                  </a:schemeClr>
                </a:solidFill>
                <a:effectLst/>
                <a:latin typeface="Courier New" panose="02070309020205020404" pitchFamily="49" charset="0"/>
              </a:rPr>
              <a:t>gini</a:t>
            </a:r>
            <a:r>
              <a:rPr lang="en-US" sz="1600" b="1" i="1" dirty="0">
                <a:solidFill>
                  <a:schemeClr val="accent1">
                    <a:lumMod val="50000"/>
                  </a:schemeClr>
                </a:solidFill>
                <a:effectLst/>
                <a:latin typeface="Courier New" panose="02070309020205020404" pitchFamily="49" charset="0"/>
              </a:rPr>
              <a:t>’)</a:t>
            </a:r>
            <a:endParaRPr lang="es-AR" sz="1600" b="1" dirty="0">
              <a:solidFill>
                <a:schemeClr val="accent1">
                  <a:lumMod val="50000"/>
                </a:schemeClr>
              </a:solidFill>
              <a:effectLst/>
              <a:latin typeface="Courier New" panose="02070309020205020404" pitchFamily="49" charset="0"/>
            </a:endParaRPr>
          </a:p>
          <a:p>
            <a:pPr algn="just"/>
            <a:r>
              <a:rPr lang="es-AR" sz="1600" b="1" dirty="0">
                <a:solidFill>
                  <a:schemeClr val="accent1">
                    <a:lumMod val="50000"/>
                  </a:schemeClr>
                </a:solidFill>
                <a:latin typeface="Courier New" panose="02070309020205020404" pitchFamily="49" charset="0"/>
              </a:rPr>
              <a:t>4</a:t>
            </a:r>
            <a:r>
              <a:rPr lang="es-AR" sz="1600" b="1" dirty="0">
                <a:solidFill>
                  <a:schemeClr val="accent1">
                    <a:lumMod val="50000"/>
                  </a:schemeClr>
                </a:solidFill>
                <a:effectLst/>
                <a:latin typeface="Courier New" panose="02070309020205020404" pitchFamily="49" charset="0"/>
              </a:rPr>
              <a:t>) </a:t>
            </a:r>
            <a:r>
              <a:rPr lang="es-AR" sz="1600" b="1" i="1" dirty="0">
                <a:solidFill>
                  <a:schemeClr val="accent1">
                    <a:lumMod val="50000"/>
                  </a:schemeClr>
                </a:solidFill>
                <a:effectLst/>
                <a:latin typeface="Courier New" panose="02070309020205020404" pitchFamily="49" charset="0"/>
              </a:rPr>
              <a:t>Entrenamiento de modelo: </a:t>
            </a:r>
            <a:r>
              <a:rPr lang="fr-FR" sz="1600" b="1" i="1" dirty="0" err="1">
                <a:solidFill>
                  <a:schemeClr val="accent1">
                    <a:lumMod val="50000"/>
                  </a:schemeClr>
                </a:solidFill>
                <a:effectLst/>
                <a:latin typeface="Courier New" panose="02070309020205020404" pitchFamily="49" charset="0"/>
              </a:rPr>
              <a:t>tree.fit</a:t>
            </a:r>
            <a:r>
              <a:rPr lang="fr-FR" sz="1600" b="1" i="1" dirty="0">
                <a:solidFill>
                  <a:schemeClr val="accent1">
                    <a:lumMod val="50000"/>
                  </a:schemeClr>
                </a:solidFill>
                <a:effectLst/>
                <a:latin typeface="Courier New" panose="02070309020205020404" pitchFamily="49" charset="0"/>
              </a:rPr>
              <a:t>(</a:t>
            </a:r>
            <a:r>
              <a:rPr lang="fr-FR" sz="1600" b="1" i="1" dirty="0" err="1">
                <a:solidFill>
                  <a:schemeClr val="accent1">
                    <a:lumMod val="50000"/>
                  </a:schemeClr>
                </a:solidFill>
                <a:effectLst/>
                <a:latin typeface="Courier New" panose="02070309020205020404" pitchFamily="49" charset="0"/>
              </a:rPr>
              <a:t>X_train</a:t>
            </a:r>
            <a:r>
              <a:rPr lang="fr-FR" sz="1600" b="1" i="1" dirty="0">
                <a:solidFill>
                  <a:schemeClr val="accent1">
                    <a:lumMod val="50000"/>
                  </a:schemeClr>
                </a:solidFill>
                <a:effectLst/>
                <a:latin typeface="Courier New" panose="02070309020205020404" pitchFamily="49" charset="0"/>
              </a:rPr>
              <a:t>, </a:t>
            </a:r>
            <a:r>
              <a:rPr lang="fr-FR" sz="1600" b="1" i="1" dirty="0" err="1">
                <a:solidFill>
                  <a:schemeClr val="accent1">
                    <a:lumMod val="50000"/>
                  </a:schemeClr>
                </a:solidFill>
                <a:effectLst/>
                <a:latin typeface="Courier New" panose="02070309020205020404" pitchFamily="49" charset="0"/>
              </a:rPr>
              <a:t>y_train</a:t>
            </a:r>
            <a:r>
              <a:rPr lang="fr-FR" sz="1600" b="1" i="1" dirty="0">
                <a:solidFill>
                  <a:schemeClr val="accent1">
                    <a:lumMod val="50000"/>
                  </a:schemeClr>
                </a:solidFill>
                <a:effectLst/>
                <a:latin typeface="Courier New" panose="02070309020205020404" pitchFamily="49" charset="0"/>
              </a:rPr>
              <a:t>)</a:t>
            </a:r>
          </a:p>
        </p:txBody>
      </p:sp>
      <p:sp>
        <p:nvSpPr>
          <p:cNvPr id="9" name="CuadroTexto 8">
            <a:extLst>
              <a:ext uri="{FF2B5EF4-FFF2-40B4-BE49-F238E27FC236}">
                <a16:creationId xmlns:a16="http://schemas.microsoft.com/office/drawing/2014/main" id="{CAD3AE46-2D13-CFC2-1658-97B142AAE8D7}"/>
              </a:ext>
            </a:extLst>
          </p:cNvPr>
          <p:cNvSpPr txBox="1"/>
          <p:nvPr/>
        </p:nvSpPr>
        <p:spPr>
          <a:xfrm>
            <a:off x="205655" y="2982892"/>
            <a:ext cx="11620585" cy="338554"/>
          </a:xfrm>
          <a:prstGeom prst="rect">
            <a:avLst/>
          </a:prstGeom>
          <a:noFill/>
        </p:spPr>
        <p:txBody>
          <a:bodyPr wrap="square">
            <a:spAutoFit/>
          </a:bodyPr>
          <a:lstStyle/>
          <a:p>
            <a:pPr algn="just"/>
            <a:r>
              <a:rPr lang="es-MX" sz="1600" b="1" i="1" u="sng" dirty="0">
                <a:solidFill>
                  <a:schemeClr val="accent1">
                    <a:lumMod val="50000"/>
                  </a:schemeClr>
                </a:solidFill>
                <a:latin typeface="Typewriter" panose="02020500000000000000" pitchFamily="18" charset="0"/>
              </a:rPr>
              <a:t>Matriz de confusión: </a:t>
            </a:r>
            <a:endParaRPr lang="fr-FR" sz="1600" b="1" i="1" dirty="0">
              <a:solidFill>
                <a:schemeClr val="accent1">
                  <a:lumMod val="50000"/>
                </a:schemeClr>
              </a:solidFill>
              <a:effectLst/>
              <a:latin typeface="Courier New" panose="02070309020205020404" pitchFamily="49" charset="0"/>
            </a:endParaRPr>
          </a:p>
        </p:txBody>
      </p:sp>
      <p:pic>
        <p:nvPicPr>
          <p:cNvPr id="7" name="Imagen 6">
            <a:extLst>
              <a:ext uri="{FF2B5EF4-FFF2-40B4-BE49-F238E27FC236}">
                <a16:creationId xmlns:a16="http://schemas.microsoft.com/office/drawing/2014/main" id="{BBC5A755-6DC6-A9A5-7620-10AD5788597F}"/>
              </a:ext>
            </a:extLst>
          </p:cNvPr>
          <p:cNvPicPr>
            <a:picLocks noChangeAspect="1"/>
          </p:cNvPicPr>
          <p:nvPr/>
        </p:nvPicPr>
        <p:blipFill>
          <a:blip r:embed="rId4"/>
          <a:stretch>
            <a:fillRect/>
          </a:stretch>
        </p:blipFill>
        <p:spPr>
          <a:xfrm>
            <a:off x="3446272" y="3585195"/>
            <a:ext cx="4012223" cy="2851894"/>
          </a:xfrm>
          <a:prstGeom prst="rect">
            <a:avLst/>
          </a:prstGeom>
        </p:spPr>
      </p:pic>
    </p:spTree>
    <p:extLst>
      <p:ext uri="{BB962C8B-B14F-4D97-AF65-F5344CB8AC3E}">
        <p14:creationId xmlns:p14="http://schemas.microsoft.com/office/powerpoint/2010/main" val="12012379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1230</Words>
  <Application>Microsoft Office PowerPoint</Application>
  <PresentationFormat>Panorámica</PresentationFormat>
  <Paragraphs>79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Calibri Light</vt:lpstr>
      <vt:lpstr>Courier New</vt:lpstr>
      <vt:lpstr>Typewriter</vt:lpstr>
      <vt:lpstr>Tema de Office</vt:lpstr>
      <vt:lpstr>Presentación de PowerPoint</vt:lpstr>
      <vt:lpstr> Debido a la creciente problemática mundial de muertes civiles en ocasión de encuentros con fuerzas policiales, hemos decidido analizar los datos relacionados a todos los civiles muertos por parte de la policía en Estados Unidos, para los años 2015 a 2020 ambos inclusive, con el relevamiento de distintas condiciones o variables relacionadas al evento (raza del civil, edad, género, si se encontraba armado, tipificación del encuentro con la policía, si el agente fue enjuiciado o no, entre otros.) y a la ciudad o estado donde ocurrió el hecho, para tratar de relacionar la incidencia de ciertas variables socioeconómicas de los estados.  Específicamente, y a los efectos de resaltar una situación poco considerada relacionada a esta problemática social, los análisis se centrarán en la condición de si la victima poseía una enfermedad mental al momento del encuentro con la policía, a los efectos de que la información y conclusiones obtenidas sean de utilidad para entes gubernamentales o asociaciones sin fines de lucro, con el objetivo de desarrollar herramientas de contención para evitar que personas con problemas mentales terminen abatidas por la policía en encuentros evitables.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Gonzalo Beloqui</dc:creator>
  <cp:lastModifiedBy>Gonzalo Beloqui</cp:lastModifiedBy>
  <cp:revision>19</cp:revision>
  <dcterms:created xsi:type="dcterms:W3CDTF">2022-04-25T14:59:07Z</dcterms:created>
  <dcterms:modified xsi:type="dcterms:W3CDTF">2022-05-19T01:34:50Z</dcterms:modified>
</cp:coreProperties>
</file>