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E8F1A-C23D-4BDE-81E6-95318DCA9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4A186C-B592-4258-BC14-C88BED13B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5C7E5E-C74F-42C3-9529-8A3DA242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6A4-55BB-4A7B-BE9A-565B61317E9C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35348C-2D33-4150-BC1C-6EFBE0B3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4961C-24B9-4A76-ABDB-8D8A9739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F089-0C1D-48EB-BA22-1D9B88E183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823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2EC6E-A415-4CDA-9166-ACAEFDE2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AD4142-9061-411F-B7AA-A608A3E12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3BB895-429F-4F34-8C14-DA1F01F2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6A4-55BB-4A7B-BE9A-565B61317E9C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3A66AF-C188-4882-99B5-D60F344A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120AAB-A431-4907-AFBC-7DD1AC65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F089-0C1D-48EB-BA22-1D9B88E183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607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3D9A81-9875-4D79-AC92-329E2FE35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60DC1-268B-45DF-B447-2B189191D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82B73D-8E6F-48E1-B9CA-17653A7D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6A4-55BB-4A7B-BE9A-565B61317E9C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97A72B-DCE8-4ADF-96D0-AEF06284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C2731B-8FD6-4854-9EC0-537DAF0A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F089-0C1D-48EB-BA22-1D9B88E183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535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B021-3021-4BA8-8CAB-693F2EE5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09EA9-7662-4378-949E-4502DB582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E4C4C0-78A0-4C2C-9F0F-0BF47398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6A4-55BB-4A7B-BE9A-565B61317E9C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087BD-58E5-45D8-80D6-7795BD8E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F289F-4A05-444C-8095-E4F99E33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F089-0C1D-48EB-BA22-1D9B88E183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979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298B5-0CC2-4729-8AAE-D59FA45F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9B6B54-78C7-4BE0-BCFF-4174C9FF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E0E8A3-B5CC-4378-92F1-9DBD6A3E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6A4-55BB-4A7B-BE9A-565B61317E9C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601A-BC17-4452-AB1E-5F5101F9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8E9877-CB62-40BB-B9C8-A942A293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F089-0C1D-48EB-BA22-1D9B88E183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409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AD385-F2B2-4F38-88B1-610526AA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317481-95ED-4B2F-8F86-0CB0C169D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09491-E531-4FD5-95FE-0CFBE6452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44F4F8-E76E-4FF6-BE0B-0362860D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6A4-55BB-4A7B-BE9A-565B61317E9C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F3D863-6FF1-45F9-AC5A-064F7BA0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C97D03-13AC-4AE0-91BF-6FD482B4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F089-0C1D-48EB-BA22-1D9B88E183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48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7C0C1-86D8-43F5-82A0-7CB87EE0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3B50BD-316C-48EB-8EB6-55BED9F7C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4F3BFB-4D09-4192-8F0F-B1717CC3C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39698A-8350-4A57-B65C-3614AA848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5370A0-D059-424E-9BF2-070F4DF49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110BAD-7596-4565-81C1-4D98EAA9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6A4-55BB-4A7B-BE9A-565B61317E9C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66C3CD-D076-41B2-87C2-97C7B0D8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541EDE-7CAD-4C8D-A268-8C5271C2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F089-0C1D-48EB-BA22-1D9B88E183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995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8DA67-2693-4848-A95F-407147F3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09E65D-1C14-4624-A937-5A00A212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6A4-55BB-4A7B-BE9A-565B61317E9C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9F6572-86D0-4178-808D-52054941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59720A-9A64-4074-B1BB-16022B99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F089-0C1D-48EB-BA22-1D9B88E183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356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834A8E-FFE0-4830-9498-93FFD4AD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6A4-55BB-4A7B-BE9A-565B61317E9C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E9B28D-E3EB-461A-918B-91A57ED9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729090-D403-4CA9-BFFF-A5A0EEF9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F089-0C1D-48EB-BA22-1D9B88E183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88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58672-8FA9-4D2E-B6BE-4A1EB2A5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20F36-C756-4C5E-936E-32E79E86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D5BF23-34DA-4750-96B0-8D292FE97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C9C4F6-5EF8-4012-9B64-0870A031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6A4-55BB-4A7B-BE9A-565B61317E9C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B514D1-4554-4FE0-B9F0-83088A7D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79C80E-7CD5-4134-B31D-A616472D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F089-0C1D-48EB-BA22-1D9B88E183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743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8D5D5-F7F2-47A2-B844-A25D721E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D6E890-A46F-441C-BDEB-CFBD9999B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5B3E28-CB33-4C3E-940C-8299CA4B5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8C3087-D777-4A53-863A-C9272A5C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6A4-55BB-4A7B-BE9A-565B61317E9C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4CBA8C-C190-4ED2-AE5A-F33BDECE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62A159-257D-4A4D-8817-2E137795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F089-0C1D-48EB-BA22-1D9B88E183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192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E04523-3605-496E-8D01-BC93D7D7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9EB013-4ED8-4A1F-9299-9A0D1045D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A53D4-77F8-4156-BA41-263B4FEC1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F46A4-55BB-4A7B-BE9A-565B61317E9C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54D569-9CF7-4CB0-A588-08491E056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7B4CF0-84A5-467E-A8AC-0E86D05BA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9F089-0C1D-48EB-BA22-1D9B88E183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06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openicpsr.org/openicpsr/project/102000/version/V3/vie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ers.usda.gov/" TargetMode="External"/><Relationship Id="rId5" Type="http://schemas.openxmlformats.org/officeDocument/2006/relationships/hyperlink" Target="https://github.com/washingtonpost/data-police-shootings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68B877B-8EEE-45D4-AFA8-FB392B44A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" y="142875"/>
            <a:ext cx="116967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9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D93C4-E42D-4CD8-9A72-EC351533A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26" y="952500"/>
            <a:ext cx="6987452" cy="5148263"/>
          </a:xfrm>
        </p:spPr>
        <p:txBody>
          <a:bodyPr>
            <a:noAutofit/>
          </a:bodyPr>
          <a:lstStyle/>
          <a:p>
            <a:br>
              <a:rPr lang="es-MX" sz="1600" b="0" i="0" dirty="0">
                <a:solidFill>
                  <a:srgbClr val="212121"/>
                </a:solidFill>
                <a:effectLst/>
                <a:latin typeface="Typewriter" panose="02020500000000000000" pitchFamily="18" charset="0"/>
              </a:rPr>
            </a:br>
            <a:r>
              <a:rPr lang="es-MX" sz="1600" b="0" i="0" dirty="0">
                <a:solidFill>
                  <a:srgbClr val="002060"/>
                </a:solidFill>
                <a:effectLst/>
                <a:latin typeface="Typewriter" panose="02020500000000000000" pitchFamily="18" charset="0"/>
              </a:rPr>
              <a:t>Debido a la creciente problemática mundial de muertes civiles en ocasión de encuentros con fuerzas policiales, hemos decidido analizar los datos relacionados a todos los civiles muertos por parte de la policía en Estados Unidos, para los años 2015 a 2020 ambos inclusive, con el relevamiento de distintas condiciones o variables relacionadas al evento (raza del civil, edad, género, si se encontraba armado, tipificación del encuentro con la policía, si el agente fue enjuiciado o no, entre otros.) y a la ciudad o estado donde ocurrió el hecho, para tratar de relacionar la incidencia de ciertas variables socioeconómicas de los estados.</a:t>
            </a:r>
            <a:br>
              <a:rPr lang="es-MX" sz="1600" b="0" i="0" dirty="0">
                <a:solidFill>
                  <a:srgbClr val="002060"/>
                </a:solidFill>
                <a:effectLst/>
                <a:latin typeface="Typewriter" panose="02020500000000000000" pitchFamily="18" charset="0"/>
              </a:rPr>
            </a:br>
            <a:br>
              <a:rPr lang="es-MX" sz="1600" b="0" i="0" dirty="0">
                <a:solidFill>
                  <a:srgbClr val="002060"/>
                </a:solidFill>
                <a:effectLst/>
                <a:latin typeface="Typewriter" panose="02020500000000000000" pitchFamily="18" charset="0"/>
              </a:rPr>
            </a:br>
            <a:r>
              <a:rPr lang="es-MX" sz="1600" b="0" i="0" dirty="0">
                <a:solidFill>
                  <a:srgbClr val="002060"/>
                </a:solidFill>
                <a:effectLst/>
                <a:latin typeface="Typewriter" panose="02020500000000000000" pitchFamily="18" charset="0"/>
              </a:rPr>
              <a:t>Específicamente, y a los efectos de resaltar una situación poco considerada relacionada a esta problemática social, los análisis se centrarán en la condición de si la victima poseía una enfermedad mental al momento del encuentro con la policía, a los efectos de que la información y conclusiones obtenidas sean de utilidad para entes gubernamentales o asociaciones sin fines de lucro, con el objetivo de desarrollar herramientas de contención para evitar que personas con problemas mentales terminen abatidas por la policía en encuentros evitables.</a:t>
            </a:r>
            <a:br>
              <a:rPr lang="es-MX" sz="1600" b="0" i="0" dirty="0">
                <a:solidFill>
                  <a:srgbClr val="002060"/>
                </a:solidFill>
                <a:effectLst/>
                <a:latin typeface="Typewriter" panose="02020500000000000000" pitchFamily="18" charset="0"/>
              </a:rPr>
            </a:br>
            <a:endParaRPr lang="es-AR" sz="1600" dirty="0">
              <a:solidFill>
                <a:srgbClr val="002060"/>
              </a:solidFill>
              <a:latin typeface="Typewriter" panose="02020500000000000000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C9EE05-998E-4307-A83E-2F1FB57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303" y="82232"/>
            <a:ext cx="4392700" cy="67046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2B1D88-CD21-4FBF-B6F3-38BA31C94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580" y="5946409"/>
            <a:ext cx="952500" cy="7429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128179C-0572-4ACB-A3F8-04CDB963FE71}"/>
              </a:ext>
            </a:extLst>
          </p:cNvPr>
          <p:cNvSpPr txBox="1"/>
          <p:nvPr/>
        </p:nvSpPr>
        <p:spPr>
          <a:xfrm>
            <a:off x="173672" y="187691"/>
            <a:ext cx="7341553" cy="817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880"/>
              </a:lnSpc>
            </a:pPr>
            <a:r>
              <a:rPr lang="es-MX" sz="2400" b="1" kern="0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" panose="02020500000000000000" pitchFamily="18" charset="0"/>
                <a:cs typeface="Courier New" panose="02070309020205020404" pitchFamily="49" charset="0"/>
              </a:rPr>
              <a:t>Presentación de la empresa, organización o </a:t>
            </a:r>
          </a:p>
          <a:p>
            <a:pPr algn="ctr">
              <a:lnSpc>
                <a:spcPts val="2880"/>
              </a:lnSpc>
            </a:pPr>
            <a:r>
              <a:rPr lang="es-MX" sz="2400" b="1" kern="0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" panose="02020500000000000000" pitchFamily="18" charset="0"/>
                <a:cs typeface="Courier New" panose="02070309020205020404" pitchFamily="49" charset="0"/>
              </a:rPr>
              <a:t>problema específico</a:t>
            </a:r>
          </a:p>
        </p:txBody>
      </p:sp>
    </p:spTree>
    <p:extLst>
      <p:ext uri="{BB962C8B-B14F-4D97-AF65-F5344CB8AC3E}">
        <p14:creationId xmlns:p14="http://schemas.microsoft.com/office/powerpoint/2010/main" val="22140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ED7834C-E0B0-439D-9DFC-852326C17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55" y="152157"/>
            <a:ext cx="952500" cy="7429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643052B-2D76-423F-A04A-700DE118D92A}"/>
              </a:ext>
            </a:extLst>
          </p:cNvPr>
          <p:cNvSpPr txBox="1"/>
          <p:nvPr/>
        </p:nvSpPr>
        <p:spPr>
          <a:xfrm>
            <a:off x="1258166" y="225791"/>
            <a:ext cx="7942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" panose="02020500000000000000" pitchFamily="18" charset="0"/>
                <a:cs typeface="Courier New" panose="02070309020205020404" pitchFamily="49" charset="0"/>
              </a:rPr>
              <a:t>Preguntas y objetivos de la investigación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B29A41A-323A-443F-96FC-608409E746A6}"/>
              </a:ext>
            </a:extLst>
          </p:cNvPr>
          <p:cNvSpPr txBox="1">
            <a:spLocks/>
          </p:cNvSpPr>
          <p:nvPr/>
        </p:nvSpPr>
        <p:spPr>
          <a:xfrm>
            <a:off x="314326" y="952500"/>
            <a:ext cx="11511914" cy="5148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AR" sz="1600" dirty="0">
              <a:latin typeface="Typewriter" panose="02020500000000000000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3DC6784-3C2F-4166-8F48-235525111100}"/>
              </a:ext>
            </a:extLst>
          </p:cNvPr>
          <p:cNvSpPr txBox="1"/>
          <p:nvPr/>
        </p:nvSpPr>
        <p:spPr>
          <a:xfrm>
            <a:off x="205655" y="1264509"/>
            <a:ext cx="1124775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s-MX" sz="2400" dirty="0">
                <a:solidFill>
                  <a:srgbClr val="002060"/>
                </a:solidFill>
                <a:latin typeface="Typewriter" panose="02020500000000000000" pitchFamily="18" charset="0"/>
              </a:rPr>
              <a:t>¿Cual es la probabilidad de que una víctima civil tenga una enfermedad mental al momento del incidente con la policía?</a:t>
            </a:r>
          </a:p>
          <a:p>
            <a:pPr marL="285750" indent="-285750">
              <a:buBlip>
                <a:blip r:embed="rId4"/>
              </a:buBlip>
            </a:pPr>
            <a:endParaRPr lang="es-MX" sz="2400" dirty="0">
              <a:solidFill>
                <a:srgbClr val="002060"/>
              </a:solidFill>
              <a:latin typeface="Typewriter" panose="02020500000000000000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s-MX" sz="2400" dirty="0">
                <a:solidFill>
                  <a:srgbClr val="002060"/>
                </a:solidFill>
                <a:latin typeface="Typewriter" panose="02020500000000000000" pitchFamily="18" charset="0"/>
              </a:rPr>
              <a:t>¿Cual es la distribución por raza de las víctimas?</a:t>
            </a:r>
          </a:p>
          <a:p>
            <a:pPr marL="285750" indent="-285750">
              <a:buBlip>
                <a:blip r:embed="rId4"/>
              </a:buBlip>
            </a:pPr>
            <a:endParaRPr lang="es-MX" sz="2400" dirty="0">
              <a:solidFill>
                <a:srgbClr val="002060"/>
              </a:solidFill>
              <a:latin typeface="Typewriter" panose="02020500000000000000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s-MX" sz="2400" dirty="0">
                <a:solidFill>
                  <a:srgbClr val="002060"/>
                </a:solidFill>
                <a:latin typeface="Typewriter" panose="02020500000000000000" pitchFamily="18" charset="0"/>
              </a:rPr>
              <a:t>¿Cual es la incidencia de los factores socioeconómicos y políticos de los estados en la cantidad de víctimas por millón de habitantes?</a:t>
            </a:r>
          </a:p>
          <a:p>
            <a:pPr marL="285750" indent="-285750">
              <a:buBlip>
                <a:blip r:embed="rId4"/>
              </a:buBlip>
            </a:pPr>
            <a:endParaRPr lang="es-MX" sz="2400" dirty="0">
              <a:solidFill>
                <a:srgbClr val="002060"/>
              </a:solidFill>
              <a:latin typeface="Typewriter" panose="02020500000000000000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s-MX" sz="2400" dirty="0">
                <a:solidFill>
                  <a:srgbClr val="002060"/>
                </a:solidFill>
                <a:latin typeface="Typewriter" panose="02020500000000000000" pitchFamily="18" charset="0"/>
              </a:rPr>
              <a:t>¿Cuáles son los estados con mayor cantidad de muertes por millón de habitantes?</a:t>
            </a:r>
          </a:p>
          <a:p>
            <a:pPr marL="285750" indent="-285750">
              <a:buBlip>
                <a:blip r:embed="rId4"/>
              </a:buBlip>
            </a:pPr>
            <a:endParaRPr lang="es-MX" sz="2400" dirty="0">
              <a:solidFill>
                <a:srgbClr val="002060"/>
              </a:solidFill>
              <a:latin typeface="Typewriter" panose="02020500000000000000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s-MX" sz="2400" dirty="0">
                <a:solidFill>
                  <a:srgbClr val="002060"/>
                </a:solidFill>
                <a:latin typeface="Typewriter" panose="02020500000000000000" pitchFamily="18" charset="0"/>
              </a:rPr>
              <a:t>¿Cuales son las circunstancias mas comunes del encuentro entre el civil y la policía?, los civiles generalmente están armados?</a:t>
            </a:r>
            <a:endParaRPr lang="es-AR" sz="2400" dirty="0">
              <a:solidFill>
                <a:srgbClr val="002060"/>
              </a:solidFill>
              <a:latin typeface="Typewriter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0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ED7834C-E0B0-439D-9DFC-852326C17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55" y="225791"/>
            <a:ext cx="952500" cy="7429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643052B-2D76-423F-A04A-700DE118D92A}"/>
              </a:ext>
            </a:extLst>
          </p:cNvPr>
          <p:cNvSpPr txBox="1"/>
          <p:nvPr/>
        </p:nvSpPr>
        <p:spPr>
          <a:xfrm>
            <a:off x="1248640" y="121016"/>
            <a:ext cx="107281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" panose="02020500000000000000" pitchFamily="18" charset="0"/>
                <a:cs typeface="Courier New" panose="02070309020205020404" pitchFamily="49" charset="0"/>
              </a:rPr>
              <a:t>Indicación de la fuente del </a:t>
            </a:r>
            <a:r>
              <a:rPr lang="es-MX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" panose="02020500000000000000" pitchFamily="18" charset="0"/>
                <a:cs typeface="Courier New" panose="02070309020205020404" pitchFamily="49" charset="0"/>
              </a:rPr>
              <a:t>dataset</a:t>
            </a:r>
            <a:r>
              <a:rPr lang="es-MX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" panose="02020500000000000000" pitchFamily="18" charset="0"/>
                <a:cs typeface="Courier New" panose="02070309020205020404" pitchFamily="49" charset="0"/>
              </a:rPr>
              <a:t> y los criterios de selección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B29A41A-323A-443F-96FC-608409E746A6}"/>
              </a:ext>
            </a:extLst>
          </p:cNvPr>
          <p:cNvSpPr txBox="1">
            <a:spLocks/>
          </p:cNvSpPr>
          <p:nvPr/>
        </p:nvSpPr>
        <p:spPr>
          <a:xfrm>
            <a:off x="314326" y="952500"/>
            <a:ext cx="11511914" cy="5148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AR" sz="1600" dirty="0">
              <a:latin typeface="Typewriter" panose="02020500000000000000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3DC6784-3C2F-4166-8F48-235525111100}"/>
              </a:ext>
            </a:extLst>
          </p:cNvPr>
          <p:cNvSpPr txBox="1"/>
          <p:nvPr/>
        </p:nvSpPr>
        <p:spPr>
          <a:xfrm>
            <a:off x="205655" y="1152749"/>
            <a:ext cx="1151191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u="sng" dirty="0">
                <a:latin typeface="Typewriter" panose="02020500000000000000" pitchFamily="18" charset="0"/>
              </a:rPr>
              <a:t>Fuentes de </a:t>
            </a:r>
            <a:r>
              <a:rPr lang="es-MX" sz="2800" b="1" u="sng" dirty="0" err="1">
                <a:latin typeface="Typewriter" panose="02020500000000000000" pitchFamily="18" charset="0"/>
              </a:rPr>
              <a:t>dataset</a:t>
            </a:r>
            <a:r>
              <a:rPr lang="es-MX" sz="2800" dirty="0">
                <a:latin typeface="Typewriter" panose="02020500000000000000" pitchFamily="18" charset="0"/>
              </a:rPr>
              <a:t>:</a:t>
            </a:r>
            <a:endParaRPr lang="es-MX" sz="2400" dirty="0">
              <a:solidFill>
                <a:srgbClr val="002060"/>
              </a:solidFill>
              <a:latin typeface="Typewriter" panose="02020500000000000000" pitchFamily="18" charset="0"/>
            </a:endParaRPr>
          </a:p>
          <a:p>
            <a:pPr marL="342900" indent="-342900">
              <a:buBlip>
                <a:blip r:embed="rId4"/>
              </a:buBlip>
            </a:pPr>
            <a:r>
              <a:rPr lang="es-MX" sz="2400" dirty="0">
                <a:solidFill>
                  <a:srgbClr val="002060"/>
                </a:solidFill>
                <a:latin typeface="Typewriter" panose="02020500000000000000" pitchFamily="18" charset="0"/>
              </a:rPr>
              <a:t>Datos de hechos y civiles: </a:t>
            </a:r>
          </a:p>
          <a:p>
            <a:r>
              <a:rPr lang="es-MX" sz="2400" dirty="0">
                <a:solidFill>
                  <a:srgbClr val="002060"/>
                </a:solidFill>
                <a:latin typeface="Typewriter" panose="02020500000000000000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https://github.com/washingtonpost/data-police-shootings</a:t>
            </a:r>
            <a:endParaRPr lang="es-MX" sz="2400" dirty="0">
              <a:solidFill>
                <a:srgbClr val="002060"/>
              </a:solidFill>
              <a:latin typeface="Typewriter" panose="02020500000000000000" pitchFamily="18" charset="0"/>
            </a:endParaRPr>
          </a:p>
          <a:p>
            <a:pPr marL="342900" indent="-342900">
              <a:buBlip>
                <a:blip r:embed="rId4"/>
              </a:buBlip>
            </a:pPr>
            <a:endParaRPr lang="es-MX" sz="2400" dirty="0">
              <a:solidFill>
                <a:srgbClr val="002060"/>
              </a:solidFill>
              <a:latin typeface="Typewriter" panose="02020500000000000000" pitchFamily="18" charset="0"/>
            </a:endParaRPr>
          </a:p>
          <a:p>
            <a:pPr marL="342900" indent="-342900">
              <a:buBlip>
                <a:blip r:embed="rId4"/>
              </a:buBlip>
            </a:pPr>
            <a:r>
              <a:rPr lang="es-MX" sz="2400" dirty="0">
                <a:solidFill>
                  <a:srgbClr val="002060"/>
                </a:solidFill>
                <a:latin typeface="Typewriter" panose="02020500000000000000" pitchFamily="18" charset="0"/>
              </a:rPr>
              <a:t>Datos socioeconómicos de los estados: </a:t>
            </a:r>
          </a:p>
          <a:p>
            <a:r>
              <a:rPr lang="es-MX" sz="2400" dirty="0">
                <a:solidFill>
                  <a:srgbClr val="002060"/>
                </a:solidFill>
                <a:latin typeface="Typewriter" panose="02020500000000000000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https://data.ers.usda.gov/</a:t>
            </a:r>
            <a:endParaRPr lang="es-MX" sz="2400" dirty="0">
              <a:solidFill>
                <a:srgbClr val="002060"/>
              </a:solidFill>
              <a:latin typeface="Typewriter" panose="02020500000000000000" pitchFamily="18" charset="0"/>
            </a:endParaRPr>
          </a:p>
          <a:p>
            <a:pPr marL="342900" indent="-342900">
              <a:buBlip>
                <a:blip r:embed="rId4"/>
              </a:buBlip>
            </a:pPr>
            <a:endParaRPr lang="es-MX" sz="2400" dirty="0">
              <a:solidFill>
                <a:srgbClr val="002060"/>
              </a:solidFill>
              <a:latin typeface="Typewriter" panose="02020500000000000000" pitchFamily="18" charset="0"/>
            </a:endParaRPr>
          </a:p>
          <a:p>
            <a:pPr marL="342900" indent="-342900">
              <a:buBlip>
                <a:blip r:embed="rId4"/>
              </a:buBlip>
            </a:pPr>
            <a:r>
              <a:rPr lang="es-MX" sz="2400" dirty="0">
                <a:solidFill>
                  <a:srgbClr val="002060"/>
                </a:solidFill>
                <a:latin typeface="Typewriter" panose="02020500000000000000" pitchFamily="18" charset="0"/>
              </a:rPr>
              <a:t>Datos de partido político y gobernador por Estado: </a:t>
            </a:r>
            <a:r>
              <a:rPr lang="es-MX" sz="2400" dirty="0">
                <a:solidFill>
                  <a:srgbClr val="002060"/>
                </a:solidFill>
                <a:latin typeface="Typewriter" panose="02020500000000000000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https://www.openicpsr.org/openicpsr/project/102000/version/V3/view</a:t>
            </a:r>
            <a:endParaRPr lang="es-MX" sz="2400" dirty="0">
              <a:solidFill>
                <a:srgbClr val="002060"/>
              </a:solidFill>
              <a:latin typeface="Typewriter" panose="02020500000000000000" pitchFamily="18" charset="0"/>
            </a:endParaRPr>
          </a:p>
          <a:p>
            <a:endParaRPr lang="es-MX" sz="2400" dirty="0">
              <a:solidFill>
                <a:srgbClr val="002060"/>
              </a:solidFill>
              <a:latin typeface="Typewriter" panose="02020500000000000000" pitchFamily="18" charset="0"/>
            </a:endParaRPr>
          </a:p>
          <a:p>
            <a:r>
              <a:rPr lang="es-MX" sz="2800" b="1" u="sng" dirty="0">
                <a:latin typeface="Typewriter" panose="02020500000000000000" pitchFamily="18" charset="0"/>
              </a:rPr>
              <a:t>Criterios de selección:</a:t>
            </a:r>
          </a:p>
          <a:p>
            <a:pPr marL="342900" indent="-342900">
              <a:buBlip>
                <a:blip r:embed="rId4"/>
              </a:buBlip>
            </a:pPr>
            <a:r>
              <a:rPr lang="es-MX" sz="2400" dirty="0">
                <a:solidFill>
                  <a:srgbClr val="002060"/>
                </a:solidFill>
                <a:latin typeface="Typewriter" panose="02020500000000000000" pitchFamily="18" charset="0"/>
              </a:rPr>
              <a:t>Trascendencia de la problemática</a:t>
            </a:r>
          </a:p>
          <a:p>
            <a:pPr marL="342900" indent="-342900">
              <a:buBlip>
                <a:blip r:embed="rId4"/>
              </a:buBlip>
            </a:pPr>
            <a:r>
              <a:rPr lang="es-MX" sz="2400" dirty="0">
                <a:solidFill>
                  <a:srgbClr val="002060"/>
                </a:solidFill>
                <a:latin typeface="Typewriter" panose="02020500000000000000" pitchFamily="18" charset="0"/>
              </a:rPr>
              <a:t>Oportunidad y completitud de los datos</a:t>
            </a:r>
            <a:endParaRPr lang="es-AR" sz="2400" dirty="0">
              <a:solidFill>
                <a:srgbClr val="002060"/>
              </a:solidFill>
              <a:latin typeface="Typewriter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17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403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Typewriter</vt:lpstr>
      <vt:lpstr>Tema de Office</vt:lpstr>
      <vt:lpstr>Presentación de PowerPoint</vt:lpstr>
      <vt:lpstr> Debido a la creciente problemática mundial de muertes civiles en ocasión de encuentros con fuerzas policiales, hemos decidido analizar los datos relacionados a todos los civiles muertos por parte de la policía en Estados Unidos, para los años 2015 a 2020 ambos inclusive, con el relevamiento de distintas condiciones o variables relacionadas al evento (raza del civil, edad, género, si se encontraba armado, tipificación del encuentro con la policía, si el agente fue enjuiciado o no, entre otros.) y a la ciudad o estado donde ocurrió el hecho, para tratar de relacionar la incidencia de ciertas variables socioeconómicas de los estados.  Específicamente, y a los efectos de resaltar una situación poco considerada relacionada a esta problemática social, los análisis se centrarán en la condición de si la victima poseía una enfermedad mental al momento del encuentro con la policía, a los efectos de que la información y conclusiones obtenidas sean de utilidad para entes gubernamentales o asociaciones sin fines de lucro, con el objetivo de desarrollar herramientas de contención para evitar que personas con problemas mentales terminen abatidas por la policía en encuentros evitables.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Beloqui</dc:creator>
  <cp:lastModifiedBy>Gonzalo Beloqui</cp:lastModifiedBy>
  <cp:revision>6</cp:revision>
  <dcterms:created xsi:type="dcterms:W3CDTF">2022-04-25T14:59:07Z</dcterms:created>
  <dcterms:modified xsi:type="dcterms:W3CDTF">2022-04-25T18:09:28Z</dcterms:modified>
</cp:coreProperties>
</file>