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57" r:id="rId5"/>
    <p:sldId id="258" r:id="rId6"/>
    <p:sldId id="259" r:id="rId7"/>
    <p:sldId id="261" r:id="rId8"/>
    <p:sldId id="260" r:id="rId9"/>
    <p:sldId id="262" r:id="rId10"/>
    <p:sldId id="263" r:id="rId11"/>
    <p:sldId id="264" r:id="rId12"/>
    <p:sldId id="265" r:id="rId13"/>
    <p:sldId id="266" r:id="rId14"/>
    <p:sldId id="267" r:id="rId15"/>
    <p:sldId id="271"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293" y="-16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159015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79122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2378800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F14A80-FABB-4D18-9E73-9096523EA6B9}"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7191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211291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548916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3243756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4087785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132464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259099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385980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71684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368219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248538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416220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21014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7383C7B-FF78-4B3D-B3B7-5F89259C62DE}" type="datetimeFigureOut">
              <a:rPr lang="zh-CN" altLang="en-US" smtClean="0"/>
              <a:t>2021/1/21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210172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7383C7B-FF78-4B3D-B3B7-5F89259C62DE}" type="datetimeFigureOut">
              <a:rPr lang="zh-CN" altLang="en-US" smtClean="0"/>
              <a:t>2021/1/21</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F14A80-FABB-4D18-9E73-9096523EA6B9}" type="slidenum">
              <a:rPr lang="zh-CN" altLang="en-US" smtClean="0"/>
              <a:t>‹#›</a:t>
            </a:fld>
            <a:endParaRPr lang="zh-CN" altLang="en-US"/>
          </a:p>
        </p:txBody>
      </p:sp>
    </p:spTree>
    <p:extLst>
      <p:ext uri="{BB962C8B-B14F-4D97-AF65-F5344CB8AC3E}">
        <p14:creationId xmlns:p14="http://schemas.microsoft.com/office/powerpoint/2010/main" val="10545910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8.xml"/><Relationship Id="rId7" Type="http://schemas.openxmlformats.org/officeDocument/2006/relationships/slide" Target="slide12.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xmlns="" id="{8FFA1F49-D879-4CC3-9F6E-9432722DFE9D}"/>
              </a:ext>
            </a:extLst>
          </p:cNvPr>
          <p:cNvSpPr>
            <a:spLocks noGrp="1"/>
          </p:cNvSpPr>
          <p:nvPr>
            <p:ph type="subTitle" idx="1"/>
          </p:nvPr>
        </p:nvSpPr>
        <p:spPr>
          <a:xfrm>
            <a:off x="404562" y="3630681"/>
            <a:ext cx="4996113" cy="1827144"/>
          </a:xfrm>
        </p:spPr>
        <p:txBody>
          <a:bodyPr>
            <a:normAutofit/>
          </a:bodyPr>
          <a:lstStyle/>
          <a:p>
            <a:r>
              <a:rPr lang="zh-CN" altLang="en-US" dirty="0" smtClean="0">
                <a:solidFill>
                  <a:schemeClr val="accent5">
                    <a:lumMod val="20000"/>
                    <a:lumOff val="80000"/>
                  </a:schemeClr>
                </a:solidFill>
              </a:rPr>
              <a:t>成员</a:t>
            </a:r>
            <a:r>
              <a:rPr lang="en-US" altLang="zh-CN" dirty="0">
                <a:solidFill>
                  <a:schemeClr val="accent5">
                    <a:lumMod val="20000"/>
                    <a:lumOff val="80000"/>
                  </a:schemeClr>
                </a:solidFill>
              </a:rPr>
              <a:t>:</a:t>
            </a:r>
            <a:r>
              <a:rPr lang="zh-CN" altLang="en-US" dirty="0" smtClean="0">
                <a:solidFill>
                  <a:schemeClr val="accent5">
                    <a:lumMod val="20000"/>
                    <a:lumOff val="80000"/>
                  </a:schemeClr>
                </a:solidFill>
              </a:rPr>
              <a:t>曾逸雯</a:t>
            </a:r>
            <a:r>
              <a:rPr lang="zh-CN" altLang="en-US" dirty="0">
                <a:solidFill>
                  <a:schemeClr val="accent5">
                    <a:lumMod val="20000"/>
                    <a:lumOff val="80000"/>
                  </a:schemeClr>
                </a:solidFill>
              </a:rPr>
              <a:t>（</a:t>
            </a:r>
            <a:r>
              <a:rPr lang="zh-CN" altLang="en-US" dirty="0" smtClean="0">
                <a:solidFill>
                  <a:schemeClr val="accent5">
                    <a:lumMod val="20000"/>
                    <a:lumOff val="80000"/>
                  </a:schemeClr>
                </a:solidFill>
              </a:rPr>
              <a:t>数据清洗、</a:t>
            </a:r>
            <a:r>
              <a:rPr lang="en-US" altLang="zh-CN" dirty="0" err="1" smtClean="0">
                <a:solidFill>
                  <a:schemeClr val="accent5">
                    <a:lumMod val="20000"/>
                    <a:lumOff val="80000"/>
                  </a:schemeClr>
                </a:solidFill>
              </a:rPr>
              <a:t>ppt</a:t>
            </a:r>
            <a:r>
              <a:rPr lang="zh-CN" altLang="en-US" dirty="0" smtClean="0">
                <a:solidFill>
                  <a:schemeClr val="accent5">
                    <a:lumMod val="20000"/>
                    <a:lumOff val="80000"/>
                  </a:schemeClr>
                </a:solidFill>
              </a:rPr>
              <a:t>制作</a:t>
            </a:r>
            <a:r>
              <a:rPr lang="zh-CN" altLang="en-US" dirty="0">
                <a:solidFill>
                  <a:schemeClr val="accent5">
                    <a:lumMod val="20000"/>
                    <a:lumOff val="80000"/>
                  </a:schemeClr>
                </a:solidFill>
              </a:rPr>
              <a:t>）</a:t>
            </a:r>
            <a:endParaRPr lang="en-US" altLang="zh-CN" dirty="0">
              <a:solidFill>
                <a:schemeClr val="accent5">
                  <a:lumMod val="20000"/>
                  <a:lumOff val="80000"/>
                </a:schemeClr>
              </a:solidFill>
            </a:endParaRPr>
          </a:p>
          <a:p>
            <a:r>
              <a:rPr lang="en-US" altLang="zh-CN" dirty="0" smtClean="0">
                <a:solidFill>
                  <a:schemeClr val="accent5">
                    <a:lumMod val="20000"/>
                    <a:lumOff val="80000"/>
                  </a:schemeClr>
                </a:solidFill>
              </a:rPr>
              <a:t>         </a:t>
            </a:r>
            <a:r>
              <a:rPr lang="zh-CN" altLang="en-US" dirty="0" smtClean="0">
                <a:solidFill>
                  <a:schemeClr val="accent5">
                    <a:lumMod val="20000"/>
                    <a:lumOff val="80000"/>
                  </a:schemeClr>
                </a:solidFill>
              </a:rPr>
              <a:t>龚成龙（</a:t>
            </a:r>
            <a:r>
              <a:rPr lang="en-US" altLang="zh-CN" dirty="0" err="1" smtClean="0">
                <a:solidFill>
                  <a:schemeClr val="accent5">
                    <a:lumMod val="20000"/>
                    <a:lumOff val="80000"/>
                  </a:schemeClr>
                </a:solidFill>
              </a:rPr>
              <a:t>github</a:t>
            </a:r>
            <a:r>
              <a:rPr lang="zh-CN" altLang="en-US" dirty="0" smtClean="0">
                <a:solidFill>
                  <a:schemeClr val="accent5">
                    <a:lumMod val="20000"/>
                    <a:lumOff val="80000"/>
                  </a:schemeClr>
                </a:solidFill>
              </a:rPr>
              <a:t>管理</a:t>
            </a:r>
            <a:r>
              <a:rPr lang="zh-CN" altLang="en-US" dirty="0" smtClean="0">
                <a:solidFill>
                  <a:schemeClr val="accent5">
                    <a:lumMod val="20000"/>
                    <a:lumOff val="80000"/>
                  </a:schemeClr>
                </a:solidFill>
              </a:rPr>
              <a:t>、代码整合</a:t>
            </a:r>
            <a:r>
              <a:rPr lang="zh-CN" altLang="en-US" dirty="0">
                <a:solidFill>
                  <a:schemeClr val="accent5">
                    <a:lumMod val="20000"/>
                    <a:lumOff val="80000"/>
                  </a:schemeClr>
                </a:solidFill>
              </a:rPr>
              <a:t>）</a:t>
            </a:r>
            <a:endParaRPr lang="en-US" altLang="zh-CN" dirty="0" smtClean="0">
              <a:solidFill>
                <a:schemeClr val="accent5">
                  <a:lumMod val="20000"/>
                  <a:lumOff val="80000"/>
                </a:schemeClr>
              </a:solidFill>
            </a:endParaRPr>
          </a:p>
          <a:p>
            <a:r>
              <a:rPr lang="en-US" altLang="zh-CN" dirty="0">
                <a:solidFill>
                  <a:schemeClr val="accent5">
                    <a:lumMod val="20000"/>
                    <a:lumOff val="80000"/>
                  </a:schemeClr>
                </a:solidFill>
              </a:rPr>
              <a:t>	</a:t>
            </a:r>
            <a:r>
              <a:rPr lang="en-US" altLang="zh-CN" dirty="0">
                <a:solidFill>
                  <a:schemeClr val="accent5">
                    <a:lumMod val="20000"/>
                    <a:lumOff val="80000"/>
                  </a:schemeClr>
                </a:solidFill>
              </a:rPr>
              <a:t> </a:t>
            </a:r>
            <a:r>
              <a:rPr lang="en-US" altLang="zh-CN" dirty="0" smtClean="0">
                <a:solidFill>
                  <a:schemeClr val="accent5">
                    <a:lumMod val="20000"/>
                    <a:lumOff val="80000"/>
                  </a:schemeClr>
                </a:solidFill>
              </a:rPr>
              <a:t>  </a:t>
            </a:r>
            <a:r>
              <a:rPr lang="zh-CN" altLang="en-US" dirty="0" smtClean="0">
                <a:solidFill>
                  <a:schemeClr val="accent5">
                    <a:lumMod val="20000"/>
                    <a:lumOff val="80000"/>
                  </a:schemeClr>
                </a:solidFill>
              </a:rPr>
              <a:t>伍泽蒙</a:t>
            </a:r>
            <a:r>
              <a:rPr lang="zh-CN" altLang="en-US" dirty="0">
                <a:solidFill>
                  <a:schemeClr val="accent5">
                    <a:lumMod val="20000"/>
                    <a:lumOff val="80000"/>
                  </a:schemeClr>
                </a:solidFill>
              </a:rPr>
              <a:t>（</a:t>
            </a:r>
            <a:r>
              <a:rPr lang="zh-CN" altLang="en-US" dirty="0" smtClean="0">
                <a:solidFill>
                  <a:schemeClr val="accent5">
                    <a:lumMod val="20000"/>
                    <a:lumOff val="80000"/>
                  </a:schemeClr>
                </a:solidFill>
              </a:rPr>
              <a:t>数据搜集</a:t>
            </a:r>
            <a:r>
              <a:rPr lang="zh-CN" altLang="en-US" dirty="0" smtClean="0">
                <a:solidFill>
                  <a:schemeClr val="accent5">
                    <a:lumMod val="20000"/>
                    <a:lumOff val="80000"/>
                  </a:schemeClr>
                </a:solidFill>
              </a:rPr>
              <a:t>、报告模板制作</a:t>
            </a:r>
            <a:r>
              <a:rPr lang="zh-CN" altLang="en-US" dirty="0">
                <a:solidFill>
                  <a:schemeClr val="accent5">
                    <a:lumMod val="20000"/>
                    <a:lumOff val="80000"/>
                  </a:schemeClr>
                </a:solidFill>
              </a:rPr>
              <a:t>）</a:t>
            </a:r>
            <a:endParaRPr lang="en-US" altLang="zh-CN" dirty="0" smtClean="0">
              <a:solidFill>
                <a:schemeClr val="accent5">
                  <a:lumMod val="20000"/>
                  <a:lumOff val="80000"/>
                </a:schemeClr>
              </a:solidFill>
            </a:endParaRPr>
          </a:p>
          <a:p>
            <a:pPr algn="ctr">
              <a:lnSpc>
                <a:spcPct val="150000"/>
              </a:lnSpc>
            </a:pPr>
            <a:r>
              <a:rPr lang="zh-CN" altLang="en-US" sz="1600" dirty="0" smtClean="0">
                <a:solidFill>
                  <a:schemeClr val="accent5">
                    <a:lumMod val="20000"/>
                    <a:lumOff val="80000"/>
                  </a:schemeClr>
                </a:solidFill>
              </a:rPr>
              <a:t>代码由</a:t>
            </a:r>
            <a:r>
              <a:rPr lang="en-US" altLang="zh-CN" sz="1600" dirty="0" smtClean="0">
                <a:solidFill>
                  <a:schemeClr val="accent5">
                    <a:lumMod val="20000"/>
                    <a:lumOff val="80000"/>
                  </a:schemeClr>
                </a:solidFill>
              </a:rPr>
              <a:t>3</a:t>
            </a:r>
            <a:r>
              <a:rPr lang="zh-CN" altLang="en-US" sz="1600" dirty="0" smtClean="0">
                <a:solidFill>
                  <a:schemeClr val="accent5">
                    <a:lumMod val="20000"/>
                    <a:lumOff val="80000"/>
                  </a:schemeClr>
                </a:solidFill>
              </a:rPr>
              <a:t>人共同参与分析完成</a:t>
            </a:r>
            <a:endParaRPr lang="zh-CN" altLang="en-US" sz="1600" dirty="0">
              <a:solidFill>
                <a:schemeClr val="accent5">
                  <a:lumMod val="20000"/>
                  <a:lumOff val="80000"/>
                </a:schemeClr>
              </a:solidFill>
            </a:endParaRPr>
          </a:p>
        </p:txBody>
      </p:sp>
      <p:sp>
        <p:nvSpPr>
          <p:cNvPr id="4" name="文本框 3">
            <a:extLst>
              <a:ext uri="{FF2B5EF4-FFF2-40B4-BE49-F238E27FC236}">
                <a16:creationId xmlns:a16="http://schemas.microsoft.com/office/drawing/2014/main" xmlns="" id="{536C5033-A53B-4C5E-AC7A-B4DEE92EF680}"/>
              </a:ext>
            </a:extLst>
          </p:cNvPr>
          <p:cNvSpPr txBox="1"/>
          <p:nvPr/>
        </p:nvSpPr>
        <p:spPr>
          <a:xfrm>
            <a:off x="404562" y="906334"/>
            <a:ext cx="10561911" cy="923330"/>
          </a:xfrm>
          <a:prstGeom prst="rect">
            <a:avLst/>
          </a:prstGeom>
          <a:noFill/>
        </p:spPr>
        <p:txBody>
          <a:bodyPr wrap="square" rtlCol="0">
            <a:spAutoFit/>
          </a:bodyPr>
          <a:lstStyle/>
          <a:p>
            <a:pPr algn="just"/>
            <a:r>
              <a:rPr lang="zh-CN" altLang="en-US" sz="5400" b="1" dirty="0"/>
              <a:t>节假日长假景点旅游大数据分析</a:t>
            </a:r>
          </a:p>
        </p:txBody>
      </p:sp>
      <p:sp>
        <p:nvSpPr>
          <p:cNvPr id="5" name="文本框 4">
            <a:extLst>
              <a:ext uri="{FF2B5EF4-FFF2-40B4-BE49-F238E27FC236}">
                <a16:creationId xmlns:a16="http://schemas.microsoft.com/office/drawing/2014/main" xmlns="" id="{D76AD944-1EEA-4D38-873D-7B573EB3F7EF}"/>
              </a:ext>
            </a:extLst>
          </p:cNvPr>
          <p:cNvSpPr txBox="1"/>
          <p:nvPr/>
        </p:nvSpPr>
        <p:spPr>
          <a:xfrm>
            <a:off x="9369288" y="6333675"/>
            <a:ext cx="2822712" cy="369332"/>
          </a:xfrm>
          <a:prstGeom prst="rect">
            <a:avLst/>
          </a:prstGeom>
          <a:noFill/>
        </p:spPr>
        <p:txBody>
          <a:bodyPr wrap="square" rtlCol="0">
            <a:spAutoFit/>
          </a:bodyPr>
          <a:lstStyle/>
          <a:p>
            <a:r>
              <a:rPr lang="zh-CN" altLang="en-US" dirty="0"/>
              <a:t>时间：</a:t>
            </a:r>
            <a:r>
              <a:rPr lang="en-US" altLang="zh-CN" dirty="0"/>
              <a:t>2020</a:t>
            </a:r>
            <a:r>
              <a:rPr lang="zh-CN" altLang="en-US" dirty="0"/>
              <a:t>年</a:t>
            </a:r>
            <a:r>
              <a:rPr lang="en-US" altLang="zh-CN" dirty="0"/>
              <a:t>1</a:t>
            </a:r>
            <a:r>
              <a:rPr lang="zh-CN" altLang="en-US" dirty="0"/>
              <a:t>月</a:t>
            </a:r>
          </a:p>
        </p:txBody>
      </p:sp>
      <p:grpSp>
        <p:nvGrpSpPr>
          <p:cNvPr id="10" name="组 6" descr="图表图标。 ">
            <a:extLst>
              <a:ext uri="{FF2B5EF4-FFF2-40B4-BE49-F238E27FC236}">
                <a16:creationId xmlns:a16="http://schemas.microsoft.com/office/drawing/2014/main" xmlns="" id="{EB1F00A8-D211-41DB-A5F9-C8EA978B53BE}"/>
              </a:ext>
            </a:extLst>
          </p:cNvPr>
          <p:cNvGrpSpPr/>
          <p:nvPr/>
        </p:nvGrpSpPr>
        <p:grpSpPr>
          <a:xfrm>
            <a:off x="9120095" y="3709992"/>
            <a:ext cx="788322" cy="792702"/>
            <a:chOff x="2025650" y="4786313"/>
            <a:chExt cx="285750" cy="287338"/>
          </a:xfrm>
          <a:solidFill>
            <a:schemeClr val="tx1"/>
          </a:solidFill>
        </p:grpSpPr>
        <p:sp>
          <p:nvSpPr>
            <p:cNvPr id="11" name="任意多边形(F) 565">
              <a:extLst>
                <a:ext uri="{FF2B5EF4-FFF2-40B4-BE49-F238E27FC236}">
                  <a16:creationId xmlns:a16="http://schemas.microsoft.com/office/drawing/2014/main" xmlns="" id="{36B231B5-1EE3-4414-870C-0BA9F45A000D}"/>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2" name="任意多边形(F) 566">
              <a:extLst>
                <a:ext uri="{FF2B5EF4-FFF2-40B4-BE49-F238E27FC236}">
                  <a16:creationId xmlns:a16="http://schemas.microsoft.com/office/drawing/2014/main" xmlns="" id="{BA238EAA-630E-4857-BFCF-FF1E48560822}"/>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13" name="菱形 12">
            <a:extLst>
              <a:ext uri="{FF2B5EF4-FFF2-40B4-BE49-F238E27FC236}">
                <a16:creationId xmlns:a16="http://schemas.microsoft.com/office/drawing/2014/main" xmlns="" id="{19390501-0436-4096-A0A6-8BCBD0F6BCA3}"/>
              </a:ext>
              <a:ext uri="{C183D7F6-B498-43B3-948B-1728B52AA6E4}">
                <adec:decorative xmlns:adec="http://schemas.microsoft.com/office/drawing/2017/decorative" xmlns="" val="1"/>
              </a:ext>
            </a:extLst>
          </p:cNvPr>
          <p:cNvSpPr/>
          <p:nvPr/>
        </p:nvSpPr>
        <p:spPr>
          <a:xfrm>
            <a:off x="4190688" y="-1579300"/>
            <a:ext cx="3541486" cy="3541486"/>
          </a:xfrm>
          <a:prstGeom prst="diamond">
            <a:avLst/>
          </a:prstGeom>
          <a:noFill/>
          <a:ln w="12700" cap="flat" cmpd="sng" algn="ctr">
            <a:solidFill>
              <a:srgbClr val="F59F2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菱形 13">
            <a:extLst>
              <a:ext uri="{FF2B5EF4-FFF2-40B4-BE49-F238E27FC236}">
                <a16:creationId xmlns:a16="http://schemas.microsoft.com/office/drawing/2014/main" xmlns="" id="{4815CE66-0017-499E-99B2-6DE2364D0E8C}"/>
              </a:ext>
              <a:ext uri="{C183D7F6-B498-43B3-948B-1728B52AA6E4}">
                <adec:decorative xmlns:adec="http://schemas.microsoft.com/office/drawing/2017/decorative" xmlns="" val="1"/>
              </a:ext>
            </a:extLst>
          </p:cNvPr>
          <p:cNvSpPr/>
          <p:nvPr/>
        </p:nvSpPr>
        <p:spPr>
          <a:xfrm>
            <a:off x="4657749" y="-397348"/>
            <a:ext cx="2607364" cy="2607364"/>
          </a:xfrm>
          <a:prstGeom prst="diamond">
            <a:avLst/>
          </a:prstGeom>
          <a:noFill/>
          <a:ln w="12700" cap="flat" cmpd="sng" algn="ctr">
            <a:solidFill>
              <a:srgbClr val="11AEC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5" name="星形: 五角 14">
            <a:extLst>
              <a:ext uri="{FF2B5EF4-FFF2-40B4-BE49-F238E27FC236}">
                <a16:creationId xmlns:a16="http://schemas.microsoft.com/office/drawing/2014/main" xmlns="" id="{4CDE78A6-4EA9-4EC7-B193-629D563EECFF}"/>
              </a:ext>
            </a:extLst>
          </p:cNvPr>
          <p:cNvSpPr/>
          <p:nvPr/>
        </p:nvSpPr>
        <p:spPr>
          <a:xfrm>
            <a:off x="811528" y="6266550"/>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076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7BEAF850-3A17-4AB5-A040-669069E803BA}"/>
              </a:ext>
            </a:extLst>
          </p:cNvPr>
          <p:cNvSpPr txBox="1"/>
          <p:nvPr/>
        </p:nvSpPr>
        <p:spPr>
          <a:xfrm>
            <a:off x="397565" y="122435"/>
            <a:ext cx="10241860" cy="830997"/>
          </a:xfrm>
          <a:prstGeom prst="rect">
            <a:avLst/>
          </a:prstGeom>
          <a:noFill/>
        </p:spPr>
        <p:txBody>
          <a:bodyPr wrap="square" rtlCol="0">
            <a:spAutoFit/>
          </a:bodyPr>
          <a:lstStyle/>
          <a:p>
            <a:r>
              <a:rPr lang="zh-CN" altLang="en-US" sz="4800" dirty="0"/>
              <a:t>分析</a:t>
            </a:r>
            <a:r>
              <a:rPr lang="zh-CN" altLang="en-US" sz="4800" dirty="0" smtClean="0"/>
              <a:t>四</a:t>
            </a:r>
            <a:r>
              <a:rPr lang="en-US" altLang="zh-CN" sz="4800" dirty="0" smtClean="0"/>
              <a:t>:</a:t>
            </a:r>
            <a:r>
              <a:rPr lang="zh-CN" altLang="en-US" sz="4800" dirty="0" smtClean="0"/>
              <a:t>各</a:t>
            </a:r>
            <a:r>
              <a:rPr lang="zh-CN" altLang="en-US" sz="4800" dirty="0"/>
              <a:t>省份的好评热门景点？</a:t>
            </a:r>
          </a:p>
        </p:txBody>
      </p:sp>
      <p:sp>
        <p:nvSpPr>
          <p:cNvPr id="4" name="文本框 3">
            <a:extLst>
              <a:ext uri="{FF2B5EF4-FFF2-40B4-BE49-F238E27FC236}">
                <a16:creationId xmlns:a16="http://schemas.microsoft.com/office/drawing/2014/main" xmlns="" id="{02DF08DF-9672-4BB1-9F03-882573A77293}"/>
              </a:ext>
            </a:extLst>
          </p:cNvPr>
          <p:cNvSpPr txBox="1"/>
          <p:nvPr/>
        </p:nvSpPr>
        <p:spPr>
          <a:xfrm>
            <a:off x="2271898" y="882662"/>
            <a:ext cx="8157563" cy="707886"/>
          </a:xfrm>
          <a:prstGeom prst="rect">
            <a:avLst/>
          </a:prstGeom>
          <a:noFill/>
        </p:spPr>
        <p:txBody>
          <a:bodyPr wrap="square" rtlCol="0">
            <a:spAutoFit/>
          </a:bodyPr>
          <a:lstStyle/>
          <a:p>
            <a:pPr indent="457200"/>
            <a:r>
              <a:rPr lang="zh-CN" altLang="en-US" sz="2000" dirty="0" smtClean="0"/>
              <a:t>把</a:t>
            </a:r>
            <a:r>
              <a:rPr lang="zh-CN" altLang="en-US" sz="2000" dirty="0"/>
              <a:t>这些景点门票数据以省级行政区为单位，筛选出了每个省级行政区最受好评且销量最高的</a:t>
            </a:r>
            <a:r>
              <a:rPr lang="zh-CN" altLang="en-US" sz="2000" dirty="0" smtClean="0"/>
              <a:t>景点</a:t>
            </a:r>
            <a:r>
              <a:rPr lang="zh-CN" altLang="en-US" sz="2000" dirty="0"/>
              <a:t>。</a:t>
            </a:r>
            <a:r>
              <a:rPr lang="zh-CN" altLang="en-US" sz="2000" dirty="0" smtClean="0"/>
              <a:t>如下图所示：</a:t>
            </a:r>
            <a:endParaRPr lang="zh-CN" altLang="en-US" sz="2000" dirty="0"/>
          </a:p>
        </p:txBody>
      </p:sp>
      <p:sp>
        <p:nvSpPr>
          <p:cNvPr id="7" name="星形: 五角 6">
            <a:extLst>
              <a:ext uri="{FF2B5EF4-FFF2-40B4-BE49-F238E27FC236}">
                <a16:creationId xmlns:a16="http://schemas.microsoft.com/office/drawing/2014/main" xmlns="" id="{C990B211-8433-46B7-9D2C-5306AD39E621}"/>
              </a:ext>
            </a:extLst>
          </p:cNvPr>
          <p:cNvSpPr/>
          <p:nvPr/>
        </p:nvSpPr>
        <p:spPr>
          <a:xfrm>
            <a:off x="519981" y="6274905"/>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529" y="1939069"/>
            <a:ext cx="5143500" cy="4587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680" y="1939069"/>
            <a:ext cx="5698446" cy="4587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3767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4C0EC0C7-5AB8-4705-90AF-868D3CD3D6EB}"/>
              </a:ext>
            </a:extLst>
          </p:cNvPr>
          <p:cNvSpPr txBox="1"/>
          <p:nvPr/>
        </p:nvSpPr>
        <p:spPr>
          <a:xfrm>
            <a:off x="821634" y="1830951"/>
            <a:ext cx="2988365" cy="3416320"/>
          </a:xfrm>
          <a:prstGeom prst="rect">
            <a:avLst/>
          </a:prstGeom>
          <a:noFill/>
        </p:spPr>
        <p:txBody>
          <a:bodyPr wrap="square" rtlCol="0">
            <a:spAutoFit/>
          </a:bodyPr>
          <a:lstStyle/>
          <a:p>
            <a:pPr indent="457200">
              <a:lnSpc>
                <a:spcPct val="150000"/>
              </a:lnSpc>
            </a:pPr>
            <a:r>
              <a:rPr lang="zh-CN" altLang="en-US" dirty="0" smtClean="0"/>
              <a:t>在很多景点中虽然热门但是去过的游客对这些地点的评价却不是很高，我们筛选出了销量大于</a:t>
            </a:r>
            <a:r>
              <a:rPr lang="en-US" altLang="zh-CN" dirty="0" smtClean="0"/>
              <a:t>100</a:t>
            </a:r>
            <a:r>
              <a:rPr lang="zh-CN" altLang="en-US" dirty="0" smtClean="0"/>
              <a:t>且评分小于</a:t>
            </a:r>
            <a:r>
              <a:rPr lang="en-US" altLang="zh-CN" dirty="0" smtClean="0"/>
              <a:t>4.5</a:t>
            </a:r>
            <a:r>
              <a:rPr lang="zh-CN" altLang="en-US" dirty="0" smtClean="0"/>
              <a:t>的地点，其中深圳的</a:t>
            </a:r>
            <a:r>
              <a:rPr lang="en-US" altLang="zh-CN" dirty="0" smtClean="0"/>
              <a:t>”</a:t>
            </a:r>
            <a:r>
              <a:rPr lang="zh-CN" altLang="en-US" dirty="0" smtClean="0"/>
              <a:t>观澜山水田园娱乐套票</a:t>
            </a:r>
            <a:r>
              <a:rPr lang="en-US" altLang="zh-CN" dirty="0" smtClean="0"/>
              <a:t>”</a:t>
            </a:r>
            <a:r>
              <a:rPr lang="zh-CN" altLang="en-US" dirty="0" smtClean="0"/>
              <a:t>评分最低只有</a:t>
            </a:r>
            <a:r>
              <a:rPr lang="en-US" altLang="zh-CN" dirty="0" smtClean="0"/>
              <a:t>3.8</a:t>
            </a:r>
            <a:r>
              <a:rPr lang="zh-CN" altLang="en-US" dirty="0" smtClean="0"/>
              <a:t>分。希望可以给出行旅游的人提个醒。</a:t>
            </a:r>
            <a:endParaRPr lang="zh-CN" altLang="en-US" dirty="0"/>
          </a:p>
        </p:txBody>
      </p:sp>
      <p:sp>
        <p:nvSpPr>
          <p:cNvPr id="5" name="星形: 五角 4">
            <a:extLst>
              <a:ext uri="{FF2B5EF4-FFF2-40B4-BE49-F238E27FC236}">
                <a16:creationId xmlns:a16="http://schemas.microsoft.com/office/drawing/2014/main" xmlns="" id="{35C9C754-3F9D-4C02-9DA8-83E8696E793C}"/>
              </a:ext>
            </a:extLst>
          </p:cNvPr>
          <p:cNvSpPr/>
          <p:nvPr/>
        </p:nvSpPr>
        <p:spPr>
          <a:xfrm>
            <a:off x="681091" y="6248400"/>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 name="文本框 1">
            <a:extLst>
              <a:ext uri="{FF2B5EF4-FFF2-40B4-BE49-F238E27FC236}">
                <a16:creationId xmlns:a16="http://schemas.microsoft.com/office/drawing/2014/main" xmlns="" id="{2BD9F431-91B6-4885-8382-7E12DDD1F7C9}"/>
              </a:ext>
            </a:extLst>
          </p:cNvPr>
          <p:cNvSpPr txBox="1"/>
          <p:nvPr/>
        </p:nvSpPr>
        <p:spPr>
          <a:xfrm>
            <a:off x="397565" y="122435"/>
            <a:ext cx="9860860" cy="1569660"/>
          </a:xfrm>
          <a:prstGeom prst="rect">
            <a:avLst/>
          </a:prstGeom>
          <a:noFill/>
        </p:spPr>
        <p:txBody>
          <a:bodyPr wrap="square" rtlCol="0">
            <a:spAutoFit/>
          </a:bodyPr>
          <a:lstStyle/>
          <a:p>
            <a:r>
              <a:rPr lang="zh-CN" altLang="en-US" sz="4800" dirty="0" smtClean="0"/>
              <a:t>分析五</a:t>
            </a:r>
            <a:r>
              <a:rPr lang="en-US" altLang="zh-CN" sz="4800" dirty="0" smtClean="0"/>
              <a:t>:</a:t>
            </a:r>
            <a:r>
              <a:rPr lang="zh-CN" altLang="en-US" sz="4800" dirty="0"/>
              <a:t>很热门但是评分不好景点？</a:t>
            </a:r>
          </a:p>
          <a:p>
            <a:r>
              <a:rPr lang="en-US" altLang="zh-CN" sz="4800" dirty="0" smtClean="0"/>
              <a:t> </a:t>
            </a:r>
            <a:endParaRPr lang="zh-CN" altLang="en-US" sz="4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100" y="1847850"/>
            <a:ext cx="74485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8330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2713736A-C98B-4283-B96E-17AC65B4E93F}"/>
              </a:ext>
            </a:extLst>
          </p:cNvPr>
          <p:cNvPicPr>
            <a:picLocks noChangeAspect="1"/>
          </p:cNvPicPr>
          <p:nvPr/>
        </p:nvPicPr>
        <p:blipFill>
          <a:blip r:embed="rId2"/>
          <a:stretch>
            <a:fillRect/>
          </a:stretch>
        </p:blipFill>
        <p:spPr>
          <a:xfrm>
            <a:off x="3313665" y="2397815"/>
            <a:ext cx="5883344" cy="4230050"/>
          </a:xfrm>
          <a:prstGeom prst="rect">
            <a:avLst/>
          </a:prstGeom>
        </p:spPr>
      </p:pic>
      <p:sp>
        <p:nvSpPr>
          <p:cNvPr id="5" name="文本框 4">
            <a:extLst>
              <a:ext uri="{FF2B5EF4-FFF2-40B4-BE49-F238E27FC236}">
                <a16:creationId xmlns:a16="http://schemas.microsoft.com/office/drawing/2014/main" xmlns="" id="{643D016C-5356-42BD-A78E-1F72ED7577BE}"/>
              </a:ext>
            </a:extLst>
          </p:cNvPr>
          <p:cNvSpPr txBox="1"/>
          <p:nvPr/>
        </p:nvSpPr>
        <p:spPr>
          <a:xfrm>
            <a:off x="1733444" y="1298406"/>
            <a:ext cx="8719931" cy="923330"/>
          </a:xfrm>
          <a:prstGeom prst="rect">
            <a:avLst/>
          </a:prstGeom>
          <a:noFill/>
        </p:spPr>
        <p:txBody>
          <a:bodyPr wrap="square" rtlCol="0">
            <a:spAutoFit/>
          </a:bodyPr>
          <a:lstStyle/>
          <a:p>
            <a:pPr indent="457200">
              <a:lnSpc>
                <a:spcPct val="150000"/>
              </a:lnSpc>
            </a:pPr>
            <a:r>
              <a:rPr lang="zh-CN" altLang="en-US" dirty="0"/>
              <a:t>通过</a:t>
            </a:r>
            <a:r>
              <a:rPr lang="zh-CN" altLang="en-US" dirty="0" smtClean="0"/>
              <a:t>景点</a:t>
            </a:r>
            <a:r>
              <a:rPr lang="zh-CN" altLang="en-US" dirty="0"/>
              <a:t>门票打折状况分布</a:t>
            </a:r>
            <a:r>
              <a:rPr lang="zh-CN" altLang="en-US" dirty="0" smtClean="0"/>
              <a:t>图可以看出大多数景点的折扣都在</a:t>
            </a:r>
            <a:r>
              <a:rPr lang="en-US" altLang="zh-CN" dirty="0" smtClean="0"/>
              <a:t>8</a:t>
            </a:r>
            <a:r>
              <a:rPr lang="zh-CN" altLang="en-US" dirty="0" smtClean="0"/>
              <a:t>折到全价之间，也有少部分景点门票在</a:t>
            </a:r>
            <a:r>
              <a:rPr lang="en-US" altLang="zh-CN" dirty="0" smtClean="0"/>
              <a:t>3</a:t>
            </a:r>
            <a:r>
              <a:rPr lang="zh-CN" altLang="en-US" dirty="0" smtClean="0"/>
              <a:t>折左右。</a:t>
            </a:r>
            <a:endParaRPr lang="zh-CN" altLang="en-US" dirty="0"/>
          </a:p>
        </p:txBody>
      </p:sp>
      <p:sp>
        <p:nvSpPr>
          <p:cNvPr id="6" name="星形: 五角 5">
            <a:extLst>
              <a:ext uri="{FF2B5EF4-FFF2-40B4-BE49-F238E27FC236}">
                <a16:creationId xmlns:a16="http://schemas.microsoft.com/office/drawing/2014/main" xmlns="" id="{ECEA87CF-10E4-44A4-889D-3253F6D2935B}"/>
              </a:ext>
            </a:extLst>
          </p:cNvPr>
          <p:cNvSpPr/>
          <p:nvPr/>
        </p:nvSpPr>
        <p:spPr>
          <a:xfrm>
            <a:off x="864537" y="5731565"/>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 name="文本框 1">
            <a:extLst>
              <a:ext uri="{FF2B5EF4-FFF2-40B4-BE49-F238E27FC236}">
                <a16:creationId xmlns:a16="http://schemas.microsoft.com/office/drawing/2014/main" xmlns="" id="{2BD9F431-91B6-4885-8382-7E12DDD1F7C9}"/>
              </a:ext>
            </a:extLst>
          </p:cNvPr>
          <p:cNvSpPr txBox="1"/>
          <p:nvPr/>
        </p:nvSpPr>
        <p:spPr>
          <a:xfrm>
            <a:off x="254690" y="106740"/>
            <a:ext cx="9975160" cy="1569660"/>
          </a:xfrm>
          <a:prstGeom prst="rect">
            <a:avLst/>
          </a:prstGeom>
          <a:noFill/>
        </p:spPr>
        <p:txBody>
          <a:bodyPr wrap="square" rtlCol="0">
            <a:spAutoFit/>
          </a:bodyPr>
          <a:lstStyle/>
          <a:p>
            <a:r>
              <a:rPr lang="zh-CN" altLang="en-US" sz="4800" dirty="0" smtClean="0"/>
              <a:t>分析六</a:t>
            </a:r>
            <a:r>
              <a:rPr lang="en-US" altLang="zh-CN" sz="4800" dirty="0" smtClean="0"/>
              <a:t>:</a:t>
            </a:r>
            <a:r>
              <a:rPr lang="zh-CN" altLang="en-US" sz="4800" dirty="0"/>
              <a:t>打折力度最大的景点？</a:t>
            </a:r>
          </a:p>
          <a:p>
            <a:r>
              <a:rPr lang="en-US" altLang="zh-CN" sz="4800" dirty="0" smtClean="0"/>
              <a:t> </a:t>
            </a:r>
            <a:endParaRPr lang="zh-CN" altLang="en-US" sz="4800" dirty="0"/>
          </a:p>
        </p:txBody>
      </p:sp>
    </p:spTree>
    <p:extLst>
      <p:ext uri="{BB962C8B-B14F-4D97-AF65-F5344CB8AC3E}">
        <p14:creationId xmlns:p14="http://schemas.microsoft.com/office/powerpoint/2010/main" val="3069290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18EA3856-A1F0-457F-8AAC-B068BC425A59}"/>
              </a:ext>
            </a:extLst>
          </p:cNvPr>
          <p:cNvSpPr/>
          <p:nvPr/>
        </p:nvSpPr>
        <p:spPr>
          <a:xfrm>
            <a:off x="1837495" y="631553"/>
            <a:ext cx="8475180" cy="923330"/>
          </a:xfrm>
          <a:prstGeom prst="rect">
            <a:avLst/>
          </a:prstGeom>
        </p:spPr>
        <p:txBody>
          <a:bodyPr wrap="square">
            <a:spAutoFit/>
          </a:bodyPr>
          <a:lstStyle/>
          <a:p>
            <a:pPr indent="457200"/>
            <a:r>
              <a:rPr lang="zh-CN" altLang="en-US" dirty="0" smtClean="0">
                <a:latin typeface="+mn-ea"/>
              </a:rPr>
              <a:t>门票折扣价最低的是</a:t>
            </a:r>
            <a:r>
              <a:rPr lang="en-US" altLang="zh-CN" dirty="0" smtClean="0">
                <a:latin typeface="+mn-ea"/>
              </a:rPr>
              <a:t>2.7</a:t>
            </a:r>
            <a:r>
              <a:rPr lang="zh-CN" altLang="en-US" dirty="0" smtClean="0">
                <a:latin typeface="+mn-ea"/>
              </a:rPr>
              <a:t>折，是位于广东 东莞的“南社明清古村落”，折后仅需</a:t>
            </a:r>
            <a:r>
              <a:rPr lang="en-US" altLang="zh-CN" dirty="0" smtClean="0">
                <a:latin typeface="+mn-ea"/>
              </a:rPr>
              <a:t>13.5</a:t>
            </a:r>
            <a:r>
              <a:rPr lang="zh-CN" altLang="en-US" dirty="0">
                <a:latin typeface="+mn-ea"/>
              </a:rPr>
              <a:t>元</a:t>
            </a:r>
            <a:r>
              <a:rPr lang="zh-CN" altLang="en-US" dirty="0" smtClean="0">
                <a:latin typeface="+mn-ea"/>
              </a:rPr>
              <a:t>就够购买门票。优惠力度最大的是珠海的“海泉湾海洋温泉”，打折前为</a:t>
            </a:r>
            <a:r>
              <a:rPr lang="en-US" altLang="zh-CN" dirty="0" smtClean="0">
                <a:latin typeface="+mn-ea"/>
              </a:rPr>
              <a:t>1980.0</a:t>
            </a:r>
            <a:r>
              <a:rPr lang="zh-CN" altLang="en-US" dirty="0" smtClean="0">
                <a:latin typeface="+mn-ea"/>
              </a:rPr>
              <a:t>元，折后为</a:t>
            </a:r>
            <a:r>
              <a:rPr lang="en-US" altLang="zh-CN" dirty="0" smtClean="0">
                <a:latin typeface="+mn-ea"/>
              </a:rPr>
              <a:t>589.0</a:t>
            </a:r>
            <a:r>
              <a:rPr lang="zh-CN" altLang="en-US" dirty="0" smtClean="0">
                <a:latin typeface="+mn-ea"/>
              </a:rPr>
              <a:t>元，推荐有意向去的旅客可以考虑购买。</a:t>
            </a:r>
            <a:endParaRPr lang="zh-CN" altLang="en-US" dirty="0">
              <a:latin typeface="+mn-ea"/>
            </a:endParaRPr>
          </a:p>
        </p:txBody>
      </p:sp>
      <p:sp>
        <p:nvSpPr>
          <p:cNvPr id="5" name="星形: 五角 4">
            <a:extLst>
              <a:ext uri="{FF2B5EF4-FFF2-40B4-BE49-F238E27FC236}">
                <a16:creationId xmlns:a16="http://schemas.microsoft.com/office/drawing/2014/main" xmlns="" id="{A1EC9208-4945-4E9A-A049-FECD07EBE2B8}"/>
              </a:ext>
            </a:extLst>
          </p:cNvPr>
          <p:cNvSpPr/>
          <p:nvPr/>
        </p:nvSpPr>
        <p:spPr>
          <a:xfrm>
            <a:off x="612746" y="6036365"/>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1678708"/>
            <a:ext cx="8542060" cy="4821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584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E948D6BF-C869-4AC6-AD6F-6F94DAEF7016}"/>
              </a:ext>
            </a:extLst>
          </p:cNvPr>
          <p:cNvSpPr/>
          <p:nvPr/>
        </p:nvSpPr>
        <p:spPr>
          <a:xfrm>
            <a:off x="397565" y="2168815"/>
            <a:ext cx="4620867" cy="3000821"/>
          </a:xfrm>
          <a:prstGeom prst="rect">
            <a:avLst/>
          </a:prstGeom>
        </p:spPr>
        <p:txBody>
          <a:bodyPr wrap="square">
            <a:spAutoFit/>
          </a:bodyPr>
          <a:lstStyle/>
          <a:p>
            <a:pPr indent="457200">
              <a:lnSpc>
                <a:spcPct val="150000"/>
              </a:lnSpc>
            </a:pPr>
            <a:r>
              <a:rPr lang="zh-CN" altLang="en-US" dirty="0">
                <a:latin typeface="+mn-ea"/>
              </a:rPr>
              <a:t>级别越高，景区门票的价格就越高。不过，</a:t>
            </a:r>
            <a:r>
              <a:rPr lang="en-US" altLang="zh-CN" dirty="0">
                <a:latin typeface="+mn-ea"/>
              </a:rPr>
              <a:t>A</a:t>
            </a:r>
            <a:r>
              <a:rPr lang="zh-CN" altLang="en-US" dirty="0">
                <a:latin typeface="+mn-ea"/>
              </a:rPr>
              <a:t>级和</a:t>
            </a:r>
            <a:r>
              <a:rPr lang="en-US" altLang="zh-CN" dirty="0">
                <a:latin typeface="+mn-ea"/>
              </a:rPr>
              <a:t>AA</a:t>
            </a:r>
            <a:r>
              <a:rPr lang="zh-CN" altLang="en-US" dirty="0">
                <a:latin typeface="+mn-ea"/>
              </a:rPr>
              <a:t>级的平均价格差不多，都在</a:t>
            </a:r>
            <a:r>
              <a:rPr lang="en-US" altLang="zh-CN" dirty="0">
                <a:latin typeface="+mn-ea"/>
              </a:rPr>
              <a:t>71</a:t>
            </a:r>
            <a:r>
              <a:rPr lang="zh-CN" altLang="en-US" dirty="0">
                <a:latin typeface="+mn-ea"/>
              </a:rPr>
              <a:t>元左右。</a:t>
            </a:r>
            <a:r>
              <a:rPr lang="en-US" altLang="zh-CN" dirty="0">
                <a:latin typeface="+mn-ea"/>
              </a:rPr>
              <a:t>AAA</a:t>
            </a:r>
            <a:r>
              <a:rPr lang="zh-CN" altLang="en-US" dirty="0">
                <a:latin typeface="+mn-ea"/>
              </a:rPr>
              <a:t>级景区的门票平均价格最低</a:t>
            </a:r>
            <a:r>
              <a:rPr lang="zh-CN" altLang="en-US" dirty="0" smtClean="0">
                <a:latin typeface="+mn-ea"/>
              </a:rPr>
              <a:t>，</a:t>
            </a:r>
            <a:r>
              <a:rPr lang="en-US" altLang="zh-CN" dirty="0" smtClean="0">
                <a:latin typeface="+mn-ea"/>
              </a:rPr>
              <a:t>4A</a:t>
            </a:r>
            <a:r>
              <a:rPr lang="zh-CN" altLang="en-US" dirty="0">
                <a:latin typeface="+mn-ea"/>
              </a:rPr>
              <a:t>景区门票均价在</a:t>
            </a:r>
            <a:r>
              <a:rPr lang="en-US" altLang="zh-CN" dirty="0">
                <a:latin typeface="+mn-ea"/>
              </a:rPr>
              <a:t>80</a:t>
            </a:r>
            <a:r>
              <a:rPr lang="zh-CN" altLang="en-US" dirty="0">
                <a:latin typeface="+mn-ea"/>
              </a:rPr>
              <a:t>元，</a:t>
            </a:r>
            <a:r>
              <a:rPr lang="en-US" altLang="zh-CN" dirty="0">
                <a:latin typeface="+mn-ea"/>
              </a:rPr>
              <a:t>5A</a:t>
            </a:r>
            <a:r>
              <a:rPr lang="zh-CN" altLang="en-US" dirty="0">
                <a:latin typeface="+mn-ea"/>
              </a:rPr>
              <a:t>景区门票均价在</a:t>
            </a:r>
            <a:r>
              <a:rPr lang="en-US" altLang="zh-CN" dirty="0">
                <a:latin typeface="+mn-ea"/>
              </a:rPr>
              <a:t>122</a:t>
            </a:r>
            <a:r>
              <a:rPr lang="zh-CN" altLang="en-US" dirty="0">
                <a:latin typeface="+mn-ea"/>
              </a:rPr>
              <a:t>元，比</a:t>
            </a:r>
            <a:r>
              <a:rPr lang="en-US" altLang="zh-CN" dirty="0">
                <a:latin typeface="+mn-ea"/>
              </a:rPr>
              <a:t>4A</a:t>
            </a:r>
            <a:r>
              <a:rPr lang="zh-CN" altLang="en-US" dirty="0">
                <a:latin typeface="+mn-ea"/>
              </a:rPr>
              <a:t>的价格高出</a:t>
            </a:r>
            <a:r>
              <a:rPr lang="zh-CN" altLang="en-US" dirty="0" smtClean="0">
                <a:latin typeface="+mn-ea"/>
              </a:rPr>
              <a:t>了</a:t>
            </a:r>
            <a:r>
              <a:rPr lang="en-US" altLang="zh-CN" dirty="0" smtClean="0">
                <a:latin typeface="+mn-ea"/>
              </a:rPr>
              <a:t>42</a:t>
            </a:r>
            <a:r>
              <a:rPr lang="zh-CN" altLang="en-US" dirty="0" smtClean="0">
                <a:latin typeface="+mn-ea"/>
              </a:rPr>
              <a:t>元。最高的</a:t>
            </a:r>
            <a:r>
              <a:rPr lang="en-US" altLang="zh-CN" dirty="0" smtClean="0">
                <a:latin typeface="+mn-ea"/>
              </a:rPr>
              <a:t>5A</a:t>
            </a:r>
            <a:r>
              <a:rPr lang="zh-CN" altLang="en-US" dirty="0" smtClean="0">
                <a:latin typeface="+mn-ea"/>
              </a:rPr>
              <a:t>级景区门票比最低的</a:t>
            </a:r>
            <a:r>
              <a:rPr lang="en-US" altLang="zh-CN" dirty="0" smtClean="0">
                <a:latin typeface="+mn-ea"/>
              </a:rPr>
              <a:t>3A</a:t>
            </a:r>
            <a:r>
              <a:rPr lang="zh-CN" altLang="en-US" dirty="0" smtClean="0">
                <a:latin typeface="+mn-ea"/>
              </a:rPr>
              <a:t>级景区门票高出了整整</a:t>
            </a:r>
            <a:r>
              <a:rPr lang="en-US" altLang="zh-CN" dirty="0" smtClean="0">
                <a:latin typeface="+mn-ea"/>
              </a:rPr>
              <a:t>68</a:t>
            </a:r>
            <a:r>
              <a:rPr lang="zh-CN" altLang="en-US" dirty="0" smtClean="0">
                <a:latin typeface="+mn-ea"/>
              </a:rPr>
              <a:t>元。</a:t>
            </a:r>
            <a:endParaRPr lang="zh-CN" altLang="en-US" dirty="0">
              <a:latin typeface="+mn-ea"/>
            </a:endParaRPr>
          </a:p>
        </p:txBody>
      </p:sp>
      <p:sp>
        <p:nvSpPr>
          <p:cNvPr id="6" name="星形: 五角 5">
            <a:extLst>
              <a:ext uri="{FF2B5EF4-FFF2-40B4-BE49-F238E27FC236}">
                <a16:creationId xmlns:a16="http://schemas.microsoft.com/office/drawing/2014/main" xmlns="" id="{3C5DA4A3-318A-4ABB-8421-7635E49D0130}"/>
              </a:ext>
            </a:extLst>
          </p:cNvPr>
          <p:cNvSpPr/>
          <p:nvPr/>
        </p:nvSpPr>
        <p:spPr>
          <a:xfrm>
            <a:off x="983806" y="6183182"/>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 name="文本框 1">
            <a:extLst>
              <a:ext uri="{FF2B5EF4-FFF2-40B4-BE49-F238E27FC236}">
                <a16:creationId xmlns:a16="http://schemas.microsoft.com/office/drawing/2014/main" xmlns="" id="{2BD9F431-91B6-4885-8382-7E12DDD1F7C9}"/>
              </a:ext>
            </a:extLst>
          </p:cNvPr>
          <p:cNvSpPr txBox="1"/>
          <p:nvPr/>
        </p:nvSpPr>
        <p:spPr>
          <a:xfrm>
            <a:off x="397565" y="122435"/>
            <a:ext cx="9575110" cy="1569660"/>
          </a:xfrm>
          <a:prstGeom prst="rect">
            <a:avLst/>
          </a:prstGeom>
          <a:noFill/>
        </p:spPr>
        <p:txBody>
          <a:bodyPr wrap="square" rtlCol="0">
            <a:spAutoFit/>
          </a:bodyPr>
          <a:lstStyle/>
          <a:p>
            <a:r>
              <a:rPr lang="zh-CN" altLang="en-US" sz="4800" dirty="0" smtClean="0"/>
              <a:t>分析七</a:t>
            </a:r>
            <a:r>
              <a:rPr lang="en-US" altLang="zh-CN" sz="4800" dirty="0" smtClean="0"/>
              <a:t>:</a:t>
            </a:r>
            <a:r>
              <a:rPr lang="zh-CN" altLang="en-US" sz="4800" dirty="0"/>
              <a:t>各级别景区的门票？</a:t>
            </a:r>
          </a:p>
          <a:p>
            <a:endParaRPr lang="zh-CN" altLang="en-US" sz="4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1287" y="1490664"/>
            <a:ext cx="5823937" cy="459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308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2">
            <a:extLst>
              <a:ext uri="{FF2B5EF4-FFF2-40B4-BE49-F238E27FC236}">
                <a16:creationId xmlns:a16="http://schemas.microsoft.com/office/drawing/2014/main" xmlns="" id="{A5A5C59B-0C3B-433B-9BE6-BC19F5602A8A}"/>
              </a:ext>
            </a:extLst>
          </p:cNvPr>
          <p:cNvSpPr txBox="1">
            <a:spLocks/>
          </p:cNvSpPr>
          <p:nvPr/>
        </p:nvSpPr>
        <p:spPr>
          <a:xfrm>
            <a:off x="474247" y="498495"/>
            <a:ext cx="4396339" cy="1818959"/>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zh-CN" altLang="en-US" sz="4400" dirty="0" smtClean="0"/>
              <a:t>分析</a:t>
            </a:r>
            <a:r>
              <a:rPr lang="zh-CN" altLang="en-US" sz="4200" dirty="0"/>
              <a:t>结论</a:t>
            </a:r>
          </a:p>
        </p:txBody>
      </p:sp>
      <p:sp>
        <p:nvSpPr>
          <p:cNvPr id="4" name="内容占位符 2"/>
          <p:cNvSpPr txBox="1">
            <a:spLocks/>
          </p:cNvSpPr>
          <p:nvPr/>
        </p:nvSpPr>
        <p:spPr>
          <a:xfrm>
            <a:off x="913755" y="1753023"/>
            <a:ext cx="8946541" cy="322525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indent="457200">
              <a:lnSpc>
                <a:spcPct val="150000"/>
              </a:lnSpc>
            </a:pPr>
            <a:r>
              <a:rPr lang="zh-CN" altLang="en-US" dirty="0">
                <a:latin typeface="+mn-ea"/>
              </a:rPr>
              <a:t>人文风光大多数在南方地区，主要是古镇、游乐园、动物园、古迹等，自然风光大多在北方，例如壁画、草原、戈壁、峡谷等</a:t>
            </a:r>
            <a:r>
              <a:rPr lang="zh-CN" altLang="en-US" dirty="0" smtClean="0">
                <a:latin typeface="+mn-ea"/>
              </a:rPr>
              <a:t>。</a:t>
            </a:r>
            <a:endParaRPr lang="en-US" altLang="zh-CN" dirty="0">
              <a:latin typeface="+mn-ea"/>
            </a:endParaRPr>
          </a:p>
          <a:p>
            <a:pPr indent="457200">
              <a:lnSpc>
                <a:spcPct val="150000"/>
              </a:lnSpc>
            </a:pPr>
            <a:endParaRPr lang="en-US" altLang="zh-CN" dirty="0" smtClean="0">
              <a:latin typeface="+mn-ea"/>
            </a:endParaRPr>
          </a:p>
          <a:p>
            <a:pPr indent="457200">
              <a:lnSpc>
                <a:spcPct val="150000"/>
              </a:lnSpc>
            </a:pPr>
            <a:r>
              <a:rPr lang="zh-CN" altLang="en-US" dirty="0" smtClean="0">
                <a:latin typeface="+mn-ea"/>
              </a:rPr>
              <a:t>大多数</a:t>
            </a:r>
            <a:r>
              <a:rPr lang="zh-CN" altLang="en-US" dirty="0">
                <a:latin typeface="+mn-ea"/>
              </a:rPr>
              <a:t>游客的旅游地都在南方沿海一带，去的旅游景点都是十分著名的热门景点，例如杭州的西湖、上海的迪斯尼、广州的长隆、北京的故宫等，当然旅游体验也很好评分都很高但是却没什么折扣</a:t>
            </a:r>
            <a:r>
              <a:rPr lang="zh-CN" altLang="en-US" dirty="0" smtClean="0">
                <a:latin typeface="+mn-ea"/>
              </a:rPr>
              <a:t>。</a:t>
            </a:r>
            <a:endParaRPr lang="zh-CN" altLang="en-US" dirty="0">
              <a:latin typeface="+mn-ea"/>
            </a:endParaRPr>
          </a:p>
          <a:p>
            <a:pPr marL="0" indent="0">
              <a:buNone/>
            </a:pPr>
            <a:endParaRPr lang="en-US" altLang="zh-CN" dirty="0" smtClean="0"/>
          </a:p>
          <a:p>
            <a:endParaRPr lang="en-US" altLang="zh-CN" dirty="0" smtClean="0"/>
          </a:p>
          <a:p>
            <a:endParaRPr lang="zh-CN" altLang="en-US" dirty="0"/>
          </a:p>
        </p:txBody>
      </p:sp>
      <p:sp>
        <p:nvSpPr>
          <p:cNvPr id="5" name="TextBox 4"/>
          <p:cNvSpPr txBox="1"/>
          <p:nvPr/>
        </p:nvSpPr>
        <p:spPr>
          <a:xfrm>
            <a:off x="913754" y="5756791"/>
            <a:ext cx="9648795" cy="369332"/>
          </a:xfrm>
          <a:prstGeom prst="rect">
            <a:avLst/>
          </a:prstGeom>
          <a:noFill/>
        </p:spPr>
        <p:txBody>
          <a:bodyPr wrap="none" rtlCol="0">
            <a:spAutoFit/>
          </a:bodyPr>
          <a:lstStyle/>
          <a:p>
            <a:r>
              <a:rPr lang="zh-CN" altLang="en-US" dirty="0" smtClean="0"/>
              <a:t>总而言之，旅游地的选择和景点的选择大多要依靠游客自己的主观感受，以上数据仅供参考。</a:t>
            </a:r>
            <a:endParaRPr lang="zh-CN" altLang="en-US" dirty="0"/>
          </a:p>
        </p:txBody>
      </p:sp>
    </p:spTree>
    <p:extLst>
      <p:ext uri="{BB962C8B-B14F-4D97-AF65-F5344CB8AC3E}">
        <p14:creationId xmlns:p14="http://schemas.microsoft.com/office/powerpoint/2010/main" val="3319704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2F2D0E68-F0A7-472B-90CA-A7D58C4C5CC5}"/>
              </a:ext>
            </a:extLst>
          </p:cNvPr>
          <p:cNvSpPr/>
          <p:nvPr/>
        </p:nvSpPr>
        <p:spPr>
          <a:xfrm>
            <a:off x="2448860" y="2705725"/>
            <a:ext cx="7914340"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谢谢观看！</a:t>
            </a:r>
          </a:p>
        </p:txBody>
      </p:sp>
      <p:sp>
        <p:nvSpPr>
          <p:cNvPr id="5" name="星形: 五角 4">
            <a:extLst>
              <a:ext uri="{FF2B5EF4-FFF2-40B4-BE49-F238E27FC236}">
                <a16:creationId xmlns:a16="http://schemas.microsoft.com/office/drawing/2014/main" xmlns="" id="{85959DF0-0F86-41A5-A424-39FAB87CE129}"/>
              </a:ext>
            </a:extLst>
          </p:cNvPr>
          <p:cNvSpPr/>
          <p:nvPr/>
        </p:nvSpPr>
        <p:spPr>
          <a:xfrm>
            <a:off x="1431235" y="743261"/>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 name="星形: 五角 5">
            <a:extLst>
              <a:ext uri="{FF2B5EF4-FFF2-40B4-BE49-F238E27FC236}">
                <a16:creationId xmlns:a16="http://schemas.microsoft.com/office/drawing/2014/main" xmlns="" id="{0B203BD0-03A4-4299-AB9F-EF73E721A455}"/>
              </a:ext>
            </a:extLst>
          </p:cNvPr>
          <p:cNvSpPr/>
          <p:nvPr/>
        </p:nvSpPr>
        <p:spPr>
          <a:xfrm>
            <a:off x="5245069" y="1683026"/>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 name="星形: 五角 6">
            <a:extLst>
              <a:ext uri="{FF2B5EF4-FFF2-40B4-BE49-F238E27FC236}">
                <a16:creationId xmlns:a16="http://schemas.microsoft.com/office/drawing/2014/main" xmlns="" id="{22FFF765-2F31-400A-9DA9-54114DF97009}"/>
              </a:ext>
            </a:extLst>
          </p:cNvPr>
          <p:cNvSpPr/>
          <p:nvPr/>
        </p:nvSpPr>
        <p:spPr>
          <a:xfrm>
            <a:off x="7021215" y="563219"/>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 name="星形: 五角 7">
            <a:extLst>
              <a:ext uri="{FF2B5EF4-FFF2-40B4-BE49-F238E27FC236}">
                <a16:creationId xmlns:a16="http://schemas.microsoft.com/office/drawing/2014/main" xmlns="" id="{40F4EBD2-2163-426A-B567-DF699A84714A}"/>
              </a:ext>
            </a:extLst>
          </p:cNvPr>
          <p:cNvSpPr/>
          <p:nvPr/>
        </p:nvSpPr>
        <p:spPr>
          <a:xfrm>
            <a:off x="9896936" y="1557130"/>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9" name="星形: 五角 8">
            <a:extLst>
              <a:ext uri="{FF2B5EF4-FFF2-40B4-BE49-F238E27FC236}">
                <a16:creationId xmlns:a16="http://schemas.microsoft.com/office/drawing/2014/main" xmlns="" id="{8B1E20EF-3173-4392-8EEF-91DA80AB75E7}"/>
              </a:ext>
            </a:extLst>
          </p:cNvPr>
          <p:cNvSpPr/>
          <p:nvPr/>
        </p:nvSpPr>
        <p:spPr>
          <a:xfrm>
            <a:off x="11471153" y="4091495"/>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0" name="星形: 五角 9">
            <a:extLst>
              <a:ext uri="{FF2B5EF4-FFF2-40B4-BE49-F238E27FC236}">
                <a16:creationId xmlns:a16="http://schemas.microsoft.com/office/drawing/2014/main" xmlns="" id="{5B54E060-225B-4973-8D98-8E2B1C655459}"/>
              </a:ext>
            </a:extLst>
          </p:cNvPr>
          <p:cNvSpPr/>
          <p:nvPr/>
        </p:nvSpPr>
        <p:spPr>
          <a:xfrm>
            <a:off x="10625806" y="5989982"/>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1" name="星形: 五角 10">
            <a:extLst>
              <a:ext uri="{FF2B5EF4-FFF2-40B4-BE49-F238E27FC236}">
                <a16:creationId xmlns:a16="http://schemas.microsoft.com/office/drawing/2014/main" xmlns="" id="{2F07C801-FEA3-4D66-AF11-EE77AF886D05}"/>
              </a:ext>
            </a:extLst>
          </p:cNvPr>
          <p:cNvSpPr/>
          <p:nvPr/>
        </p:nvSpPr>
        <p:spPr>
          <a:xfrm>
            <a:off x="6406030" y="6241773"/>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2" name="星形: 五角 11">
            <a:extLst>
              <a:ext uri="{FF2B5EF4-FFF2-40B4-BE49-F238E27FC236}">
                <a16:creationId xmlns:a16="http://schemas.microsoft.com/office/drawing/2014/main" xmlns="" id="{B60330B3-EEE0-4AA4-8B45-B916CE8C9DE6}"/>
              </a:ext>
            </a:extLst>
          </p:cNvPr>
          <p:cNvSpPr/>
          <p:nvPr/>
        </p:nvSpPr>
        <p:spPr>
          <a:xfrm>
            <a:off x="8701449" y="4600676"/>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3" name="星形: 五角 12">
            <a:extLst>
              <a:ext uri="{FF2B5EF4-FFF2-40B4-BE49-F238E27FC236}">
                <a16:creationId xmlns:a16="http://schemas.microsoft.com/office/drawing/2014/main" xmlns="" id="{A0238AF3-234C-4DC5-BB41-3D18D16335CA}"/>
              </a:ext>
            </a:extLst>
          </p:cNvPr>
          <p:cNvSpPr/>
          <p:nvPr/>
        </p:nvSpPr>
        <p:spPr>
          <a:xfrm>
            <a:off x="3374074" y="5737051"/>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4" name="星形: 五角 13">
            <a:extLst>
              <a:ext uri="{FF2B5EF4-FFF2-40B4-BE49-F238E27FC236}">
                <a16:creationId xmlns:a16="http://schemas.microsoft.com/office/drawing/2014/main" xmlns="" id="{A1663A1B-9CD8-4109-B2EA-2816251FBEDF}"/>
              </a:ext>
            </a:extLst>
          </p:cNvPr>
          <p:cNvSpPr/>
          <p:nvPr/>
        </p:nvSpPr>
        <p:spPr>
          <a:xfrm>
            <a:off x="6037761" y="5197023"/>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5" name="星形: 五角 14">
            <a:extLst>
              <a:ext uri="{FF2B5EF4-FFF2-40B4-BE49-F238E27FC236}">
                <a16:creationId xmlns:a16="http://schemas.microsoft.com/office/drawing/2014/main" xmlns="" id="{3C530051-C175-4172-A8EF-6ED0C762B88D}"/>
              </a:ext>
            </a:extLst>
          </p:cNvPr>
          <p:cNvSpPr/>
          <p:nvPr/>
        </p:nvSpPr>
        <p:spPr>
          <a:xfrm>
            <a:off x="1439257" y="3942410"/>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6" name="星形: 五角 15">
            <a:extLst>
              <a:ext uri="{FF2B5EF4-FFF2-40B4-BE49-F238E27FC236}">
                <a16:creationId xmlns:a16="http://schemas.microsoft.com/office/drawing/2014/main" xmlns="" id="{CD931FC6-BD3B-4250-B725-6BA0040EDAC8}"/>
              </a:ext>
            </a:extLst>
          </p:cNvPr>
          <p:cNvSpPr/>
          <p:nvPr/>
        </p:nvSpPr>
        <p:spPr>
          <a:xfrm>
            <a:off x="771064" y="5989982"/>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7" name="星形: 五角 16">
            <a:extLst>
              <a:ext uri="{FF2B5EF4-FFF2-40B4-BE49-F238E27FC236}">
                <a16:creationId xmlns:a16="http://schemas.microsoft.com/office/drawing/2014/main" xmlns="" id="{8C8971E5-337D-414F-9C0B-723E0460D3F7}"/>
              </a:ext>
            </a:extLst>
          </p:cNvPr>
          <p:cNvSpPr/>
          <p:nvPr/>
        </p:nvSpPr>
        <p:spPr>
          <a:xfrm>
            <a:off x="291548" y="2401954"/>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8" name="星形: 五角 17">
            <a:extLst>
              <a:ext uri="{FF2B5EF4-FFF2-40B4-BE49-F238E27FC236}">
                <a16:creationId xmlns:a16="http://schemas.microsoft.com/office/drawing/2014/main" xmlns="" id="{19D03696-45A0-423C-A25B-807D668D6E7F}"/>
              </a:ext>
            </a:extLst>
          </p:cNvPr>
          <p:cNvSpPr/>
          <p:nvPr/>
        </p:nvSpPr>
        <p:spPr>
          <a:xfrm>
            <a:off x="2870492" y="2401955"/>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9" name="星形: 五角 18">
            <a:extLst>
              <a:ext uri="{FF2B5EF4-FFF2-40B4-BE49-F238E27FC236}">
                <a16:creationId xmlns:a16="http://schemas.microsoft.com/office/drawing/2014/main" xmlns="" id="{43ACDD9D-894D-4A6C-81E7-43944C01B201}"/>
              </a:ext>
            </a:extLst>
          </p:cNvPr>
          <p:cNvSpPr/>
          <p:nvPr/>
        </p:nvSpPr>
        <p:spPr>
          <a:xfrm>
            <a:off x="4060395" y="743262"/>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0" name="星形: 五角 19">
            <a:extLst>
              <a:ext uri="{FF2B5EF4-FFF2-40B4-BE49-F238E27FC236}">
                <a16:creationId xmlns:a16="http://schemas.microsoft.com/office/drawing/2014/main" xmlns="" id="{7F2B2022-B6FB-40FD-9414-31015A88707A}"/>
              </a:ext>
            </a:extLst>
          </p:cNvPr>
          <p:cNvSpPr/>
          <p:nvPr/>
        </p:nvSpPr>
        <p:spPr>
          <a:xfrm>
            <a:off x="8420361" y="1584774"/>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1" name="星形: 五角 20">
            <a:extLst>
              <a:ext uri="{FF2B5EF4-FFF2-40B4-BE49-F238E27FC236}">
                <a16:creationId xmlns:a16="http://schemas.microsoft.com/office/drawing/2014/main" xmlns="" id="{877AF2D7-4D38-4AC4-9038-64276AA583DD}"/>
              </a:ext>
            </a:extLst>
          </p:cNvPr>
          <p:cNvSpPr/>
          <p:nvPr/>
        </p:nvSpPr>
        <p:spPr>
          <a:xfrm>
            <a:off x="10363200" y="3438939"/>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2" name="星形: 五角 21">
            <a:extLst>
              <a:ext uri="{FF2B5EF4-FFF2-40B4-BE49-F238E27FC236}">
                <a16:creationId xmlns:a16="http://schemas.microsoft.com/office/drawing/2014/main" xmlns="" id="{30939491-B723-4AF7-9029-492F818511E9}"/>
              </a:ext>
            </a:extLst>
          </p:cNvPr>
          <p:cNvSpPr/>
          <p:nvPr/>
        </p:nvSpPr>
        <p:spPr>
          <a:xfrm>
            <a:off x="11373511" y="1305339"/>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1597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21210" y="1194303"/>
            <a:ext cx="3401064" cy="1447800"/>
          </a:xfrm>
        </p:spPr>
        <p:txBody>
          <a:bodyPr/>
          <a:lstStyle/>
          <a:p>
            <a:r>
              <a:rPr lang="zh-CN" altLang="en-US" sz="4800" dirty="0" smtClean="0"/>
              <a:t>目录</a:t>
            </a:r>
            <a:endParaRPr lang="zh-CN" altLang="en-US" sz="4800" dirty="0"/>
          </a:p>
        </p:txBody>
      </p:sp>
      <p:sp>
        <p:nvSpPr>
          <p:cNvPr id="6" name="文本占位符 5"/>
          <p:cNvSpPr>
            <a:spLocks noGrp="1"/>
          </p:cNvSpPr>
          <p:nvPr>
            <p:ph type="body" sz="half" idx="2"/>
          </p:nvPr>
        </p:nvSpPr>
        <p:spPr/>
        <p:txBody>
          <a:bodyPr>
            <a:normAutofit/>
          </a:bodyPr>
          <a:lstStyle/>
          <a:p>
            <a:r>
              <a:rPr lang="en-US" altLang="zh-CN" sz="2000" dirty="0" smtClean="0"/>
              <a:t>1.</a:t>
            </a:r>
            <a:r>
              <a:rPr lang="zh-CN" altLang="en-US" sz="2000" dirty="0" smtClean="0"/>
              <a:t>研究背景</a:t>
            </a:r>
            <a:endParaRPr lang="en-US" altLang="zh-CN" sz="2000" dirty="0" smtClean="0"/>
          </a:p>
          <a:p>
            <a:r>
              <a:rPr lang="en-US" altLang="zh-CN" sz="2000" dirty="0" smtClean="0"/>
              <a:t>2.</a:t>
            </a:r>
            <a:r>
              <a:rPr lang="zh-CN" altLang="en-US" sz="2000" dirty="0" smtClean="0"/>
              <a:t>分析方向</a:t>
            </a:r>
            <a:endParaRPr lang="en-US" altLang="zh-CN" sz="2000" dirty="0" smtClean="0"/>
          </a:p>
          <a:p>
            <a:r>
              <a:rPr lang="en-US" altLang="zh-CN" sz="2000" dirty="0" smtClean="0"/>
              <a:t>3.</a:t>
            </a:r>
            <a:r>
              <a:rPr lang="zh-CN" altLang="en-US" sz="2000" dirty="0" smtClean="0"/>
              <a:t>分析结论</a:t>
            </a:r>
            <a:endParaRPr lang="zh-CN" altLang="en-US" sz="20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0073" y="1447800"/>
            <a:ext cx="4645191"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388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zh-CN" altLang="en-US" dirty="0"/>
          </a:p>
        </p:txBody>
      </p:sp>
      <p:sp>
        <p:nvSpPr>
          <p:cNvPr id="3" name="内容占位符 2"/>
          <p:cNvSpPr>
            <a:spLocks noGrp="1"/>
          </p:cNvSpPr>
          <p:nvPr>
            <p:ph idx="1"/>
          </p:nvPr>
        </p:nvSpPr>
        <p:spPr>
          <a:xfrm>
            <a:off x="1085205" y="2324523"/>
            <a:ext cx="8946541" cy="3225252"/>
          </a:xfrm>
        </p:spPr>
        <p:txBody>
          <a:bodyPr/>
          <a:lstStyle/>
          <a:p>
            <a:r>
              <a:rPr lang="zh-CN" altLang="en-US" dirty="0" smtClean="0"/>
              <a:t>随着国内经济的发展，人民在追求物质生活的基础上增加了对精神文化生活的追求。</a:t>
            </a:r>
            <a:endParaRPr lang="en-US" altLang="zh-CN" dirty="0" smtClean="0"/>
          </a:p>
          <a:p>
            <a:r>
              <a:rPr lang="zh-CN" altLang="en-US" dirty="0" smtClean="0"/>
              <a:t>科学技术的进步使移动端用户在线订票和选择旅游地变得更加方便，国内旅游市场稳步上升。</a:t>
            </a:r>
            <a:endParaRPr lang="en-US" altLang="zh-CN" dirty="0"/>
          </a:p>
          <a:p>
            <a:r>
              <a:rPr lang="zh-CN" altLang="en-US" dirty="0"/>
              <a:t>在</a:t>
            </a:r>
            <a:r>
              <a:rPr lang="zh-CN" altLang="en-US" dirty="0" smtClean="0"/>
              <a:t>当今社会</a:t>
            </a:r>
            <a:r>
              <a:rPr lang="zh-CN" altLang="en-US" dirty="0"/>
              <a:t>下旅游</a:t>
            </a:r>
            <a:r>
              <a:rPr lang="zh-CN" altLang="en-US" dirty="0" smtClean="0"/>
              <a:t>成为大多数人们缓解工作、生活的压力的</a:t>
            </a:r>
            <a:r>
              <a:rPr lang="zh-CN" altLang="en-US" dirty="0"/>
              <a:t>一</a:t>
            </a:r>
            <a:r>
              <a:rPr lang="zh-CN" altLang="en-US" dirty="0" smtClean="0"/>
              <a:t>种很普遍的方式。</a:t>
            </a:r>
            <a:endParaRPr lang="en-US" altLang="zh-CN" dirty="0" smtClean="0"/>
          </a:p>
          <a:p>
            <a:r>
              <a:rPr lang="zh-CN" altLang="en-US" dirty="0" smtClean="0"/>
              <a:t>旅游地及景点的多样化使人们多了很多选择。</a:t>
            </a:r>
            <a:endParaRPr lang="en-US" altLang="zh-CN" dirty="0" smtClean="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912362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xmlns="" id="{269C20A3-52EF-40BC-9FBC-4010AEA54F94}"/>
              </a:ext>
            </a:extLst>
          </p:cNvPr>
          <p:cNvSpPr>
            <a:spLocks noGrp="1"/>
          </p:cNvSpPr>
          <p:nvPr>
            <p:ph sz="half" idx="2"/>
          </p:nvPr>
        </p:nvSpPr>
        <p:spPr>
          <a:xfrm>
            <a:off x="5565912" y="993912"/>
            <a:ext cx="5116142" cy="5380383"/>
          </a:xfrm>
        </p:spPr>
        <p:txBody>
          <a:bodyPr>
            <a:normAutofit/>
          </a:bodyPr>
          <a:lstStyle/>
          <a:p>
            <a:pPr>
              <a:lnSpc>
                <a:spcPct val="200000"/>
              </a:lnSpc>
            </a:pPr>
            <a:r>
              <a:rPr lang="zh-CN" altLang="en-US" dirty="0"/>
              <a:t>分析</a:t>
            </a:r>
            <a:r>
              <a:rPr lang="en-US" altLang="zh-CN" dirty="0" smtClean="0"/>
              <a:t>1</a:t>
            </a:r>
            <a:r>
              <a:rPr lang="zh-CN" altLang="en-US" dirty="0"/>
              <a:t>：</a:t>
            </a:r>
            <a:r>
              <a:rPr lang="zh-CN" altLang="en-US" dirty="0">
                <a:hlinkClick r:id="rId2" action="ppaction://hlinksldjump"/>
              </a:rPr>
              <a:t>哪些城市、省份的旅游选择最多？</a:t>
            </a:r>
            <a:endParaRPr lang="en-US" altLang="zh-CN" dirty="0"/>
          </a:p>
          <a:p>
            <a:pPr>
              <a:lnSpc>
                <a:spcPct val="200000"/>
              </a:lnSpc>
            </a:pPr>
            <a:r>
              <a:rPr lang="zh-CN" altLang="en-US" dirty="0"/>
              <a:t>分析</a:t>
            </a:r>
            <a:r>
              <a:rPr lang="en-US" altLang="zh-CN" dirty="0" smtClean="0"/>
              <a:t>2</a:t>
            </a:r>
            <a:r>
              <a:rPr lang="zh-CN" altLang="en-US" dirty="0"/>
              <a:t>：</a:t>
            </a:r>
            <a:r>
              <a:rPr lang="zh-CN" altLang="en-US" dirty="0">
                <a:hlinkClick r:id="rId3" action="ppaction://hlinksldjump"/>
              </a:rPr>
              <a:t>哪些城市最受游客青睐？</a:t>
            </a:r>
            <a:endParaRPr lang="en-US" altLang="zh-CN" dirty="0"/>
          </a:p>
          <a:p>
            <a:pPr>
              <a:lnSpc>
                <a:spcPct val="200000"/>
              </a:lnSpc>
            </a:pPr>
            <a:r>
              <a:rPr lang="zh-CN" altLang="en-US" dirty="0"/>
              <a:t>分析</a:t>
            </a:r>
            <a:r>
              <a:rPr lang="en-US" altLang="zh-CN" dirty="0" smtClean="0"/>
              <a:t>3</a:t>
            </a:r>
            <a:r>
              <a:rPr lang="zh-CN" altLang="en-US" dirty="0" smtClean="0"/>
              <a:t>：</a:t>
            </a:r>
            <a:r>
              <a:rPr lang="zh-CN" altLang="en-US" dirty="0">
                <a:hlinkClick r:id="rId4" action="ppaction://hlinksldjump"/>
              </a:rPr>
              <a:t>最热门的景点？</a:t>
            </a:r>
            <a:endParaRPr lang="en-US" altLang="zh-CN" dirty="0"/>
          </a:p>
          <a:p>
            <a:pPr>
              <a:lnSpc>
                <a:spcPct val="200000"/>
              </a:lnSpc>
            </a:pPr>
            <a:r>
              <a:rPr lang="zh-CN" altLang="en-US" dirty="0"/>
              <a:t>分析</a:t>
            </a:r>
            <a:r>
              <a:rPr lang="en-US" altLang="zh-CN" dirty="0" smtClean="0"/>
              <a:t>4</a:t>
            </a:r>
            <a:r>
              <a:rPr lang="zh-CN" altLang="en-US" dirty="0"/>
              <a:t>：</a:t>
            </a:r>
            <a:r>
              <a:rPr lang="zh-CN" altLang="en-US" dirty="0">
                <a:hlinkClick r:id="rId5" action="ppaction://hlinksldjump"/>
              </a:rPr>
              <a:t>各省份的好评热门景点？</a:t>
            </a:r>
            <a:endParaRPr lang="en-US" altLang="zh-CN" dirty="0"/>
          </a:p>
          <a:p>
            <a:pPr>
              <a:lnSpc>
                <a:spcPct val="200000"/>
              </a:lnSpc>
            </a:pPr>
            <a:r>
              <a:rPr lang="zh-CN" altLang="en-US" dirty="0"/>
              <a:t>分析</a:t>
            </a:r>
            <a:r>
              <a:rPr lang="en-US" altLang="zh-CN" dirty="0" smtClean="0"/>
              <a:t>5</a:t>
            </a:r>
            <a:r>
              <a:rPr lang="zh-CN" altLang="en-US" dirty="0"/>
              <a:t>：</a:t>
            </a:r>
            <a:r>
              <a:rPr lang="zh-CN" altLang="en-US" dirty="0">
                <a:hlinkClick r:id="rId6" action="ppaction://hlinksldjump"/>
              </a:rPr>
              <a:t>很热门但是</a:t>
            </a:r>
            <a:r>
              <a:rPr lang="zh-CN" altLang="en-US" dirty="0" smtClean="0">
                <a:hlinkClick r:id="rId6" action="ppaction://hlinksldjump"/>
              </a:rPr>
              <a:t>评分不好景点</a:t>
            </a:r>
            <a:r>
              <a:rPr lang="zh-CN" altLang="en-US" dirty="0">
                <a:hlinkClick r:id="rId6" action="ppaction://hlinksldjump"/>
              </a:rPr>
              <a:t>？</a:t>
            </a:r>
            <a:endParaRPr lang="en-US" altLang="zh-CN" dirty="0"/>
          </a:p>
          <a:p>
            <a:pPr>
              <a:lnSpc>
                <a:spcPct val="200000"/>
              </a:lnSpc>
            </a:pPr>
            <a:r>
              <a:rPr lang="zh-CN" altLang="en-US" dirty="0"/>
              <a:t>分析</a:t>
            </a:r>
            <a:r>
              <a:rPr lang="en-US" altLang="zh-CN" dirty="0" smtClean="0"/>
              <a:t>6</a:t>
            </a:r>
            <a:r>
              <a:rPr lang="zh-CN" altLang="en-US" dirty="0"/>
              <a:t>：</a:t>
            </a:r>
            <a:r>
              <a:rPr lang="zh-CN" altLang="en-US" dirty="0">
                <a:hlinkClick r:id="rId7" action="ppaction://hlinksldjump"/>
              </a:rPr>
              <a:t>打折力度最大的景点？</a:t>
            </a:r>
            <a:endParaRPr lang="en-US" altLang="zh-CN" dirty="0"/>
          </a:p>
          <a:p>
            <a:pPr>
              <a:lnSpc>
                <a:spcPct val="200000"/>
              </a:lnSpc>
            </a:pPr>
            <a:r>
              <a:rPr lang="zh-CN" altLang="en-US" dirty="0"/>
              <a:t>分析</a:t>
            </a:r>
            <a:r>
              <a:rPr lang="en-US" altLang="zh-CN" dirty="0" smtClean="0"/>
              <a:t>7</a:t>
            </a:r>
            <a:r>
              <a:rPr lang="zh-CN" altLang="en-US" dirty="0"/>
              <a:t>：</a:t>
            </a:r>
            <a:r>
              <a:rPr lang="zh-CN" altLang="en-US" dirty="0">
                <a:hlinkClick r:id="rId8" action="ppaction://hlinksldjump"/>
              </a:rPr>
              <a:t>各级别景区的门票？</a:t>
            </a:r>
            <a:endParaRPr lang="en-US" altLang="zh-CN" dirty="0"/>
          </a:p>
        </p:txBody>
      </p:sp>
      <p:sp>
        <p:nvSpPr>
          <p:cNvPr id="13" name="内容占位符 12">
            <a:extLst>
              <a:ext uri="{FF2B5EF4-FFF2-40B4-BE49-F238E27FC236}">
                <a16:creationId xmlns:a16="http://schemas.microsoft.com/office/drawing/2014/main" xmlns="" id="{A5A5C59B-0C3B-433B-9BE6-BC19F5602A8A}"/>
              </a:ext>
            </a:extLst>
          </p:cNvPr>
          <p:cNvSpPr>
            <a:spLocks noGrp="1"/>
          </p:cNvSpPr>
          <p:nvPr>
            <p:ph sz="half" idx="1"/>
          </p:nvPr>
        </p:nvSpPr>
        <p:spPr>
          <a:xfrm>
            <a:off x="559973" y="1404075"/>
            <a:ext cx="4396339" cy="1818959"/>
          </a:xfrm>
        </p:spPr>
        <p:txBody>
          <a:bodyPr>
            <a:normAutofit/>
          </a:bodyPr>
          <a:lstStyle/>
          <a:p>
            <a:pPr marL="0" indent="0">
              <a:buNone/>
            </a:pPr>
            <a:r>
              <a:rPr lang="zh-CN" altLang="en-US" sz="4400" dirty="0"/>
              <a:t>分析</a:t>
            </a:r>
            <a:r>
              <a:rPr lang="zh-CN" altLang="en-US" sz="4200" dirty="0" smtClean="0"/>
              <a:t>方向</a:t>
            </a:r>
            <a:endParaRPr lang="zh-CN" altLang="en-US" sz="4200" dirty="0"/>
          </a:p>
        </p:txBody>
      </p:sp>
      <p:sp>
        <p:nvSpPr>
          <p:cNvPr id="4" name="星形: 五角 3">
            <a:extLst>
              <a:ext uri="{FF2B5EF4-FFF2-40B4-BE49-F238E27FC236}">
                <a16:creationId xmlns:a16="http://schemas.microsoft.com/office/drawing/2014/main" xmlns="" id="{B286700E-78B5-4AE1-807A-6E1086E024C9}"/>
              </a:ext>
            </a:extLst>
          </p:cNvPr>
          <p:cNvSpPr/>
          <p:nvPr/>
        </p:nvSpPr>
        <p:spPr>
          <a:xfrm>
            <a:off x="341764" y="6248400"/>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2954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91FC20FA-1F5B-41E8-9A21-73E8C871534F}"/>
              </a:ext>
            </a:extLst>
          </p:cNvPr>
          <p:cNvSpPr txBox="1"/>
          <p:nvPr/>
        </p:nvSpPr>
        <p:spPr>
          <a:xfrm>
            <a:off x="397565" y="122435"/>
            <a:ext cx="10012018" cy="1569660"/>
          </a:xfrm>
          <a:prstGeom prst="rect">
            <a:avLst/>
          </a:prstGeom>
          <a:noFill/>
        </p:spPr>
        <p:txBody>
          <a:bodyPr wrap="square" rtlCol="0">
            <a:spAutoFit/>
          </a:bodyPr>
          <a:lstStyle/>
          <a:p>
            <a:r>
              <a:rPr lang="zh-CN" altLang="en-US" sz="4800" dirty="0" smtClean="0"/>
              <a:t>分析一</a:t>
            </a:r>
            <a:r>
              <a:rPr lang="en-US" altLang="zh-CN" sz="4800" dirty="0" smtClean="0"/>
              <a:t>: </a:t>
            </a:r>
            <a:r>
              <a:rPr lang="zh-CN" altLang="en-US" sz="4800" dirty="0" smtClean="0"/>
              <a:t>哪些城市的</a:t>
            </a:r>
            <a:r>
              <a:rPr lang="zh-CN" altLang="en-US" sz="4800" dirty="0"/>
              <a:t>旅游选择最多？</a:t>
            </a:r>
          </a:p>
          <a:p>
            <a:endParaRPr lang="zh-CN" altLang="en-US" sz="4800" dirty="0"/>
          </a:p>
        </p:txBody>
      </p:sp>
      <p:sp>
        <p:nvSpPr>
          <p:cNvPr id="6" name="文本框 5">
            <a:extLst>
              <a:ext uri="{FF2B5EF4-FFF2-40B4-BE49-F238E27FC236}">
                <a16:creationId xmlns:a16="http://schemas.microsoft.com/office/drawing/2014/main" xmlns="" id="{489DAAD0-E243-45B9-A8B6-0FE541FF0A93}"/>
              </a:ext>
            </a:extLst>
          </p:cNvPr>
          <p:cNvSpPr txBox="1"/>
          <p:nvPr/>
        </p:nvSpPr>
        <p:spPr>
          <a:xfrm>
            <a:off x="1808921" y="1045765"/>
            <a:ext cx="8600662" cy="923330"/>
          </a:xfrm>
          <a:prstGeom prst="rect">
            <a:avLst/>
          </a:prstGeom>
          <a:noFill/>
        </p:spPr>
        <p:txBody>
          <a:bodyPr wrap="square" rtlCol="0">
            <a:spAutoFit/>
          </a:bodyPr>
          <a:lstStyle/>
          <a:p>
            <a:pPr indent="457200"/>
            <a:r>
              <a:rPr lang="zh-CN" altLang="en-US" dirty="0" smtClean="0"/>
              <a:t>通过数据分析筛选出了旅游选择最多的前</a:t>
            </a:r>
            <a:r>
              <a:rPr lang="en-US" altLang="zh-CN" dirty="0" smtClean="0"/>
              <a:t>12</a:t>
            </a:r>
            <a:r>
              <a:rPr lang="zh-CN" altLang="en-US" dirty="0" smtClean="0"/>
              <a:t>个城市，其中三亚遥遥领先于其他</a:t>
            </a:r>
            <a:r>
              <a:rPr lang="en-US" altLang="zh-CN" dirty="0" smtClean="0"/>
              <a:t>11</a:t>
            </a:r>
            <a:r>
              <a:rPr lang="zh-CN" altLang="en-US" dirty="0" smtClean="0"/>
              <a:t>个城市，其次是杭州、北京、桂林、上海等自然风景，人文风景著名的地点。在其次就是广州、厦门、苏州、香港、成都、重庆、清远这类南方城市。</a:t>
            </a:r>
            <a:endParaRPr lang="zh-CN" altLang="en-US" dirty="0"/>
          </a:p>
        </p:txBody>
      </p:sp>
      <p:sp>
        <p:nvSpPr>
          <p:cNvPr id="8" name="星形: 五角 7">
            <a:extLst>
              <a:ext uri="{FF2B5EF4-FFF2-40B4-BE49-F238E27FC236}">
                <a16:creationId xmlns:a16="http://schemas.microsoft.com/office/drawing/2014/main" xmlns="" id="{DF6D5EF6-73E8-4825-A3F5-8FE6D2DF95C0}"/>
              </a:ext>
            </a:extLst>
          </p:cNvPr>
          <p:cNvSpPr/>
          <p:nvPr/>
        </p:nvSpPr>
        <p:spPr>
          <a:xfrm>
            <a:off x="397565" y="6208643"/>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426" y="2045143"/>
            <a:ext cx="7651970" cy="4469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4589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F6F1F8A7-2DE9-403B-A4BB-88C8330E1CDD}"/>
              </a:ext>
            </a:extLst>
          </p:cNvPr>
          <p:cNvSpPr txBox="1"/>
          <p:nvPr/>
        </p:nvSpPr>
        <p:spPr>
          <a:xfrm>
            <a:off x="295894" y="1722782"/>
            <a:ext cx="4329114" cy="3323987"/>
          </a:xfrm>
          <a:prstGeom prst="rect">
            <a:avLst/>
          </a:prstGeom>
          <a:noFill/>
        </p:spPr>
        <p:txBody>
          <a:bodyPr wrap="square" rtlCol="0">
            <a:spAutoFit/>
          </a:bodyPr>
          <a:lstStyle/>
          <a:p>
            <a:pPr indent="457200">
              <a:lnSpc>
                <a:spcPct val="150000"/>
              </a:lnSpc>
            </a:pPr>
            <a:r>
              <a:rPr lang="zh-CN" altLang="en-US" sz="2000" dirty="0" smtClean="0">
                <a:latin typeface="+mn-ea"/>
              </a:rPr>
              <a:t>以</a:t>
            </a:r>
            <a:r>
              <a:rPr lang="zh-CN" altLang="en-US" sz="2000" dirty="0">
                <a:latin typeface="+mn-ea"/>
              </a:rPr>
              <a:t>省份为单位，计算了每个省份</a:t>
            </a:r>
            <a:r>
              <a:rPr lang="zh-CN" altLang="en-US" sz="2000" dirty="0" smtClean="0">
                <a:latin typeface="+mn-ea"/>
              </a:rPr>
              <a:t>在飞猪上</a:t>
            </a:r>
            <a:r>
              <a:rPr lang="zh-CN" altLang="en-US" sz="2000" dirty="0">
                <a:latin typeface="+mn-ea"/>
              </a:rPr>
              <a:t>能搜索到的的景点门票项数</a:t>
            </a:r>
            <a:r>
              <a:rPr lang="zh-CN" altLang="en-US" sz="2000" dirty="0" smtClean="0">
                <a:latin typeface="+mn-ea"/>
              </a:rPr>
              <a:t>，发现旅游</a:t>
            </a:r>
            <a:r>
              <a:rPr lang="zh-CN" altLang="en-US" sz="2000" dirty="0">
                <a:latin typeface="+mn-ea"/>
              </a:rPr>
              <a:t>选择最多的省份主要集中在沿海，包括广东</a:t>
            </a:r>
            <a:r>
              <a:rPr lang="zh-CN" altLang="en-US" sz="2000" dirty="0" smtClean="0">
                <a:latin typeface="+mn-ea"/>
              </a:rPr>
              <a:t>、香港、澳门、海南、浙江</a:t>
            </a:r>
            <a:r>
              <a:rPr lang="zh-CN" altLang="en-US" sz="2000" dirty="0">
                <a:latin typeface="+mn-ea"/>
              </a:rPr>
              <a:t>、</a:t>
            </a:r>
            <a:r>
              <a:rPr lang="zh-CN" altLang="en-US" sz="2000" dirty="0" smtClean="0">
                <a:latin typeface="+mn-ea"/>
              </a:rPr>
              <a:t>江苏等。内陆</a:t>
            </a:r>
            <a:r>
              <a:rPr lang="zh-CN" altLang="en-US" sz="2000" dirty="0">
                <a:latin typeface="+mn-ea"/>
              </a:rPr>
              <a:t>地区的省份旅游选择较少</a:t>
            </a:r>
            <a:r>
              <a:rPr lang="zh-CN" altLang="en-US" sz="2000" dirty="0" smtClean="0">
                <a:latin typeface="+mn-ea"/>
              </a:rPr>
              <a:t>。西北地区的旅游选择则更少。</a:t>
            </a:r>
            <a:endParaRPr lang="zh-CN" altLang="en-US" sz="2000" dirty="0">
              <a:latin typeface="+mn-ea"/>
            </a:endParaRPr>
          </a:p>
        </p:txBody>
      </p:sp>
      <p:sp>
        <p:nvSpPr>
          <p:cNvPr id="9" name="星形: 五角 8">
            <a:extLst>
              <a:ext uri="{FF2B5EF4-FFF2-40B4-BE49-F238E27FC236}">
                <a16:creationId xmlns:a16="http://schemas.microsoft.com/office/drawing/2014/main" xmlns="" id="{398FD0B3-4022-4343-B0AA-C50A86A00C1F}"/>
              </a:ext>
            </a:extLst>
          </p:cNvPr>
          <p:cNvSpPr/>
          <p:nvPr/>
        </p:nvSpPr>
        <p:spPr>
          <a:xfrm>
            <a:off x="257021" y="6168887"/>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055" y="1389770"/>
            <a:ext cx="7422585" cy="5021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文本框 4">
            <a:extLst>
              <a:ext uri="{FF2B5EF4-FFF2-40B4-BE49-F238E27FC236}">
                <a16:creationId xmlns:a16="http://schemas.microsoft.com/office/drawing/2014/main" xmlns="" id="{91FC20FA-1F5B-41E8-9A21-73E8C871534F}"/>
              </a:ext>
            </a:extLst>
          </p:cNvPr>
          <p:cNvSpPr txBox="1"/>
          <p:nvPr/>
        </p:nvSpPr>
        <p:spPr>
          <a:xfrm>
            <a:off x="397565" y="122435"/>
            <a:ext cx="10012018" cy="1569660"/>
          </a:xfrm>
          <a:prstGeom prst="rect">
            <a:avLst/>
          </a:prstGeom>
          <a:noFill/>
        </p:spPr>
        <p:txBody>
          <a:bodyPr wrap="square" rtlCol="0">
            <a:spAutoFit/>
          </a:bodyPr>
          <a:lstStyle/>
          <a:p>
            <a:r>
              <a:rPr lang="zh-CN" altLang="en-US" sz="4800" dirty="0" smtClean="0"/>
              <a:t>分析一</a:t>
            </a:r>
            <a:r>
              <a:rPr lang="en-US" altLang="zh-CN" sz="4800" dirty="0" smtClean="0"/>
              <a:t>: </a:t>
            </a:r>
            <a:r>
              <a:rPr lang="zh-CN" altLang="en-US" sz="4800" dirty="0" smtClean="0"/>
              <a:t>哪些</a:t>
            </a:r>
            <a:r>
              <a:rPr lang="zh-CN" altLang="en-US" sz="4800" dirty="0"/>
              <a:t>省份的旅游选择最多？</a:t>
            </a:r>
          </a:p>
          <a:p>
            <a:endParaRPr lang="zh-CN" altLang="en-US" sz="4800" dirty="0"/>
          </a:p>
        </p:txBody>
      </p:sp>
    </p:spTree>
    <p:extLst>
      <p:ext uri="{BB962C8B-B14F-4D97-AF65-F5344CB8AC3E}">
        <p14:creationId xmlns:p14="http://schemas.microsoft.com/office/powerpoint/2010/main" val="3210739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D50108F6-B497-46F9-B1C3-3366C1E62542}"/>
              </a:ext>
            </a:extLst>
          </p:cNvPr>
          <p:cNvSpPr txBox="1"/>
          <p:nvPr/>
        </p:nvSpPr>
        <p:spPr>
          <a:xfrm>
            <a:off x="1110807" y="2398238"/>
            <a:ext cx="3661328" cy="2530501"/>
          </a:xfrm>
          <a:prstGeom prst="rect">
            <a:avLst/>
          </a:prstGeom>
          <a:noFill/>
        </p:spPr>
        <p:txBody>
          <a:bodyPr wrap="square" rtlCol="0">
            <a:spAutoFit/>
          </a:bodyPr>
          <a:lstStyle/>
          <a:p>
            <a:pPr>
              <a:lnSpc>
                <a:spcPct val="150000"/>
              </a:lnSpc>
            </a:pPr>
            <a:r>
              <a:rPr lang="zh-CN" altLang="en-US" dirty="0"/>
              <a:t>游客们对武汉、澳门、海口、杭州、常州、苏州等城市旅游景点</a:t>
            </a:r>
            <a:r>
              <a:rPr lang="zh-CN" altLang="en-US" dirty="0" smtClean="0"/>
              <a:t>的评价很高。通过结合</a:t>
            </a:r>
            <a:r>
              <a:rPr lang="en-US" altLang="zh-CN" dirty="0" smtClean="0"/>
              <a:t>”</a:t>
            </a:r>
            <a:r>
              <a:rPr lang="zh-CN" altLang="en-US" dirty="0" smtClean="0"/>
              <a:t>选择旅游最多的城市</a:t>
            </a:r>
            <a:r>
              <a:rPr lang="en-US" altLang="zh-CN" dirty="0" smtClean="0"/>
              <a:t>”</a:t>
            </a:r>
            <a:r>
              <a:rPr lang="zh-CN" altLang="en-US" dirty="0" smtClean="0"/>
              <a:t>及</a:t>
            </a:r>
            <a:r>
              <a:rPr lang="en-US" altLang="zh-CN" dirty="0" smtClean="0"/>
              <a:t>”</a:t>
            </a:r>
            <a:r>
              <a:rPr lang="zh-CN" altLang="en-US" dirty="0" smtClean="0"/>
              <a:t>评分最高的城市</a:t>
            </a:r>
            <a:r>
              <a:rPr lang="en-US" altLang="zh-CN" dirty="0" smtClean="0"/>
              <a:t>”</a:t>
            </a:r>
            <a:r>
              <a:rPr lang="zh-CN" altLang="en-US" dirty="0" smtClean="0"/>
              <a:t>发现杭州、澳门、苏州等地在游客的选择和评价来说都是较高的。</a:t>
            </a:r>
            <a:endParaRPr lang="zh-CN" altLang="en-US" dirty="0"/>
          </a:p>
        </p:txBody>
      </p:sp>
      <p:sp>
        <p:nvSpPr>
          <p:cNvPr id="3" name="文本框 2">
            <a:extLst>
              <a:ext uri="{FF2B5EF4-FFF2-40B4-BE49-F238E27FC236}">
                <a16:creationId xmlns:a16="http://schemas.microsoft.com/office/drawing/2014/main" xmlns="" id="{F157A793-0FC1-4608-83CD-A75F3892AC79}"/>
              </a:ext>
            </a:extLst>
          </p:cNvPr>
          <p:cNvSpPr txBox="1"/>
          <p:nvPr/>
        </p:nvSpPr>
        <p:spPr>
          <a:xfrm>
            <a:off x="5947585" y="1336995"/>
            <a:ext cx="5232227"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通过词云图显示出平均</a:t>
            </a:r>
            <a:r>
              <a:rPr lang="zh-CN" altLang="en-US" sz="2000" dirty="0">
                <a:latin typeface="黑体" panose="02010609060101010101" pitchFamily="49" charset="-122"/>
                <a:ea typeface="黑体" panose="02010609060101010101" pitchFamily="49" charset="-122"/>
              </a:rPr>
              <a:t>评分最高的</a:t>
            </a:r>
            <a:r>
              <a:rPr lang="en-US" altLang="zh-CN" sz="2000" dirty="0">
                <a:latin typeface="黑体" panose="02010609060101010101" pitchFamily="49" charset="-122"/>
                <a:ea typeface="黑体" panose="02010609060101010101" pitchFamily="49" charset="-122"/>
              </a:rPr>
              <a:t>20</a:t>
            </a:r>
            <a:r>
              <a:rPr lang="zh-CN" altLang="en-US" sz="2000" dirty="0">
                <a:latin typeface="黑体" panose="02010609060101010101" pitchFamily="49" charset="-122"/>
                <a:ea typeface="黑体" panose="02010609060101010101" pitchFamily="49" charset="-122"/>
              </a:rPr>
              <a:t>个</a:t>
            </a:r>
            <a:r>
              <a:rPr lang="zh-CN" altLang="en-US" sz="2000" dirty="0" smtClean="0">
                <a:latin typeface="黑体" panose="02010609060101010101" pitchFamily="49" charset="-122"/>
                <a:ea typeface="黑体" panose="02010609060101010101" pitchFamily="49" charset="-122"/>
              </a:rPr>
              <a:t>城市。</a:t>
            </a:r>
            <a:endParaRPr lang="zh-CN" altLang="en-US" sz="20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xmlns="" id="{8F464F60-CD73-4960-8904-C80E2DB3D1A4}"/>
              </a:ext>
            </a:extLst>
          </p:cNvPr>
          <p:cNvSpPr txBox="1"/>
          <p:nvPr/>
        </p:nvSpPr>
        <p:spPr>
          <a:xfrm>
            <a:off x="397565" y="122435"/>
            <a:ext cx="9956110" cy="830997"/>
          </a:xfrm>
          <a:prstGeom prst="rect">
            <a:avLst/>
          </a:prstGeom>
          <a:noFill/>
        </p:spPr>
        <p:txBody>
          <a:bodyPr wrap="square" rtlCol="0">
            <a:spAutoFit/>
          </a:bodyPr>
          <a:lstStyle/>
          <a:p>
            <a:r>
              <a:rPr lang="zh-CN" altLang="en-US" sz="4800" dirty="0" smtClean="0"/>
              <a:t>分析二</a:t>
            </a:r>
            <a:r>
              <a:rPr lang="en-US" altLang="zh-CN" sz="4800" dirty="0" smtClean="0"/>
              <a:t>:</a:t>
            </a:r>
            <a:r>
              <a:rPr lang="zh-CN" altLang="en-US" sz="4800" dirty="0"/>
              <a:t>哪些城市最受游客青睐？ </a:t>
            </a:r>
          </a:p>
        </p:txBody>
      </p:sp>
      <p:sp>
        <p:nvSpPr>
          <p:cNvPr id="6" name="星形: 五角 5">
            <a:extLst>
              <a:ext uri="{FF2B5EF4-FFF2-40B4-BE49-F238E27FC236}">
                <a16:creationId xmlns:a16="http://schemas.microsoft.com/office/drawing/2014/main" xmlns="" id="{1978BC49-4068-4274-BC4A-FDFE4D26D8B8}"/>
              </a:ext>
            </a:extLst>
          </p:cNvPr>
          <p:cNvSpPr/>
          <p:nvPr/>
        </p:nvSpPr>
        <p:spPr>
          <a:xfrm>
            <a:off x="639250" y="6049617"/>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609" y="2252664"/>
            <a:ext cx="6087715" cy="371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2502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6582DB80-7CE2-4447-AE98-994B2BA1EA3E}"/>
              </a:ext>
            </a:extLst>
          </p:cNvPr>
          <p:cNvSpPr txBox="1"/>
          <p:nvPr/>
        </p:nvSpPr>
        <p:spPr>
          <a:xfrm>
            <a:off x="397565" y="122435"/>
            <a:ext cx="6860485" cy="830997"/>
          </a:xfrm>
          <a:prstGeom prst="rect">
            <a:avLst/>
          </a:prstGeom>
          <a:noFill/>
        </p:spPr>
        <p:txBody>
          <a:bodyPr wrap="square" rtlCol="0">
            <a:spAutoFit/>
          </a:bodyPr>
          <a:lstStyle/>
          <a:p>
            <a:r>
              <a:rPr lang="zh-CN" altLang="en-US" sz="4800" dirty="0" smtClean="0"/>
              <a:t>分析三</a:t>
            </a:r>
            <a:r>
              <a:rPr lang="en-US" altLang="zh-CN" sz="4800" dirty="0" smtClean="0"/>
              <a:t>: </a:t>
            </a:r>
            <a:r>
              <a:rPr lang="zh-CN" altLang="en-US" sz="4800" dirty="0" smtClean="0"/>
              <a:t>最热门的景点？</a:t>
            </a:r>
            <a:r>
              <a:rPr lang="en-US" altLang="zh-CN" sz="4800" dirty="0" smtClean="0"/>
              <a:t> </a:t>
            </a:r>
            <a:endParaRPr lang="zh-CN" altLang="en-US" sz="4800" dirty="0"/>
          </a:p>
        </p:txBody>
      </p:sp>
      <p:sp>
        <p:nvSpPr>
          <p:cNvPr id="5" name="文本框 4">
            <a:extLst>
              <a:ext uri="{FF2B5EF4-FFF2-40B4-BE49-F238E27FC236}">
                <a16:creationId xmlns:a16="http://schemas.microsoft.com/office/drawing/2014/main" xmlns="" id="{680816FA-686D-4830-94EF-CA6DACBDB8B2}"/>
              </a:ext>
            </a:extLst>
          </p:cNvPr>
          <p:cNvSpPr txBox="1"/>
          <p:nvPr/>
        </p:nvSpPr>
        <p:spPr>
          <a:xfrm>
            <a:off x="636104" y="2075799"/>
            <a:ext cx="3742910" cy="2862322"/>
          </a:xfrm>
          <a:prstGeom prst="rect">
            <a:avLst/>
          </a:prstGeom>
          <a:noFill/>
        </p:spPr>
        <p:txBody>
          <a:bodyPr wrap="square" rtlCol="0">
            <a:spAutoFit/>
          </a:bodyPr>
          <a:lstStyle/>
          <a:p>
            <a:pPr indent="457200">
              <a:lnSpc>
                <a:spcPct val="150000"/>
              </a:lnSpc>
            </a:pPr>
            <a:r>
              <a:rPr lang="zh-CN" altLang="en-US" sz="2000" dirty="0" smtClean="0">
                <a:latin typeface="+mn-ea"/>
              </a:rPr>
              <a:t>通过城市</a:t>
            </a:r>
            <a:r>
              <a:rPr lang="zh-CN" altLang="en-US" sz="2000" dirty="0">
                <a:latin typeface="+mn-ea"/>
              </a:rPr>
              <a:t>最近一个月售出门票</a:t>
            </a:r>
            <a:r>
              <a:rPr lang="zh-CN" altLang="en-US" sz="2000" dirty="0" smtClean="0">
                <a:latin typeface="+mn-ea"/>
              </a:rPr>
              <a:t>数量和城市</a:t>
            </a:r>
            <a:r>
              <a:rPr lang="zh-CN" altLang="en-US" sz="2000" dirty="0">
                <a:latin typeface="+mn-ea"/>
              </a:rPr>
              <a:t>景点的平均</a:t>
            </a:r>
            <a:r>
              <a:rPr lang="zh-CN" altLang="en-US" sz="2000" dirty="0" smtClean="0">
                <a:latin typeface="+mn-ea"/>
              </a:rPr>
              <a:t>分</a:t>
            </a:r>
            <a:r>
              <a:rPr lang="zh-CN" altLang="en-US" sz="2000" dirty="0">
                <a:latin typeface="+mn-ea"/>
              </a:rPr>
              <a:t>这</a:t>
            </a:r>
            <a:r>
              <a:rPr lang="zh-CN" altLang="en-US" sz="2000" dirty="0" smtClean="0">
                <a:latin typeface="+mn-ea"/>
              </a:rPr>
              <a:t>两</a:t>
            </a:r>
            <a:r>
              <a:rPr lang="zh-CN" altLang="en-US" sz="2000" dirty="0">
                <a:latin typeface="+mn-ea"/>
              </a:rPr>
              <a:t>个指标来</a:t>
            </a:r>
            <a:r>
              <a:rPr lang="zh-CN" altLang="en-US" sz="2000" dirty="0" smtClean="0">
                <a:latin typeface="+mn-ea"/>
              </a:rPr>
              <a:t>确定</a:t>
            </a:r>
            <a:r>
              <a:rPr lang="zh-CN" altLang="en-US" sz="2000" dirty="0" smtClean="0"/>
              <a:t>可见</a:t>
            </a:r>
            <a:r>
              <a:rPr lang="zh-CN" altLang="en-US" sz="2000" dirty="0"/>
              <a:t>杭州和上海遥遥领先</a:t>
            </a:r>
            <a:r>
              <a:rPr lang="zh-CN" altLang="en-US" sz="2000" dirty="0" smtClean="0"/>
              <a:t>。从而推测出游客可能更加偏爱杭州和上海的风景和旅游项目。</a:t>
            </a:r>
            <a:endParaRPr lang="zh-CN" altLang="en-US" sz="2000" dirty="0">
              <a:latin typeface="+mn-ea"/>
            </a:endParaRPr>
          </a:p>
        </p:txBody>
      </p:sp>
      <p:sp>
        <p:nvSpPr>
          <p:cNvPr id="6" name="星形: 五角 5">
            <a:extLst>
              <a:ext uri="{FF2B5EF4-FFF2-40B4-BE49-F238E27FC236}">
                <a16:creationId xmlns:a16="http://schemas.microsoft.com/office/drawing/2014/main" xmlns="" id="{EB4C9787-BF18-4465-90A8-F1F77A0E7F17}"/>
              </a:ext>
            </a:extLst>
          </p:cNvPr>
          <p:cNvSpPr/>
          <p:nvPr/>
        </p:nvSpPr>
        <p:spPr>
          <a:xfrm>
            <a:off x="257021" y="6395772"/>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277" y="2073247"/>
            <a:ext cx="7223760" cy="4164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7416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3BC995C1-208F-4838-81EF-752ABCA4A794}"/>
              </a:ext>
            </a:extLst>
          </p:cNvPr>
          <p:cNvPicPr>
            <a:picLocks noChangeAspect="1"/>
          </p:cNvPicPr>
          <p:nvPr/>
        </p:nvPicPr>
        <p:blipFill>
          <a:blip r:embed="rId2"/>
          <a:stretch>
            <a:fillRect/>
          </a:stretch>
        </p:blipFill>
        <p:spPr>
          <a:xfrm>
            <a:off x="3965713" y="1045765"/>
            <a:ext cx="6667500" cy="5715000"/>
          </a:xfrm>
          <a:prstGeom prst="rect">
            <a:avLst/>
          </a:prstGeom>
        </p:spPr>
      </p:pic>
      <p:sp>
        <p:nvSpPr>
          <p:cNvPr id="6" name="文本框 5">
            <a:extLst>
              <a:ext uri="{FF2B5EF4-FFF2-40B4-BE49-F238E27FC236}">
                <a16:creationId xmlns:a16="http://schemas.microsoft.com/office/drawing/2014/main" xmlns="" id="{F3D0EC79-A3C1-4414-AACD-60EFFAA1D128}"/>
              </a:ext>
            </a:extLst>
          </p:cNvPr>
          <p:cNvSpPr txBox="1"/>
          <p:nvPr/>
        </p:nvSpPr>
        <p:spPr>
          <a:xfrm>
            <a:off x="596349" y="1896344"/>
            <a:ext cx="3220278" cy="3416320"/>
          </a:xfrm>
          <a:prstGeom prst="rect">
            <a:avLst/>
          </a:prstGeom>
          <a:noFill/>
        </p:spPr>
        <p:txBody>
          <a:bodyPr wrap="square" rtlCol="0">
            <a:spAutoFit/>
          </a:bodyPr>
          <a:lstStyle/>
          <a:p>
            <a:pPr indent="457200">
              <a:lnSpc>
                <a:spcPct val="150000"/>
              </a:lnSpc>
            </a:pPr>
            <a:r>
              <a:rPr lang="zh-CN" altLang="en-US" dirty="0"/>
              <a:t>从卖出的门票数据可以看到</a:t>
            </a:r>
            <a:r>
              <a:rPr lang="zh-CN" altLang="en-US" dirty="0" smtClean="0"/>
              <a:t>，游客大多选择来杭州、上海旅游的原因是杭州</a:t>
            </a:r>
            <a:r>
              <a:rPr lang="zh-CN" altLang="en-US" dirty="0"/>
              <a:t>的灵隐</a:t>
            </a:r>
            <a:r>
              <a:rPr lang="zh-CN" altLang="en-US" dirty="0" smtClean="0"/>
              <a:t>飞来峰和上海迪士尼。</a:t>
            </a:r>
            <a:r>
              <a:rPr lang="zh-CN" altLang="en-US" dirty="0"/>
              <a:t>另外还有香港迪士尼、广州长隆、故宫博物院、珠海长隆、九华山、上海野生动物园、东方明珠、乌镇</a:t>
            </a:r>
            <a:r>
              <a:rPr lang="zh-CN" altLang="en-US" dirty="0" smtClean="0"/>
              <a:t>等都备受游客青睐。</a:t>
            </a:r>
            <a:endParaRPr lang="zh-CN" altLang="en-US" dirty="0"/>
          </a:p>
        </p:txBody>
      </p:sp>
      <p:sp>
        <p:nvSpPr>
          <p:cNvPr id="7" name="星形: 五角 6">
            <a:extLst>
              <a:ext uri="{FF2B5EF4-FFF2-40B4-BE49-F238E27FC236}">
                <a16:creationId xmlns:a16="http://schemas.microsoft.com/office/drawing/2014/main" xmlns="" id="{9C503891-BC68-4541-ABE3-73208944D9FC}"/>
              </a:ext>
            </a:extLst>
          </p:cNvPr>
          <p:cNvSpPr/>
          <p:nvPr/>
        </p:nvSpPr>
        <p:spPr>
          <a:xfrm>
            <a:off x="455805" y="6182139"/>
            <a:ext cx="281088" cy="251791"/>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99177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TM02836342[[fn=离子]]</Template>
  <TotalTime>470</TotalTime>
  <Words>968</Words>
  <Application>Microsoft Office PowerPoint</Application>
  <PresentationFormat>自定义</PresentationFormat>
  <Paragraphs>52</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离子</vt:lpstr>
      <vt:lpstr>PowerPoint 演示文稿</vt:lpstr>
      <vt:lpstr>目录</vt:lpstr>
      <vt:lpstr>研究背景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LI</cp:lastModifiedBy>
  <cp:revision>73</cp:revision>
  <dcterms:created xsi:type="dcterms:W3CDTF">2021-01-16T06:04:05Z</dcterms:created>
  <dcterms:modified xsi:type="dcterms:W3CDTF">2021-01-21T07:30:46Z</dcterms:modified>
</cp:coreProperties>
</file>