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79" r:id="rId4"/>
    <p:sldId id="257" r:id="rId5"/>
    <p:sldId id="280" r:id="rId6"/>
    <p:sldId id="264" r:id="rId7"/>
    <p:sldId id="281" r:id="rId8"/>
    <p:sldId id="283" r:id="rId9"/>
    <p:sldId id="284" r:id="rId10"/>
    <p:sldId id="275" r:id="rId11"/>
    <p:sldId id="296" r:id="rId12"/>
    <p:sldId id="289" r:id="rId13"/>
    <p:sldId id="290" r:id="rId14"/>
    <p:sldId id="282" r:id="rId15"/>
    <p:sldId id="285" r:id="rId16"/>
    <p:sldId id="288" r:id="rId17"/>
    <p:sldId id="295" r:id="rId18"/>
    <p:sldId id="276" r:id="rId19"/>
    <p:sldId id="262" r:id="rId20"/>
    <p:sldId id="261" r:id="rId21"/>
    <p:sldId id="291" r:id="rId22"/>
    <p:sldId id="292" r:id="rId23"/>
    <p:sldId id="294" r:id="rId24"/>
    <p:sldId id="277" r:id="rId2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FF"/>
    <a:srgbClr val="96DCF9"/>
    <a:srgbClr val="AEE0FA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7"/>
    <p:restoredTop sz="94695"/>
  </p:normalViewPr>
  <p:slideViewPr>
    <p:cSldViewPr snapToGrid="0">
      <p:cViewPr varScale="1">
        <p:scale>
          <a:sx n="124" d="100"/>
          <a:sy n="12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1E930-9633-0642-8E8E-0F84E339FAF0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7A410-DB80-E143-A73B-6D7D5DD35E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768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7A410-DB80-E143-A73B-6D7D5DD35E8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752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7A410-DB80-E143-A73B-6D7D5DD35E8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576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7A410-DB80-E143-A73B-6D7D5DD35E8B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407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7A410-DB80-E143-A73B-6D7D5DD35E8B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237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3777-0832-9D3F-2C52-2B8EF4EDE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7E2C8-944C-8322-E4A7-E2E98BDEF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19A1-61D3-4304-64E6-3C9DC529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AC36-3140-BFC5-04B0-54062FD5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E4F0-BD04-0638-00B7-3437828F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206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4A8F-5624-FE36-1353-543DC809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61023-9EFA-5461-7514-61DE52348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5E00-84D5-53DA-6E97-5C2EDAD5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F2C1C-24E7-92FF-65A5-D63755B5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F600F-61AE-ABA8-A800-7C120529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073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55EBD-3835-6F4F-7C82-BB330AFF0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FE57D-41B0-E9FD-02E0-C98849AA3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1BED-5E74-4ECC-46B0-9D7A6C63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4C54-56E2-B55C-D905-619688CC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44CF-6A40-29A6-0F4D-B028919C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35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94A9-8422-641D-7AFC-648915C7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97E4-57CB-E573-2CC8-86EC75DB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F7D6-9F29-3903-F9C3-B5620AB0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74660-BD8E-E333-C91E-FBAB0BC1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F5AA-5B27-57A2-E7DA-BE758DA1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098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1732-E3A4-41A0-DB8D-E369260A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0AC38-EC2A-F04B-C7B9-4BA34A9B0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52A1B-021B-FCCA-E2C6-206529D5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419A-BCF3-01BB-3984-49C1CC7F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7FCA-D35D-FB13-CCD0-222FE9C4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471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F542-F074-BBCA-E03C-B40B424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C3CB-E091-DF0D-9338-1F90DC3D7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CFDAC-4E27-89E9-49D0-258E3D7B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5CECF-3296-ECB7-0374-656308B2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0B8A2-050F-15A6-D762-7DFC7549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CBD8A-9A2A-AA1E-3522-B6B76B66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19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DC67-801D-D6DA-044B-42B6AB1C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D49D7-242B-5C64-510E-167298DB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1250-DB03-BED3-C91D-D3001E8B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A7B10-DE56-F76A-9F64-DE71A415B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164E1-EE18-45C0-487D-E4875CFCD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762AB-7E32-E07D-5D51-AC59F7FF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2C70D-EC2A-7548-9D97-0E8941B8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FB087-BD76-EF47-3637-17FEBEC8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20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AA33-CBF0-14E1-0213-09EE1506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59B80-F41C-F69F-30B0-2A4BD919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9D0F3-3435-1E2E-BA2D-3A3D812F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52DC-6310-A25A-461A-F1860379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876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599AA-9FF7-29CE-C396-45BC07AC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0268F-2C37-F357-36EB-2259DA3E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750B7-2E31-B52F-9540-8F65EC03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78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5D43-8DC9-D8DF-986E-92CE0144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14DB-73D5-D53D-99BA-DB1FE587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BC30E-2A87-0803-12FA-2882B09D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05363-77EE-19F5-6819-FE3C5E90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291F5-FEC5-5872-0D0C-BC4E5719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E811E-0E77-C56B-E863-6F43620B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375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4759-FAA9-8E70-410D-E8AB3BC9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F3E89-6193-FF93-87E3-0BA29BF3D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DD401-5AE4-950D-4DF1-1340244A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99A37-F634-9441-6FB5-2CD0DFCE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4D2DC-A6F7-4769-99A7-ED8E2892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F3568-133E-CC88-0A9B-3757F1C3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719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FFDCF-2552-405D-EE29-2D713BB2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9B478-3303-E213-782E-A9EB33D0B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ADFAF-516E-304E-1E54-D7636F24F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89131-82A4-734A-872A-A629133D18D3}" type="datetimeFigureOut">
              <a:rPr lang="en-CH" smtClean="0"/>
              <a:t>11.07.2024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E721-6395-A055-6A72-E2E04444D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F825-C4AA-0F52-5BC1-75E519BE7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D64EF-C512-0C49-A013-17054969A3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929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830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8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61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0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69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83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820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108.png"/><Relationship Id="rId5" Type="http://schemas.openxmlformats.org/officeDocument/2006/relationships/image" Target="../media/image850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4" Type="http://schemas.openxmlformats.org/officeDocument/2006/relationships/image" Target="../media/image840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2" Type="http://schemas.openxmlformats.org/officeDocument/2006/relationships/image" Target="../media/image1330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image" Target="../media/image155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18.xml.rels><?xml version="1.0" encoding="UTF-8" standalone="yes"?>
<Relationships xmlns="http://schemas.openxmlformats.org/package/2006/relationships"><Relationship Id="rId98" Type="http://schemas.openxmlformats.org/officeDocument/2006/relationships/image" Target="../media/image960.png"/><Relationship Id="rId3" Type="http://schemas.openxmlformats.org/officeDocument/2006/relationships/image" Target="../media/image880.png"/><Relationship Id="rId97" Type="http://schemas.openxmlformats.org/officeDocument/2006/relationships/image" Target="../media/image950.png"/><Relationship Id="rId104" Type="http://schemas.openxmlformats.org/officeDocument/2006/relationships/image" Target="../media/image1020.png"/><Relationship Id="rId103" Type="http://schemas.openxmlformats.org/officeDocument/2006/relationships/image" Target="../media/image1010.png"/><Relationship Id="rId2" Type="http://schemas.openxmlformats.org/officeDocument/2006/relationships/image" Target="../media/image159.emf"/><Relationship Id="rId96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02" Type="http://schemas.openxmlformats.org/officeDocument/2006/relationships/image" Target="../media/image1000.png"/><Relationship Id="rId5" Type="http://schemas.openxmlformats.org/officeDocument/2006/relationships/image" Target="../media/image900.png"/><Relationship Id="rId95" Type="http://schemas.openxmlformats.org/officeDocument/2006/relationships/image" Target="../media/image930.png"/><Relationship Id="rId106" Type="http://schemas.openxmlformats.org/officeDocument/2006/relationships/image" Target="../media/image1040.png"/><Relationship Id="rId94" Type="http://schemas.openxmlformats.org/officeDocument/2006/relationships/image" Target="../media/image920.png"/><Relationship Id="rId99" Type="http://schemas.openxmlformats.org/officeDocument/2006/relationships/image" Target="../media/image970.png"/><Relationship Id="rId101" Type="http://schemas.openxmlformats.org/officeDocument/2006/relationships/image" Target="../media/image990.png"/><Relationship Id="rId4" Type="http://schemas.openxmlformats.org/officeDocument/2006/relationships/image" Target="../media/image890.png"/><Relationship Id="rId100" Type="http://schemas.openxmlformats.org/officeDocument/2006/relationships/image" Target="../media/image980.png"/><Relationship Id="rId105" Type="http://schemas.openxmlformats.org/officeDocument/2006/relationships/image" Target="../media/image1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4.png"/><Relationship Id="rId7" Type="http://schemas.openxmlformats.org/officeDocument/2006/relationships/image" Target="../media/image161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Relationship Id="rId9" Type="http://schemas.openxmlformats.org/officeDocument/2006/relationships/image" Target="../media/image1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3" Type="http://schemas.openxmlformats.org/officeDocument/2006/relationships/image" Target="../media/image170.png"/><Relationship Id="rId12" Type="http://schemas.openxmlformats.org/officeDocument/2006/relationships/image" Target="../media/image174.png"/><Relationship Id="rId17" Type="http://schemas.openxmlformats.org/officeDocument/2006/relationships/image" Target="../media/image17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3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10" Type="http://schemas.openxmlformats.org/officeDocument/2006/relationships/image" Target="../media/image1130.png"/><Relationship Id="rId4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0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1.png"/><Relationship Id="rId5" Type="http://schemas.openxmlformats.org/officeDocument/2006/relationships/image" Target="../media/image174.png"/><Relationship Id="rId10" Type="http://schemas.openxmlformats.org/officeDocument/2006/relationships/image" Target="../media/image180.png"/><Relationship Id="rId4" Type="http://schemas.openxmlformats.org/officeDocument/2006/relationships/image" Target="../media/image171.png"/><Relationship Id="rId9" Type="http://schemas.openxmlformats.org/officeDocument/2006/relationships/image" Target="../media/image17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71.png"/><Relationship Id="rId7" Type="http://schemas.openxmlformats.org/officeDocument/2006/relationships/image" Target="../media/image18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70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610.png"/><Relationship Id="rId4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0.png"/><Relationship Id="rId7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5.png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64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image" Target="../media/image63.png"/><Relationship Id="rId5" Type="http://schemas.openxmlformats.org/officeDocument/2006/relationships/image" Target="../media/image54.emf"/><Relationship Id="rId10" Type="http://schemas.openxmlformats.org/officeDocument/2006/relationships/image" Target="../media/image62.png"/><Relationship Id="rId4" Type="http://schemas.openxmlformats.org/officeDocument/2006/relationships/image" Target="../media/image53.emf"/><Relationship Id="rId9" Type="http://schemas.openxmlformats.org/officeDocument/2006/relationships/image" Target="../media/image58.emf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59765A6-7313-FA11-5AB8-1DE522FAC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7595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4000" b="1" i="0" dirty="0">
                <a:effectLst/>
                <a:latin typeface="Lucida Grande" panose="020B0600040502020204" pitchFamily="34" charset="0"/>
              </a:rPr>
              <a:t>Improved Logical Error Rate via List Decoding of Quantum Polar Codes</a:t>
            </a:r>
            <a:br>
              <a:rPr lang="en-GB" sz="4000" b="1" i="0" dirty="0">
                <a:effectLst/>
                <a:latin typeface="Lucida Grande" panose="020B0600040502020204" pitchFamily="34" charset="0"/>
              </a:rPr>
            </a:br>
            <a:endParaRPr lang="en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96B7C-16E4-8E12-6565-F67B9D2B7BB2}"/>
              </a:ext>
            </a:extLst>
          </p:cNvPr>
          <p:cNvSpPr txBox="1"/>
          <p:nvPr/>
        </p:nvSpPr>
        <p:spPr>
          <a:xfrm>
            <a:off x="3937023" y="3027498"/>
            <a:ext cx="4642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2400" dirty="0"/>
              <a:t>Anqi Gong   and   Joseph M. Renes</a:t>
            </a:r>
          </a:p>
          <a:p>
            <a:pPr algn="ctr"/>
            <a:r>
              <a:rPr lang="en-CH" sz="2400" dirty="0"/>
              <a:t>ETH Zürich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81B41-1A7D-7B04-50B8-8B50F5ED1709}"/>
              </a:ext>
            </a:extLst>
          </p:cNvPr>
          <p:cNvSpPr txBox="1"/>
          <p:nvPr/>
        </p:nvSpPr>
        <p:spPr>
          <a:xfrm>
            <a:off x="5399828" y="4312815"/>
            <a:ext cx="1717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ISIT 2024</a:t>
            </a:r>
          </a:p>
          <a:p>
            <a:pPr algn="ctr"/>
            <a:r>
              <a:rPr lang="en-CH" dirty="0"/>
              <a:t>Athens, Greece</a:t>
            </a:r>
          </a:p>
          <a:p>
            <a:pPr algn="ctr"/>
            <a:r>
              <a:rPr lang="en-CH" dirty="0"/>
              <a:t>July 11</a:t>
            </a:r>
          </a:p>
        </p:txBody>
      </p:sp>
    </p:spTree>
    <p:extLst>
      <p:ext uri="{BB962C8B-B14F-4D97-AF65-F5344CB8AC3E}">
        <p14:creationId xmlns:p14="http://schemas.microsoft.com/office/powerpoint/2010/main" val="364134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19E00E-BD0D-25EE-DD60-F70AABB977B3}"/>
                  </a:ext>
                </a:extLst>
              </p:cNvPr>
              <p:cNvSpPr txBox="1"/>
              <p:nvPr/>
            </p:nvSpPr>
            <p:spPr>
              <a:xfrm>
                <a:off x="1191168" y="448535"/>
                <a:ext cx="8112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2400" dirty="0">
                    <a:solidFill>
                      <a:schemeClr val="tx1"/>
                    </a:solidFill>
                  </a:rPr>
                  <a:t>Improvement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H" sz="2400" dirty="0">
                    <a:solidFill>
                      <a:schemeClr val="tx1"/>
                    </a:solidFill>
                  </a:rPr>
                  <a:t> PW Quantum Polar Codes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CH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19E00E-BD0D-25EE-DD60-F70AABB97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68" y="448535"/>
                <a:ext cx="8112862" cy="461665"/>
              </a:xfrm>
              <a:prstGeom prst="rect">
                <a:avLst/>
              </a:prstGeom>
              <a:blipFill>
                <a:blip r:embed="rId2"/>
                <a:stretch>
                  <a:fillRect l="-1094" t="-10811" r="-156" b="-2973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374733-B4CD-263F-6AD2-9BA227EDBAD8}"/>
                  </a:ext>
                </a:extLst>
              </p:cNvPr>
              <p:cNvSpPr txBox="1"/>
              <p:nvPr/>
            </p:nvSpPr>
            <p:spPr>
              <a:xfrm>
                <a:off x="6547090" y="4649266"/>
                <a:ext cx="53616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1800" dirty="0">
                    <a:solidFill>
                      <a:schemeClr val="tx1"/>
                    </a:solidFill>
                  </a:rPr>
                  <a:t>What’s on the list? (with high probability)</a:t>
                </a:r>
              </a:p>
              <a:p>
                <a:r>
                  <a:rPr lang="en-CH" sz="1800" dirty="0">
                    <a:solidFill>
                      <a:schemeClr val="tx1"/>
                    </a:solidFill>
                  </a:rPr>
                  <a:t>Given syndrome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CH" sz="1800" dirty="0">
                    <a:solidFill>
                      <a:schemeClr val="tx1"/>
                    </a:solidFill>
                  </a:rPr>
                  <a:t>, most likely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CH" sz="1800" dirty="0">
                    <a:solidFill>
                      <a:schemeClr val="tx1"/>
                    </a:solidFill>
                  </a:rPr>
                  <a:t>’s compatible with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CH" sz="1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374733-B4CD-263F-6AD2-9BA227EDB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090" y="4649266"/>
                <a:ext cx="5361661" cy="646331"/>
              </a:xfrm>
              <a:prstGeom prst="rect">
                <a:avLst/>
              </a:prstGeom>
              <a:blipFill>
                <a:blip r:embed="rId3"/>
                <a:stretch>
                  <a:fillRect l="-946" t="-5769" b="-1153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7047D-9951-120C-5C16-C82C69833C73}"/>
              </a:ext>
            </a:extLst>
          </p:cNvPr>
          <p:cNvGrpSpPr/>
          <p:nvPr/>
        </p:nvGrpSpPr>
        <p:grpSpPr>
          <a:xfrm>
            <a:off x="765218" y="1665996"/>
            <a:ext cx="5632365" cy="4743469"/>
            <a:chOff x="765218" y="1665996"/>
            <a:chExt cx="5632365" cy="4743469"/>
          </a:xfrm>
        </p:grpSpPr>
        <p:pic>
          <p:nvPicPr>
            <p:cNvPr id="3" name="Picture 2" descr="A picture containing text, line, diagram, plot&#10;&#10;Description automatically generated">
              <a:extLst>
                <a:ext uri="{FF2B5EF4-FFF2-40B4-BE49-F238E27FC236}">
                  <a16:creationId xmlns:a16="http://schemas.microsoft.com/office/drawing/2014/main" id="{F74EE0A3-94EB-5ACB-3B3D-5937FD74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218" y="1665996"/>
              <a:ext cx="5632365" cy="474346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94A273-90DB-969D-DC1C-AC150AF5CAEF}"/>
                </a:ext>
              </a:extLst>
            </p:cNvPr>
            <p:cNvSpPr/>
            <p:nvPr/>
          </p:nvSpPr>
          <p:spPr>
            <a:xfrm>
              <a:off x="3787151" y="4741060"/>
              <a:ext cx="1232452" cy="788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D70745-3D61-31E4-BC33-6CA87A189731}"/>
                </a:ext>
              </a:extLst>
            </p:cNvPr>
            <p:cNvCxnSpPr/>
            <p:nvPr/>
          </p:nvCxnSpPr>
          <p:spPr>
            <a:xfrm flipV="1">
              <a:off x="4746562" y="4741060"/>
              <a:ext cx="0" cy="815896"/>
            </a:xfrm>
            <a:prstGeom prst="line">
              <a:avLst/>
            </a:prstGeom>
            <a:ln w="9525">
              <a:solidFill>
                <a:srgbClr val="D3D3D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620B49-BAB7-EE5E-B045-79AD08DEE98D}"/>
              </a:ext>
            </a:extLst>
          </p:cNvPr>
          <p:cNvGrpSpPr/>
          <p:nvPr/>
        </p:nvGrpSpPr>
        <p:grpSpPr>
          <a:xfrm>
            <a:off x="6595581" y="2800065"/>
            <a:ext cx="5472066" cy="717771"/>
            <a:chOff x="6637142" y="2508993"/>
            <a:chExt cx="5472066" cy="7177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5482E-8ACA-A14D-1C67-6D908C879922}"/>
                </a:ext>
              </a:extLst>
            </p:cNvPr>
            <p:cNvSpPr txBox="1"/>
            <p:nvPr/>
          </p:nvSpPr>
          <p:spPr>
            <a:xfrm>
              <a:off x="7397854" y="2508993"/>
              <a:ext cx="210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Classical near MLD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987257-BA09-FF09-8206-E03B7DEF739C}"/>
                </a:ext>
              </a:extLst>
            </p:cNvPr>
            <p:cNvSpPr txBox="1"/>
            <p:nvPr/>
          </p:nvSpPr>
          <p:spPr>
            <a:xfrm>
              <a:off x="7397854" y="2857432"/>
              <a:ext cx="4711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Approximated Quantum MLD via List Decoder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F18AC2-AEFE-6A3C-A3AC-F22971562AED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649668" y="2693659"/>
              <a:ext cx="74818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E1DFEB-1F96-D505-4C38-A679B0E3B2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142" y="3037991"/>
              <a:ext cx="74818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1BF198A-0363-7BA3-0D00-FAC5AEA5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F33E-F901-FF4E-B0A1-27B3E32A335A}" type="slidenum">
              <a:rPr lang="en-CH" smtClean="0">
                <a:solidFill>
                  <a:schemeClr val="bg1"/>
                </a:solidFill>
              </a:rPr>
              <a:t>10</a:t>
            </a:fld>
            <a:endParaRPr lang="en-CH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F73C9-3CA5-CD12-C395-73D874D4E402}"/>
                  </a:ext>
                </a:extLst>
              </p:cNvPr>
              <p:cNvSpPr txBox="1"/>
              <p:nvPr/>
            </p:nvSpPr>
            <p:spPr>
              <a:xfrm>
                <a:off x="1201460" y="1020033"/>
                <a:ext cx="7051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1800" dirty="0">
                    <a:solidFill>
                      <a:schemeClr val="tx1"/>
                    </a:solidFill>
                  </a:rPr>
                  <a:t>Quantum Error Correction:   still correct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CH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CH" sz="1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CH" sz="1800" dirty="0">
                    <a:solidFill>
                      <a:schemeClr val="tx1"/>
                    </a:solidFill>
                  </a:rPr>
                  <a:t> differ by a stabilizer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F73C9-3CA5-CD12-C395-73D874D4E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60" y="1020033"/>
                <a:ext cx="7051097" cy="369332"/>
              </a:xfrm>
              <a:prstGeom prst="rect">
                <a:avLst/>
              </a:prstGeom>
              <a:blipFill>
                <a:blip r:embed="rId5"/>
                <a:stretch>
                  <a:fillRect l="-719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ADB8247-A7CF-FA94-B2DF-697D28197A6E}"/>
              </a:ext>
            </a:extLst>
          </p:cNvPr>
          <p:cNvSpPr txBox="1"/>
          <p:nvPr/>
        </p:nvSpPr>
        <p:spPr>
          <a:xfrm>
            <a:off x="6547090" y="1915787"/>
            <a:ext cx="519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  Classical MLD: Choose the most likely error </a:t>
            </a:r>
            <a:r>
              <a:rPr lang="en-CH" dirty="0">
                <a:solidFill>
                  <a:srgbClr val="FF0000"/>
                </a:solidFill>
              </a:rPr>
              <a:t>string</a:t>
            </a:r>
          </a:p>
          <a:p>
            <a:r>
              <a:rPr lang="en-CH" dirty="0"/>
              <a:t>  Quantum MLD: Choose the most likely error </a:t>
            </a:r>
            <a:r>
              <a:rPr lang="en-CH" dirty="0">
                <a:solidFill>
                  <a:srgbClr val="0034FF"/>
                </a:solidFill>
              </a:rPr>
              <a:t>class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6E81A9-3252-C20F-E4AA-04B7F5FAFBFD}"/>
              </a:ext>
            </a:extLst>
          </p:cNvPr>
          <p:cNvSpPr txBox="1"/>
          <p:nvPr/>
        </p:nvSpPr>
        <p:spPr>
          <a:xfrm>
            <a:off x="6547090" y="3690937"/>
            <a:ext cx="502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Low weight (most likely) noise </a:t>
            </a:r>
            <a:r>
              <a:rPr lang="en-CH" dirty="0">
                <a:solidFill>
                  <a:srgbClr val="FF0000"/>
                </a:solidFill>
              </a:rPr>
              <a:t>strings</a:t>
            </a:r>
            <a:r>
              <a:rPr lang="en-CH" dirty="0"/>
              <a:t> contribute the</a:t>
            </a:r>
            <a:r>
              <a:rPr lang="en-CH" b="1" dirty="0"/>
              <a:t> most </a:t>
            </a:r>
            <a:r>
              <a:rPr lang="en-CH" dirty="0"/>
              <a:t>to error </a:t>
            </a:r>
            <a:r>
              <a:rPr lang="en-CH" dirty="0">
                <a:solidFill>
                  <a:srgbClr val="0034FF"/>
                </a:solidFill>
              </a:rPr>
              <a:t>class</a:t>
            </a:r>
            <a:r>
              <a:rPr lang="en-CH" dirty="0"/>
              <a:t> probability calculation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658FD5-9DAF-0DDB-F873-621434CAE127}"/>
              </a:ext>
            </a:extLst>
          </p:cNvPr>
          <p:cNvSpPr txBox="1"/>
          <p:nvPr/>
        </p:nvSpPr>
        <p:spPr>
          <a:xfrm>
            <a:off x="1201460" y="1383061"/>
            <a:ext cx="788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Partition error </a:t>
            </a:r>
            <a:r>
              <a:rPr lang="en-CH" dirty="0">
                <a:solidFill>
                  <a:srgbClr val="FF0000"/>
                </a:solidFill>
              </a:rPr>
              <a:t>strings</a:t>
            </a:r>
            <a:r>
              <a:rPr lang="en-CH" dirty="0"/>
              <a:t> compatible with the syndrome into equivalence </a:t>
            </a:r>
            <a:r>
              <a:rPr lang="en-CH" dirty="0">
                <a:solidFill>
                  <a:srgbClr val="0034FF"/>
                </a:solidFill>
              </a:rPr>
              <a:t>classes</a:t>
            </a:r>
            <a:r>
              <a:rPr lang="en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32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20" grpId="0"/>
      <p:bldP spid="2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7CBA-3B08-DD80-7537-ACF00F89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List decoding on depolarizing channel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E58CE-5900-8897-8874-274A07E7D1E4}"/>
              </a:ext>
            </a:extLst>
          </p:cNvPr>
          <p:cNvGrpSpPr/>
          <p:nvPr/>
        </p:nvGrpSpPr>
        <p:grpSpPr>
          <a:xfrm>
            <a:off x="3347787" y="2073369"/>
            <a:ext cx="3570056" cy="3194060"/>
            <a:chOff x="1173211" y="3061368"/>
            <a:chExt cx="2890103" cy="2558327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60C047-78D1-AF4B-FB48-31A34424B1C8}"/>
                </a:ext>
              </a:extLst>
            </p:cNvPr>
            <p:cNvGrpSpPr/>
            <p:nvPr/>
          </p:nvGrpSpPr>
          <p:grpSpPr>
            <a:xfrm>
              <a:off x="1173211" y="3061368"/>
              <a:ext cx="2880000" cy="444413"/>
              <a:chOff x="1173209" y="2662291"/>
              <a:chExt cx="5048491" cy="959333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4E89892-7924-D8F1-DEEE-5D3464E386CB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4CA064D-90EA-F93B-1E58-9EE7B7444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2781818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EF14183-7BEC-50D1-B0AF-CED8228F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18F012E-5CAA-0DB5-6698-272D77CC334D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80293FA-DBF0-0EEA-EC8F-E4292828CD14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54A3C6-F51B-94EC-5DC2-3D6375515DFC}"/>
                </a:ext>
              </a:extLst>
            </p:cNvPr>
            <p:cNvGrpSpPr/>
            <p:nvPr/>
          </p:nvGrpSpPr>
          <p:grpSpPr>
            <a:xfrm>
              <a:off x="1183313" y="3777344"/>
              <a:ext cx="2880001" cy="444413"/>
              <a:chOff x="1173211" y="2662291"/>
              <a:chExt cx="5048493" cy="959333"/>
            </a:xfrm>
            <a:grpFill/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B06B3AB-A5F9-2243-5952-22D3719D14E1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690ADC-50FB-C1FE-4AC1-2227F52CBD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F45941-57B8-85DA-9AFC-B2A1DD627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1" y="3581490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D78A1A-BCB6-E9B5-D5EA-F44228535459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86F591-42D7-5F75-438A-0FC671487D05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261DFA-B9E2-E388-6C09-707470178FD5}"/>
                </a:ext>
              </a:extLst>
            </p:cNvPr>
            <p:cNvGrpSpPr/>
            <p:nvPr/>
          </p:nvGrpSpPr>
          <p:grpSpPr>
            <a:xfrm>
              <a:off x="1183313" y="4458520"/>
              <a:ext cx="2880001" cy="444413"/>
              <a:chOff x="1173213" y="2662291"/>
              <a:chExt cx="5048493" cy="959333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E67CFCE-6E13-E85F-BA5F-935EEB9ACBCD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1A30DDD-27AE-2652-2A50-B039B7F93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2781818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3031832-D2B9-4E60-A92E-CE4FAA04F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3" cy="237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3C1642-E0FC-7D6D-80B0-839D28F87B1B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D9E5A9-D506-CFBD-D38B-599D7C658F26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F73252-F73D-648E-0127-95EC260CFDD9}"/>
                </a:ext>
              </a:extLst>
            </p:cNvPr>
            <p:cNvGrpSpPr/>
            <p:nvPr/>
          </p:nvGrpSpPr>
          <p:grpSpPr>
            <a:xfrm>
              <a:off x="1183314" y="5170373"/>
              <a:ext cx="2880000" cy="444413"/>
              <a:chOff x="1173213" y="2662291"/>
              <a:chExt cx="5048491" cy="959333"/>
            </a:xfrm>
            <a:grpFill/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FFFA23-2411-7A85-45EF-7D750C06AD45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9F9A235-C2C8-AB73-EC37-B50F31D2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4781ECA-672B-BCDC-5C91-0033E0C3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62B899B-9B3A-6CEE-C974-FA2AD4BBEF1C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053C28F-7884-E898-4DA0-B23AC7E5D31E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4FAC48-32C5-9438-A048-58BB5BC5D5D3}"/>
                </a:ext>
              </a:extLst>
            </p:cNvPr>
            <p:cNvSpPr/>
            <p:nvPr/>
          </p:nvSpPr>
          <p:spPr>
            <a:xfrm>
              <a:off x="2120888" y="381620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177E01-24BD-DAE2-F6FD-29865224334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5110" y="3065088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BB7A5F-31E9-B6DA-8EED-43CE2516693E}"/>
                </a:ext>
              </a:extLst>
            </p:cNvPr>
            <p:cNvSpPr/>
            <p:nvPr/>
          </p:nvSpPr>
          <p:spPr>
            <a:xfrm>
              <a:off x="2091843" y="306508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A210B6-8F97-2708-EDCE-D4B395598C5D}"/>
                </a:ext>
              </a:extLst>
            </p:cNvPr>
            <p:cNvSpPr/>
            <p:nvPr/>
          </p:nvSpPr>
          <p:spPr>
            <a:xfrm>
              <a:off x="2307753" y="342900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36DB4C-3699-05F4-F3B3-BABE9CDE246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2360760" y="3429000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BE5188-D22B-84AA-4C03-5A6C3BC7C296}"/>
                </a:ext>
              </a:extLst>
            </p:cNvPr>
            <p:cNvSpPr/>
            <p:nvPr/>
          </p:nvSpPr>
          <p:spPr>
            <a:xfrm>
              <a:off x="2337455" y="418249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AEA30E-74BE-4163-31B0-A9579CCFB3C7}"/>
                </a:ext>
              </a:extLst>
            </p:cNvPr>
            <p:cNvSpPr/>
            <p:nvPr/>
          </p:nvSpPr>
          <p:spPr>
            <a:xfrm>
              <a:off x="2119895" y="520729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A6CBAB-AB08-360A-BCC8-0F7D097124D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2144117" y="4465464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274B7F-EED1-7EC8-DF62-1FEEFDC9A679}"/>
                </a:ext>
              </a:extLst>
            </p:cNvPr>
            <p:cNvSpPr/>
            <p:nvPr/>
          </p:nvSpPr>
          <p:spPr>
            <a:xfrm>
              <a:off x="2090850" y="4465464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2D9B8D-5C04-7C1E-2318-8AAF5798CC36}"/>
                </a:ext>
              </a:extLst>
            </p:cNvPr>
            <p:cNvSpPr/>
            <p:nvPr/>
          </p:nvSpPr>
          <p:spPr>
            <a:xfrm>
              <a:off x="2306760" y="482937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7CA9B8-89AD-8BB8-D944-D5D89B4759ED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2359767" y="4829376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503E4F-F82E-249A-DE4B-ED01082BEAF7}"/>
                </a:ext>
              </a:extLst>
            </p:cNvPr>
            <p:cNvSpPr/>
            <p:nvPr/>
          </p:nvSpPr>
          <p:spPr>
            <a:xfrm>
              <a:off x="2340901" y="55735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3E7450-017F-A576-2ED8-DFDF77BA4A7B}"/>
                </a:ext>
              </a:extLst>
            </p:cNvPr>
            <p:cNvSpPr/>
            <p:nvPr/>
          </p:nvSpPr>
          <p:spPr>
            <a:xfrm>
              <a:off x="2807712" y="306426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17B406-4819-8E26-AF70-05BD60EA21B1}"/>
                </a:ext>
              </a:extLst>
            </p:cNvPr>
            <p:cNvSpPr/>
            <p:nvPr/>
          </p:nvSpPr>
          <p:spPr>
            <a:xfrm>
              <a:off x="2845259" y="45018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F5CCDC-1FBD-73BB-037B-8D1861E4B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1712" y="3064261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EC0C0B-7957-ECA7-C190-58500006E2D4}"/>
                </a:ext>
              </a:extLst>
            </p:cNvPr>
            <p:cNvSpPr/>
            <p:nvPr/>
          </p:nvSpPr>
          <p:spPr>
            <a:xfrm>
              <a:off x="2976614" y="3437862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E1BBDF-81F4-17D3-77FA-A913BAAC9A8C}"/>
                </a:ext>
              </a:extLst>
            </p:cNvPr>
            <p:cNvSpPr/>
            <p:nvPr/>
          </p:nvSpPr>
          <p:spPr>
            <a:xfrm>
              <a:off x="3014161" y="487548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71FBFE-B3F7-68AB-8908-6A8BFEC9CA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0614" y="3437862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547702-FEA9-C812-3EF4-377BD5589F68}"/>
                </a:ext>
              </a:extLst>
            </p:cNvPr>
            <p:cNvSpPr/>
            <p:nvPr/>
          </p:nvSpPr>
          <p:spPr>
            <a:xfrm>
              <a:off x="3153330" y="377826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8D9DB5-BB5A-A2BA-39F6-F9876CD99E9E}"/>
                </a:ext>
              </a:extLst>
            </p:cNvPr>
            <p:cNvSpPr/>
            <p:nvPr/>
          </p:nvSpPr>
          <p:spPr>
            <a:xfrm>
              <a:off x="3187319" y="5215895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63514E-B735-CF87-74A1-A00EE5633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7330" y="3778269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AF2E03-354C-0D01-1E82-45B97468E343}"/>
                </a:ext>
              </a:extLst>
            </p:cNvPr>
            <p:cNvSpPr/>
            <p:nvPr/>
          </p:nvSpPr>
          <p:spPr>
            <a:xfrm>
              <a:off x="3331883" y="414871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8FE532-176C-E587-3E9F-AE7628B68845}"/>
                </a:ext>
              </a:extLst>
            </p:cNvPr>
            <p:cNvSpPr/>
            <p:nvPr/>
          </p:nvSpPr>
          <p:spPr>
            <a:xfrm>
              <a:off x="3369430" y="5586341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C20B2BE-A7DA-2689-0899-45731F54E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5883" y="4148715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Explosion 1 52">
            <a:extLst>
              <a:ext uri="{FF2B5EF4-FFF2-40B4-BE49-F238E27FC236}">
                <a16:creationId xmlns:a16="http://schemas.microsoft.com/office/drawing/2014/main" id="{07F3CE65-0F06-FC22-3097-A2EFE945B7A8}"/>
              </a:ext>
            </a:extLst>
          </p:cNvPr>
          <p:cNvSpPr/>
          <p:nvPr/>
        </p:nvSpPr>
        <p:spPr>
          <a:xfrm>
            <a:off x="6337965" y="1966016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4" name="Explosion 1 53">
            <a:extLst>
              <a:ext uri="{FF2B5EF4-FFF2-40B4-BE49-F238E27FC236}">
                <a16:creationId xmlns:a16="http://schemas.microsoft.com/office/drawing/2014/main" id="{6AAD811B-110C-9533-DA00-09A5623DD214}"/>
              </a:ext>
            </a:extLst>
          </p:cNvPr>
          <p:cNvSpPr/>
          <p:nvPr/>
        </p:nvSpPr>
        <p:spPr>
          <a:xfrm>
            <a:off x="6337965" y="2435000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5" name="Explosion 1 54">
            <a:extLst>
              <a:ext uri="{FF2B5EF4-FFF2-40B4-BE49-F238E27FC236}">
                <a16:creationId xmlns:a16="http://schemas.microsoft.com/office/drawing/2014/main" id="{17D982E1-95CF-FC16-B2EC-8304614270FA}"/>
              </a:ext>
            </a:extLst>
          </p:cNvPr>
          <p:cNvSpPr/>
          <p:nvPr/>
        </p:nvSpPr>
        <p:spPr>
          <a:xfrm>
            <a:off x="6328971" y="2852419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6" name="Explosion 1 55">
            <a:extLst>
              <a:ext uri="{FF2B5EF4-FFF2-40B4-BE49-F238E27FC236}">
                <a16:creationId xmlns:a16="http://schemas.microsoft.com/office/drawing/2014/main" id="{40B2EF1A-9963-7362-0FB4-44CEB0952526}"/>
              </a:ext>
            </a:extLst>
          </p:cNvPr>
          <p:cNvSpPr/>
          <p:nvPr/>
        </p:nvSpPr>
        <p:spPr>
          <a:xfrm>
            <a:off x="6328851" y="3325944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7" name="Explosion 1 56">
            <a:extLst>
              <a:ext uri="{FF2B5EF4-FFF2-40B4-BE49-F238E27FC236}">
                <a16:creationId xmlns:a16="http://schemas.microsoft.com/office/drawing/2014/main" id="{EBFB1374-248B-4C8E-226D-209E4277BBE4}"/>
              </a:ext>
            </a:extLst>
          </p:cNvPr>
          <p:cNvSpPr/>
          <p:nvPr/>
        </p:nvSpPr>
        <p:spPr>
          <a:xfrm>
            <a:off x="6326727" y="3727852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8" name="Explosion 1 57">
            <a:extLst>
              <a:ext uri="{FF2B5EF4-FFF2-40B4-BE49-F238E27FC236}">
                <a16:creationId xmlns:a16="http://schemas.microsoft.com/office/drawing/2014/main" id="{77D015CB-ADA0-60D1-1132-CE069C7CA1FB}"/>
              </a:ext>
            </a:extLst>
          </p:cNvPr>
          <p:cNvSpPr/>
          <p:nvPr/>
        </p:nvSpPr>
        <p:spPr>
          <a:xfrm>
            <a:off x="6337965" y="4190357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9" name="Explosion 1 58">
            <a:extLst>
              <a:ext uri="{FF2B5EF4-FFF2-40B4-BE49-F238E27FC236}">
                <a16:creationId xmlns:a16="http://schemas.microsoft.com/office/drawing/2014/main" id="{3551FF6E-69D9-9C5D-C324-54FB37F05A36}"/>
              </a:ext>
            </a:extLst>
          </p:cNvPr>
          <p:cNvSpPr/>
          <p:nvPr/>
        </p:nvSpPr>
        <p:spPr>
          <a:xfrm>
            <a:off x="6326727" y="4642314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0" name="Explosion 1 59">
            <a:extLst>
              <a:ext uri="{FF2B5EF4-FFF2-40B4-BE49-F238E27FC236}">
                <a16:creationId xmlns:a16="http://schemas.microsoft.com/office/drawing/2014/main" id="{AEC36FF3-944E-C17C-CBCE-9B81874C5ABA}"/>
              </a:ext>
            </a:extLst>
          </p:cNvPr>
          <p:cNvSpPr/>
          <p:nvPr/>
        </p:nvSpPr>
        <p:spPr>
          <a:xfrm>
            <a:off x="6322126" y="5074254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6124C3-D974-4618-2441-AD4543501729}"/>
              </a:ext>
            </a:extLst>
          </p:cNvPr>
          <p:cNvGrpSpPr/>
          <p:nvPr/>
        </p:nvGrpSpPr>
        <p:grpSpPr>
          <a:xfrm>
            <a:off x="2705404" y="1957433"/>
            <a:ext cx="957929" cy="3481342"/>
            <a:chOff x="867668" y="2008548"/>
            <a:chExt cx="684643" cy="284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0A38D9D-ED7C-250C-A5AE-19983DB7B17D}"/>
                    </a:ext>
                  </a:extLst>
                </p:cNvPr>
                <p:cNvSpPr txBox="1"/>
                <p:nvPr/>
              </p:nvSpPr>
              <p:spPr>
                <a:xfrm>
                  <a:off x="890110" y="2008548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0A38D9D-ED7C-250C-A5AE-19983DB7B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2008548"/>
                  <a:ext cx="5229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4BCA29-96FF-2181-E754-94A6BBCFAC4B}"/>
                    </a:ext>
                  </a:extLst>
                </p:cNvPr>
                <p:cNvSpPr txBox="1"/>
                <p:nvPr/>
              </p:nvSpPr>
              <p:spPr>
                <a:xfrm>
                  <a:off x="890110" y="3083312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4BCA29-96FF-2181-E754-94A6BBCFA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3083312"/>
                  <a:ext cx="5229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CC581E-A5A2-23D6-A123-31A9FEA8FEB1}"/>
                    </a:ext>
                  </a:extLst>
                </p:cNvPr>
                <p:cNvSpPr txBox="1"/>
                <p:nvPr/>
              </p:nvSpPr>
              <p:spPr>
                <a:xfrm>
                  <a:off x="890110" y="2354243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CC581E-A5A2-23D6-A123-31A9FEA8F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2354243"/>
                  <a:ext cx="5229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648A463-0A65-BC96-87F0-0DBC8294567A}"/>
                    </a:ext>
                  </a:extLst>
                </p:cNvPr>
                <p:cNvSpPr txBox="1"/>
                <p:nvPr/>
              </p:nvSpPr>
              <p:spPr>
                <a:xfrm>
                  <a:off x="872772" y="4481047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648A463-0A65-BC96-87F0-0DBC82945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72" y="4481047"/>
                  <a:ext cx="56778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1C7E541-38C7-E126-EB6A-2014ECCCEB40}"/>
                    </a:ext>
                  </a:extLst>
                </p:cNvPr>
                <p:cNvSpPr txBox="1"/>
                <p:nvPr/>
              </p:nvSpPr>
              <p:spPr>
                <a:xfrm>
                  <a:off x="874258" y="3463781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1C7E541-38C7-E126-EB6A-2014ECCCE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258" y="3463781"/>
                  <a:ext cx="56778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A3572FB-FAE2-7767-F0EB-08D913FA748D}"/>
                    </a:ext>
                  </a:extLst>
                </p:cNvPr>
                <p:cNvSpPr txBox="1"/>
                <p:nvPr/>
              </p:nvSpPr>
              <p:spPr>
                <a:xfrm>
                  <a:off x="867668" y="4123351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A3572FB-FAE2-7767-F0EB-08D913FA7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68" y="4123351"/>
                  <a:ext cx="5677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3CF387-A9F0-50FF-322C-8BAEB13E2663}"/>
                </a:ext>
              </a:extLst>
            </p:cNvPr>
            <p:cNvSpPr txBox="1"/>
            <p:nvPr/>
          </p:nvSpPr>
          <p:spPr>
            <a:xfrm>
              <a:off x="989362" y="2765180"/>
              <a:ext cx="562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dirty="0"/>
                <a:t>🌟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15AB50-EBFB-9EFE-FD04-7D27B990DBC2}"/>
                </a:ext>
              </a:extLst>
            </p:cNvPr>
            <p:cNvSpPr txBox="1"/>
            <p:nvPr/>
          </p:nvSpPr>
          <p:spPr>
            <a:xfrm>
              <a:off x="982319" y="384063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/>
                <a:t>🌟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63AD25A-67DD-164D-B401-F1B1B0FDEF15}"/>
              </a:ext>
            </a:extLst>
          </p:cNvPr>
          <p:cNvCxnSpPr/>
          <p:nvPr/>
        </p:nvCxnSpPr>
        <p:spPr>
          <a:xfrm flipH="1" flipV="1">
            <a:off x="6811766" y="2208206"/>
            <a:ext cx="760288" cy="591315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9B29E04-D55A-14D7-17A0-C0319C53D053}"/>
                  </a:ext>
                </a:extLst>
              </p:cNvPr>
              <p:cNvSpPr txBox="1"/>
              <p:nvPr/>
            </p:nvSpPr>
            <p:spPr>
              <a:xfrm>
                <a:off x="7569741" y="2699668"/>
                <a:ext cx="2329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each prob.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9B29E04-D55A-14D7-17A0-C0319C53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41" y="2699668"/>
                <a:ext cx="2329484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725F484-3247-1832-E2D9-DBD214CBC368}"/>
              </a:ext>
            </a:extLst>
          </p:cNvPr>
          <p:cNvCxnSpPr/>
          <p:nvPr/>
        </p:nvCxnSpPr>
        <p:spPr>
          <a:xfrm flipH="1" flipV="1">
            <a:off x="6998533" y="3058398"/>
            <a:ext cx="760288" cy="591315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5B407A-AA8B-F238-04D5-8DD7DF0F8DA5}"/>
              </a:ext>
            </a:extLst>
          </p:cNvPr>
          <p:cNvCxnSpPr>
            <a:cxnSpLocks/>
          </p:cNvCxnSpPr>
          <p:nvPr/>
        </p:nvCxnSpPr>
        <p:spPr>
          <a:xfrm flipH="1">
            <a:off x="7010982" y="3817707"/>
            <a:ext cx="613271" cy="66547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C368782-08ED-98FD-1D48-D371C54F7189}"/>
              </a:ext>
            </a:extLst>
          </p:cNvPr>
          <p:cNvCxnSpPr>
            <a:cxnSpLocks/>
          </p:cNvCxnSpPr>
          <p:nvPr/>
        </p:nvCxnSpPr>
        <p:spPr>
          <a:xfrm flipH="1">
            <a:off x="7015784" y="3961215"/>
            <a:ext cx="739934" cy="777981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FC4348D-4891-8E09-BFA0-3F727BBD7F9A}"/>
              </a:ext>
            </a:extLst>
          </p:cNvPr>
          <p:cNvSpPr txBox="1"/>
          <p:nvPr/>
        </p:nvSpPr>
        <p:spPr>
          <a:xfrm>
            <a:off x="7757659" y="363304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i.i.d.</a:t>
            </a:r>
          </a:p>
        </p:txBody>
      </p:sp>
    </p:spTree>
    <p:extLst>
      <p:ext uri="{BB962C8B-B14F-4D97-AF65-F5344CB8AC3E}">
        <p14:creationId xmlns:p14="http://schemas.microsoft.com/office/powerpoint/2010/main" val="373920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7CBA-3B08-DD80-7537-ACF00F89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247927" cy="1325563"/>
          </a:xfrm>
        </p:spPr>
        <p:txBody>
          <a:bodyPr/>
          <a:lstStyle/>
          <a:p>
            <a:r>
              <a:rPr lang="en-CH" dirty="0"/>
              <a:t>Successive Cancellation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E58CE-5900-8897-8874-274A07E7D1E4}"/>
              </a:ext>
            </a:extLst>
          </p:cNvPr>
          <p:cNvGrpSpPr/>
          <p:nvPr/>
        </p:nvGrpSpPr>
        <p:grpSpPr>
          <a:xfrm>
            <a:off x="1016060" y="2149836"/>
            <a:ext cx="3570056" cy="3194060"/>
            <a:chOff x="1173211" y="3061368"/>
            <a:chExt cx="2890103" cy="2558327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60C047-78D1-AF4B-FB48-31A34424B1C8}"/>
                </a:ext>
              </a:extLst>
            </p:cNvPr>
            <p:cNvGrpSpPr/>
            <p:nvPr/>
          </p:nvGrpSpPr>
          <p:grpSpPr>
            <a:xfrm>
              <a:off x="1173211" y="3061368"/>
              <a:ext cx="2880000" cy="444413"/>
              <a:chOff x="1173209" y="2662291"/>
              <a:chExt cx="5048491" cy="959333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4E89892-7924-D8F1-DEEE-5D3464E386CB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4CA064D-90EA-F93B-1E58-9EE7B7444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2781818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EF14183-7BEC-50D1-B0AF-CED8228F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18F012E-5CAA-0DB5-6698-272D77CC334D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80293FA-DBF0-0EEA-EC8F-E4292828CD14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54A3C6-F51B-94EC-5DC2-3D6375515DFC}"/>
                </a:ext>
              </a:extLst>
            </p:cNvPr>
            <p:cNvGrpSpPr/>
            <p:nvPr/>
          </p:nvGrpSpPr>
          <p:grpSpPr>
            <a:xfrm>
              <a:off x="1183313" y="3777344"/>
              <a:ext cx="2880001" cy="444413"/>
              <a:chOff x="1173211" y="2662291"/>
              <a:chExt cx="5048493" cy="959333"/>
            </a:xfrm>
            <a:grpFill/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B06B3AB-A5F9-2243-5952-22D3719D14E1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690ADC-50FB-C1FE-4AC1-2227F52CBD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F45941-57B8-85DA-9AFC-B2A1DD627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1" y="3581490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D78A1A-BCB6-E9B5-D5EA-F44228535459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86F591-42D7-5F75-438A-0FC671487D05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261DFA-B9E2-E388-6C09-707470178FD5}"/>
                </a:ext>
              </a:extLst>
            </p:cNvPr>
            <p:cNvGrpSpPr/>
            <p:nvPr/>
          </p:nvGrpSpPr>
          <p:grpSpPr>
            <a:xfrm>
              <a:off x="1183313" y="4458520"/>
              <a:ext cx="2880001" cy="444413"/>
              <a:chOff x="1173213" y="2662291"/>
              <a:chExt cx="5048493" cy="959333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E67CFCE-6E13-E85F-BA5F-935EEB9ACBCD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1A30DDD-27AE-2652-2A50-B039B7F93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2781818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3031832-D2B9-4E60-A92E-CE4FAA04F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3" cy="237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3C1642-E0FC-7D6D-80B0-839D28F87B1B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D9E5A9-D506-CFBD-D38B-599D7C658F26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F73252-F73D-648E-0127-95EC260CFDD9}"/>
                </a:ext>
              </a:extLst>
            </p:cNvPr>
            <p:cNvGrpSpPr/>
            <p:nvPr/>
          </p:nvGrpSpPr>
          <p:grpSpPr>
            <a:xfrm>
              <a:off x="1183314" y="5170373"/>
              <a:ext cx="2880000" cy="444413"/>
              <a:chOff x="1173213" y="2662291"/>
              <a:chExt cx="5048491" cy="959333"/>
            </a:xfrm>
            <a:grpFill/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FFFA23-2411-7A85-45EF-7D750C06AD45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9F9A235-C2C8-AB73-EC37-B50F31D2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4781ECA-672B-BCDC-5C91-0033E0C3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62B899B-9B3A-6CEE-C974-FA2AD4BBEF1C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053C28F-7884-E898-4DA0-B23AC7E5D31E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4FAC48-32C5-9438-A048-58BB5BC5D5D3}"/>
                </a:ext>
              </a:extLst>
            </p:cNvPr>
            <p:cNvSpPr/>
            <p:nvPr/>
          </p:nvSpPr>
          <p:spPr>
            <a:xfrm>
              <a:off x="2120888" y="381620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177E01-24BD-DAE2-F6FD-29865224334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5110" y="3065088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BB7A5F-31E9-B6DA-8EED-43CE2516693E}"/>
                </a:ext>
              </a:extLst>
            </p:cNvPr>
            <p:cNvSpPr/>
            <p:nvPr/>
          </p:nvSpPr>
          <p:spPr>
            <a:xfrm>
              <a:off x="2091843" y="306508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A210B6-8F97-2708-EDCE-D4B395598C5D}"/>
                </a:ext>
              </a:extLst>
            </p:cNvPr>
            <p:cNvSpPr/>
            <p:nvPr/>
          </p:nvSpPr>
          <p:spPr>
            <a:xfrm>
              <a:off x="2307753" y="342900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36DB4C-3699-05F4-F3B3-BABE9CDE246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2360760" y="3429000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BE5188-D22B-84AA-4C03-5A6C3BC7C296}"/>
                </a:ext>
              </a:extLst>
            </p:cNvPr>
            <p:cNvSpPr/>
            <p:nvPr/>
          </p:nvSpPr>
          <p:spPr>
            <a:xfrm>
              <a:off x="2337455" y="418249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AEA30E-74BE-4163-31B0-A9579CCFB3C7}"/>
                </a:ext>
              </a:extLst>
            </p:cNvPr>
            <p:cNvSpPr/>
            <p:nvPr/>
          </p:nvSpPr>
          <p:spPr>
            <a:xfrm>
              <a:off x="2119895" y="520729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A6CBAB-AB08-360A-BCC8-0F7D097124D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2144117" y="4465464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274B7F-EED1-7EC8-DF62-1FEEFDC9A679}"/>
                </a:ext>
              </a:extLst>
            </p:cNvPr>
            <p:cNvSpPr/>
            <p:nvPr/>
          </p:nvSpPr>
          <p:spPr>
            <a:xfrm>
              <a:off x="2090850" y="4465464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2D9B8D-5C04-7C1E-2318-8AAF5798CC36}"/>
                </a:ext>
              </a:extLst>
            </p:cNvPr>
            <p:cNvSpPr/>
            <p:nvPr/>
          </p:nvSpPr>
          <p:spPr>
            <a:xfrm>
              <a:off x="2306760" y="482937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7CA9B8-89AD-8BB8-D944-D5D89B4759ED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2359767" y="4829376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503E4F-F82E-249A-DE4B-ED01082BEAF7}"/>
                </a:ext>
              </a:extLst>
            </p:cNvPr>
            <p:cNvSpPr/>
            <p:nvPr/>
          </p:nvSpPr>
          <p:spPr>
            <a:xfrm>
              <a:off x="2340901" y="55735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3E7450-017F-A576-2ED8-DFDF77BA4A7B}"/>
                </a:ext>
              </a:extLst>
            </p:cNvPr>
            <p:cNvSpPr/>
            <p:nvPr/>
          </p:nvSpPr>
          <p:spPr>
            <a:xfrm>
              <a:off x="2807712" y="306426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17B406-4819-8E26-AF70-05BD60EA21B1}"/>
                </a:ext>
              </a:extLst>
            </p:cNvPr>
            <p:cNvSpPr/>
            <p:nvPr/>
          </p:nvSpPr>
          <p:spPr>
            <a:xfrm>
              <a:off x="2845259" y="45018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F5CCDC-1FBD-73BB-037B-8D1861E4B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1712" y="3064261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EC0C0B-7957-ECA7-C190-58500006E2D4}"/>
                </a:ext>
              </a:extLst>
            </p:cNvPr>
            <p:cNvSpPr/>
            <p:nvPr/>
          </p:nvSpPr>
          <p:spPr>
            <a:xfrm>
              <a:off x="2976614" y="3437862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E1BBDF-81F4-17D3-77FA-A913BAAC9A8C}"/>
                </a:ext>
              </a:extLst>
            </p:cNvPr>
            <p:cNvSpPr/>
            <p:nvPr/>
          </p:nvSpPr>
          <p:spPr>
            <a:xfrm>
              <a:off x="3014161" y="487548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71FBFE-B3F7-68AB-8908-6A8BFEC9CA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0614" y="3437862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547702-FEA9-C812-3EF4-377BD5589F68}"/>
                </a:ext>
              </a:extLst>
            </p:cNvPr>
            <p:cNvSpPr/>
            <p:nvPr/>
          </p:nvSpPr>
          <p:spPr>
            <a:xfrm>
              <a:off x="3153330" y="377826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8D9DB5-BB5A-A2BA-39F6-F9876CD99E9E}"/>
                </a:ext>
              </a:extLst>
            </p:cNvPr>
            <p:cNvSpPr/>
            <p:nvPr/>
          </p:nvSpPr>
          <p:spPr>
            <a:xfrm>
              <a:off x="3187319" y="5215895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63514E-B735-CF87-74A1-A00EE5633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7330" y="3778269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AF2E03-354C-0D01-1E82-45B97468E343}"/>
                </a:ext>
              </a:extLst>
            </p:cNvPr>
            <p:cNvSpPr/>
            <p:nvPr/>
          </p:nvSpPr>
          <p:spPr>
            <a:xfrm>
              <a:off x="3331883" y="414871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8FE532-176C-E587-3E9F-AE7628B68845}"/>
                </a:ext>
              </a:extLst>
            </p:cNvPr>
            <p:cNvSpPr/>
            <p:nvPr/>
          </p:nvSpPr>
          <p:spPr>
            <a:xfrm>
              <a:off x="3369430" y="5586341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C20B2BE-A7DA-2689-0899-45731F54E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5883" y="4148715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A96213-24AC-46AE-29ED-1D7F650327BB}"/>
              </a:ext>
            </a:extLst>
          </p:cNvPr>
          <p:cNvGrpSpPr/>
          <p:nvPr/>
        </p:nvGrpSpPr>
        <p:grpSpPr>
          <a:xfrm>
            <a:off x="3990399" y="2042483"/>
            <a:ext cx="316464" cy="3472759"/>
            <a:chOff x="4534423" y="2042483"/>
            <a:chExt cx="316464" cy="3472759"/>
          </a:xfrm>
        </p:grpSpPr>
        <p:sp>
          <p:nvSpPr>
            <p:cNvPr id="53" name="Explosion 1 52">
              <a:extLst>
                <a:ext uri="{FF2B5EF4-FFF2-40B4-BE49-F238E27FC236}">
                  <a16:creationId xmlns:a16="http://schemas.microsoft.com/office/drawing/2014/main" id="{07F3CE65-0F06-FC22-3097-A2EFE945B7A8}"/>
                </a:ext>
              </a:extLst>
            </p:cNvPr>
            <p:cNvSpPr/>
            <p:nvPr/>
          </p:nvSpPr>
          <p:spPr>
            <a:xfrm>
              <a:off x="4550262" y="2042483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4" name="Explosion 1 53">
              <a:extLst>
                <a:ext uri="{FF2B5EF4-FFF2-40B4-BE49-F238E27FC236}">
                  <a16:creationId xmlns:a16="http://schemas.microsoft.com/office/drawing/2014/main" id="{6AAD811B-110C-9533-DA00-09A5623DD214}"/>
                </a:ext>
              </a:extLst>
            </p:cNvPr>
            <p:cNvSpPr/>
            <p:nvPr/>
          </p:nvSpPr>
          <p:spPr>
            <a:xfrm>
              <a:off x="4550262" y="2511467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5" name="Explosion 1 54">
              <a:extLst>
                <a:ext uri="{FF2B5EF4-FFF2-40B4-BE49-F238E27FC236}">
                  <a16:creationId xmlns:a16="http://schemas.microsoft.com/office/drawing/2014/main" id="{17D982E1-95CF-FC16-B2EC-8304614270FA}"/>
                </a:ext>
              </a:extLst>
            </p:cNvPr>
            <p:cNvSpPr/>
            <p:nvPr/>
          </p:nvSpPr>
          <p:spPr>
            <a:xfrm>
              <a:off x="4541268" y="2928886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6" name="Explosion 1 55">
              <a:extLst>
                <a:ext uri="{FF2B5EF4-FFF2-40B4-BE49-F238E27FC236}">
                  <a16:creationId xmlns:a16="http://schemas.microsoft.com/office/drawing/2014/main" id="{40B2EF1A-9963-7362-0FB4-44CEB0952526}"/>
                </a:ext>
              </a:extLst>
            </p:cNvPr>
            <p:cNvSpPr/>
            <p:nvPr/>
          </p:nvSpPr>
          <p:spPr>
            <a:xfrm>
              <a:off x="4541148" y="3402411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7" name="Explosion 1 56">
              <a:extLst>
                <a:ext uri="{FF2B5EF4-FFF2-40B4-BE49-F238E27FC236}">
                  <a16:creationId xmlns:a16="http://schemas.microsoft.com/office/drawing/2014/main" id="{EBFB1374-248B-4C8E-226D-209E4277BBE4}"/>
                </a:ext>
              </a:extLst>
            </p:cNvPr>
            <p:cNvSpPr/>
            <p:nvPr/>
          </p:nvSpPr>
          <p:spPr>
            <a:xfrm>
              <a:off x="4539024" y="3804319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8" name="Explosion 1 57">
              <a:extLst>
                <a:ext uri="{FF2B5EF4-FFF2-40B4-BE49-F238E27FC236}">
                  <a16:creationId xmlns:a16="http://schemas.microsoft.com/office/drawing/2014/main" id="{77D015CB-ADA0-60D1-1132-CE069C7CA1FB}"/>
                </a:ext>
              </a:extLst>
            </p:cNvPr>
            <p:cNvSpPr/>
            <p:nvPr/>
          </p:nvSpPr>
          <p:spPr>
            <a:xfrm>
              <a:off x="4550262" y="4266824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9" name="Explosion 1 58">
              <a:extLst>
                <a:ext uri="{FF2B5EF4-FFF2-40B4-BE49-F238E27FC236}">
                  <a16:creationId xmlns:a16="http://schemas.microsoft.com/office/drawing/2014/main" id="{3551FF6E-69D9-9C5D-C324-54FB37F05A36}"/>
                </a:ext>
              </a:extLst>
            </p:cNvPr>
            <p:cNvSpPr/>
            <p:nvPr/>
          </p:nvSpPr>
          <p:spPr>
            <a:xfrm>
              <a:off x="4539024" y="4718781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60" name="Explosion 1 59">
              <a:extLst>
                <a:ext uri="{FF2B5EF4-FFF2-40B4-BE49-F238E27FC236}">
                  <a16:creationId xmlns:a16="http://schemas.microsoft.com/office/drawing/2014/main" id="{AEC36FF3-944E-C17C-CBCE-9B81874C5ABA}"/>
                </a:ext>
              </a:extLst>
            </p:cNvPr>
            <p:cNvSpPr/>
            <p:nvPr/>
          </p:nvSpPr>
          <p:spPr>
            <a:xfrm>
              <a:off x="4534423" y="5150721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6124C3-D974-4618-2441-AD4543501729}"/>
              </a:ext>
            </a:extLst>
          </p:cNvPr>
          <p:cNvGrpSpPr/>
          <p:nvPr/>
        </p:nvGrpSpPr>
        <p:grpSpPr>
          <a:xfrm>
            <a:off x="661548" y="2080977"/>
            <a:ext cx="359394" cy="1685955"/>
            <a:chOff x="890110" y="2008548"/>
            <a:chExt cx="256863" cy="1376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0A38D9D-ED7C-250C-A5AE-19983DB7B17D}"/>
                    </a:ext>
                  </a:extLst>
                </p:cNvPr>
                <p:cNvSpPr txBox="1"/>
                <p:nvPr/>
              </p:nvSpPr>
              <p:spPr>
                <a:xfrm>
                  <a:off x="890110" y="2008548"/>
                  <a:ext cx="256863" cy="301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0A38D9D-ED7C-250C-A5AE-19983DB7B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2008548"/>
                  <a:ext cx="256863" cy="3014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4BCA29-96FF-2181-E754-94A6BBCFAC4B}"/>
                    </a:ext>
                  </a:extLst>
                </p:cNvPr>
                <p:cNvSpPr txBox="1"/>
                <p:nvPr/>
              </p:nvSpPr>
              <p:spPr>
                <a:xfrm>
                  <a:off x="890110" y="3083312"/>
                  <a:ext cx="256863" cy="301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4BCA29-96FF-2181-E754-94A6BBCFA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3083312"/>
                  <a:ext cx="256863" cy="3014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CC581E-A5A2-23D6-A123-31A9FEA8FEB1}"/>
                    </a:ext>
                  </a:extLst>
                </p:cNvPr>
                <p:cNvSpPr txBox="1"/>
                <p:nvPr/>
              </p:nvSpPr>
              <p:spPr>
                <a:xfrm>
                  <a:off x="890110" y="2354243"/>
                  <a:ext cx="256863" cy="301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CC581E-A5A2-23D6-A123-31A9FEA8F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2354243"/>
                  <a:ext cx="256863" cy="3014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B0F827-DFF3-4A5E-EA43-6249F7CEEB0F}"/>
              </a:ext>
            </a:extLst>
          </p:cNvPr>
          <p:cNvGrpSpPr/>
          <p:nvPr/>
        </p:nvGrpSpPr>
        <p:grpSpPr>
          <a:xfrm>
            <a:off x="5759269" y="1754256"/>
            <a:ext cx="3053702" cy="1491410"/>
            <a:chOff x="991591" y="1849601"/>
            <a:chExt cx="3053702" cy="149141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BE9828F-1B32-52CF-B3C8-9448F789DF00}"/>
                </a:ext>
              </a:extLst>
            </p:cNvPr>
            <p:cNvSpPr/>
            <p:nvPr/>
          </p:nvSpPr>
          <p:spPr>
            <a:xfrm>
              <a:off x="1564476" y="2157650"/>
              <a:ext cx="180000" cy="180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0D831F-2751-9A56-2558-C9A0BA06E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250" y="2242183"/>
              <a:ext cx="2842095" cy="38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A03D4C-DA7B-748B-C976-BF40C0B77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249" y="3048182"/>
              <a:ext cx="2842096" cy="153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154CF3-F25A-F162-805B-01D3E2D9B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476" y="2157650"/>
              <a:ext cx="0" cy="898989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F7168BF-3589-764A-5A78-3548E0F070BB}"/>
                </a:ext>
              </a:extLst>
            </p:cNvPr>
            <p:cNvSpPr/>
            <p:nvPr/>
          </p:nvSpPr>
          <p:spPr>
            <a:xfrm>
              <a:off x="1619841" y="3017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77" name="Explosion 1 76">
              <a:extLst>
                <a:ext uri="{FF2B5EF4-FFF2-40B4-BE49-F238E27FC236}">
                  <a16:creationId xmlns:a16="http://schemas.microsoft.com/office/drawing/2014/main" id="{3FA96FC5-77D0-D8A0-2EDB-14220FB310CF}"/>
                </a:ext>
              </a:extLst>
            </p:cNvPr>
            <p:cNvSpPr/>
            <p:nvPr/>
          </p:nvSpPr>
          <p:spPr>
            <a:xfrm>
              <a:off x="2911956" y="2052861"/>
              <a:ext cx="338421" cy="40958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78" name="Explosion 1 77">
              <a:extLst>
                <a:ext uri="{FF2B5EF4-FFF2-40B4-BE49-F238E27FC236}">
                  <a16:creationId xmlns:a16="http://schemas.microsoft.com/office/drawing/2014/main" id="{0130A2E7-6E55-859D-03B5-D04B5E8FF834}"/>
                </a:ext>
              </a:extLst>
            </p:cNvPr>
            <p:cNvSpPr/>
            <p:nvPr/>
          </p:nvSpPr>
          <p:spPr>
            <a:xfrm>
              <a:off x="2921099" y="2843392"/>
              <a:ext cx="338421" cy="40958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B6D4514-10AA-3F43-2418-53B87B6CFD35}"/>
                    </a:ext>
                  </a:extLst>
                </p:cNvPr>
                <p:cNvSpPr txBox="1"/>
                <p:nvPr/>
              </p:nvSpPr>
              <p:spPr>
                <a:xfrm>
                  <a:off x="991591" y="1870876"/>
                  <a:ext cx="519373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B6D4514-10AA-3F43-2418-53B87B6CF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591" y="1870876"/>
                  <a:ext cx="51937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5CF518-C279-DF43-5FD2-B55F2DEE5FFD}"/>
                    </a:ext>
                  </a:extLst>
                </p:cNvPr>
                <p:cNvSpPr txBox="1"/>
                <p:nvPr/>
              </p:nvSpPr>
              <p:spPr>
                <a:xfrm>
                  <a:off x="994084" y="2694680"/>
                  <a:ext cx="52527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5CF518-C279-DF43-5FD2-B55F2DEE5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084" y="2694680"/>
                  <a:ext cx="525272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A0FDB46-752C-9EB8-C03E-3E4DC175B3C0}"/>
                    </a:ext>
                  </a:extLst>
                </p:cNvPr>
                <p:cNvSpPr txBox="1"/>
                <p:nvPr/>
              </p:nvSpPr>
              <p:spPr>
                <a:xfrm>
                  <a:off x="1837428" y="1883374"/>
                  <a:ext cx="10432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A0FDB46-752C-9EB8-C03E-3E4DC175B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428" y="1883374"/>
                  <a:ext cx="10432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871D42-7AD0-1857-F123-3E49478A3797}"/>
                    </a:ext>
                  </a:extLst>
                </p:cNvPr>
                <p:cNvSpPr txBox="1"/>
                <p:nvPr/>
              </p:nvSpPr>
              <p:spPr>
                <a:xfrm>
                  <a:off x="1882345" y="2717871"/>
                  <a:ext cx="476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871D42-7AD0-1857-F123-3E49478A3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345" y="2717871"/>
                  <a:ext cx="4763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8316A83-D239-0753-2E23-994D424D279F}"/>
                    </a:ext>
                  </a:extLst>
                </p:cNvPr>
                <p:cNvSpPr txBox="1"/>
                <p:nvPr/>
              </p:nvSpPr>
              <p:spPr>
                <a:xfrm>
                  <a:off x="3579140" y="2678851"/>
                  <a:ext cx="46615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8316A83-D239-0753-2E23-994D424D2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140" y="2678851"/>
                  <a:ext cx="46615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D46990-575A-C821-7CF7-2922756602C7}"/>
                    </a:ext>
                  </a:extLst>
                </p:cNvPr>
                <p:cNvSpPr txBox="1"/>
                <p:nvPr/>
              </p:nvSpPr>
              <p:spPr>
                <a:xfrm>
                  <a:off x="3581800" y="1849601"/>
                  <a:ext cx="460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D46990-575A-C821-7CF7-292275660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800" y="1849601"/>
                  <a:ext cx="46083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154B228-846C-8398-3F95-D14B0ABC51F5}"/>
              </a:ext>
            </a:extLst>
          </p:cNvPr>
          <p:cNvSpPr/>
          <p:nvPr/>
        </p:nvSpPr>
        <p:spPr>
          <a:xfrm>
            <a:off x="4750352" y="2149836"/>
            <a:ext cx="329184" cy="1441368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CB74E485-73E3-FB8F-0D67-823B4B5CED65}"/>
              </a:ext>
            </a:extLst>
          </p:cNvPr>
          <p:cNvSpPr/>
          <p:nvPr/>
        </p:nvSpPr>
        <p:spPr>
          <a:xfrm>
            <a:off x="4757917" y="3948318"/>
            <a:ext cx="329184" cy="144136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62E70B8-2C6E-6E4B-35FF-15961B3F1AFA}"/>
                  </a:ext>
                </a:extLst>
              </p:cNvPr>
              <p:cNvSpPr txBox="1"/>
              <p:nvPr/>
            </p:nvSpPr>
            <p:spPr>
              <a:xfrm>
                <a:off x="947490" y="5783554"/>
                <a:ext cx="8956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>
                    <a:solidFill>
                      <a:srgbClr val="FF0000"/>
                    </a:solidFill>
                  </a:rPr>
                  <a:t>Path metric </a:t>
                </a:r>
                <a:r>
                  <a:rPr lang="en-CH" dirty="0"/>
                  <a:t>update (initialized to 1):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frozen (to 0),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			               </a:t>
                </a: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otherwise </a:t>
                </a:r>
                <a:r>
                  <a:rPr lang="en-US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explore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=0/1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62E70B8-2C6E-6E4B-35FF-15961B3F1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90" y="5783554"/>
                <a:ext cx="8956001" cy="646331"/>
              </a:xfrm>
              <a:prstGeom prst="rect">
                <a:avLst/>
              </a:prstGeom>
              <a:blipFill>
                <a:blip r:embed="rId11"/>
                <a:stretch>
                  <a:fillRect l="-567" t="-3846" b="-134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>
            <a:extLst>
              <a:ext uri="{FF2B5EF4-FFF2-40B4-BE49-F238E27FC236}">
                <a16:creationId xmlns:a16="http://schemas.microsoft.com/office/drawing/2014/main" id="{33EF7F8D-406D-8B08-5E12-DECEC5B0E619}"/>
              </a:ext>
            </a:extLst>
          </p:cNvPr>
          <p:cNvSpPr/>
          <p:nvPr/>
        </p:nvSpPr>
        <p:spPr>
          <a:xfrm>
            <a:off x="2682652" y="2042483"/>
            <a:ext cx="102514" cy="165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87923D2-7B76-6231-CBB9-8D0F01C27D23}"/>
              </a:ext>
            </a:extLst>
          </p:cNvPr>
          <p:cNvSpPr/>
          <p:nvPr/>
        </p:nvSpPr>
        <p:spPr>
          <a:xfrm>
            <a:off x="1817118" y="2042359"/>
            <a:ext cx="115409" cy="826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039ED5-8529-E5E4-6CAC-82AB207475EE}"/>
              </a:ext>
            </a:extLst>
          </p:cNvPr>
          <p:cNvSpPr/>
          <p:nvPr/>
        </p:nvSpPr>
        <p:spPr>
          <a:xfrm>
            <a:off x="1181897" y="2037156"/>
            <a:ext cx="121855" cy="43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27962ED-DA44-C7F4-44EB-BC52DE0806DE}"/>
              </a:ext>
            </a:extLst>
          </p:cNvPr>
          <p:cNvSpPr/>
          <p:nvPr/>
        </p:nvSpPr>
        <p:spPr>
          <a:xfrm>
            <a:off x="1176416" y="2461454"/>
            <a:ext cx="128616" cy="3861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E1AEC9-3CC3-BB28-EDA9-98445630429F}"/>
              </a:ext>
            </a:extLst>
          </p:cNvPr>
          <p:cNvSpPr/>
          <p:nvPr/>
        </p:nvSpPr>
        <p:spPr>
          <a:xfrm>
            <a:off x="1822309" y="2866277"/>
            <a:ext cx="115409" cy="826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FE4474-5504-39BE-7EB7-1AE78CA63F82}"/>
              </a:ext>
            </a:extLst>
          </p:cNvPr>
          <p:cNvCxnSpPr>
            <a:cxnSpLocks/>
          </p:cNvCxnSpPr>
          <p:nvPr/>
        </p:nvCxnSpPr>
        <p:spPr>
          <a:xfrm flipV="1">
            <a:off x="6428069" y="2149256"/>
            <a:ext cx="2312954" cy="0"/>
          </a:xfrm>
          <a:prstGeom prst="line">
            <a:avLst/>
          </a:prstGeom>
          <a:solidFill>
            <a:schemeClr val="bg1">
              <a:alpha val="0"/>
            </a:schemeClr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2B766A-7F2A-C808-E3E4-EBE845438FBB}"/>
              </a:ext>
            </a:extLst>
          </p:cNvPr>
          <p:cNvCxnSpPr>
            <a:cxnSpLocks/>
          </p:cNvCxnSpPr>
          <p:nvPr/>
        </p:nvCxnSpPr>
        <p:spPr>
          <a:xfrm>
            <a:off x="6458628" y="2956085"/>
            <a:ext cx="2312953" cy="0"/>
          </a:xfrm>
          <a:prstGeom prst="line">
            <a:avLst/>
          </a:prstGeom>
          <a:solidFill>
            <a:schemeClr val="bg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61714-663F-EDBF-A84F-204ECF6D4310}"/>
              </a:ext>
            </a:extLst>
          </p:cNvPr>
          <p:cNvGrpSpPr/>
          <p:nvPr/>
        </p:nvGrpSpPr>
        <p:grpSpPr>
          <a:xfrm>
            <a:off x="6331263" y="2063095"/>
            <a:ext cx="180000" cy="932196"/>
            <a:chOff x="10610877" y="1716657"/>
            <a:chExt cx="180000" cy="93219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C3F4A9B-94A7-EB27-6E67-B2A8FD7C898B}"/>
                </a:ext>
              </a:extLst>
            </p:cNvPr>
            <p:cNvSpPr/>
            <p:nvPr/>
          </p:nvSpPr>
          <p:spPr>
            <a:xfrm>
              <a:off x="10610877" y="1716657"/>
              <a:ext cx="180000" cy="180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399BF45-B871-642B-9CF2-EFF0E7928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0877" y="1716657"/>
              <a:ext cx="0" cy="898989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9A122D8-11EA-0D0C-D02F-47494D7DD2E0}"/>
                </a:ext>
              </a:extLst>
            </p:cNvPr>
            <p:cNvSpPr/>
            <p:nvPr/>
          </p:nvSpPr>
          <p:spPr>
            <a:xfrm>
              <a:off x="10666242" y="2576853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0F445C8-267F-3306-B071-B5D4A5C3BBE5}"/>
                </a:ext>
              </a:extLst>
            </p:cNvPr>
            <p:cNvCxnSpPr>
              <a:stCxn id="103" idx="2"/>
              <a:endCxn id="103" idx="6"/>
            </p:cNvCxnSpPr>
            <p:nvPr/>
          </p:nvCxnSpPr>
          <p:spPr>
            <a:xfrm>
              <a:off x="10610877" y="1806657"/>
              <a:ext cx="1800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F0EDAC-2BF1-F47A-4345-54B7AB6F2F06}"/>
              </a:ext>
            </a:extLst>
          </p:cNvPr>
          <p:cNvGrpSpPr/>
          <p:nvPr/>
        </p:nvGrpSpPr>
        <p:grpSpPr>
          <a:xfrm>
            <a:off x="3679210" y="3505367"/>
            <a:ext cx="133409" cy="1836512"/>
            <a:chOff x="6001965" y="3832171"/>
            <a:chExt cx="133409" cy="183651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AC59E00-8CDE-6DF9-CED5-6A706E6B6892}"/>
                </a:ext>
              </a:extLst>
            </p:cNvPr>
            <p:cNvSpPr/>
            <p:nvPr/>
          </p:nvSpPr>
          <p:spPr>
            <a:xfrm>
              <a:off x="6001965" y="3832171"/>
              <a:ext cx="133409" cy="134838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C5A65BE-486B-0E81-3BE3-39772CDFE6CF}"/>
                </a:ext>
              </a:extLst>
            </p:cNvPr>
            <p:cNvSpPr/>
            <p:nvPr/>
          </p:nvSpPr>
          <p:spPr>
            <a:xfrm>
              <a:off x="6048345" y="5627041"/>
              <a:ext cx="50737" cy="41642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966B243-D1EE-0657-5480-1EF0C4A5A3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669" y="3832171"/>
              <a:ext cx="0" cy="1831674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BA42D7B-BA1F-2446-D5B1-1DDFA28958EF}"/>
                </a:ext>
              </a:extLst>
            </p:cNvPr>
            <p:cNvCxnSpPr>
              <a:stCxn id="110" idx="2"/>
              <a:endCxn id="110" idx="6"/>
            </p:cNvCxnSpPr>
            <p:nvPr/>
          </p:nvCxnSpPr>
          <p:spPr>
            <a:xfrm>
              <a:off x="6001965" y="3899590"/>
              <a:ext cx="13340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E02D6E2-F797-7BCB-040E-96B556A5A6BE}"/>
              </a:ext>
            </a:extLst>
          </p:cNvPr>
          <p:cNvGrpSpPr/>
          <p:nvPr/>
        </p:nvGrpSpPr>
        <p:grpSpPr>
          <a:xfrm>
            <a:off x="3459683" y="3049976"/>
            <a:ext cx="133409" cy="1836512"/>
            <a:chOff x="6001965" y="3832171"/>
            <a:chExt cx="133409" cy="183651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8253C2A-1F1B-455A-A6EF-CA1DB3DF4B54}"/>
                </a:ext>
              </a:extLst>
            </p:cNvPr>
            <p:cNvSpPr/>
            <p:nvPr/>
          </p:nvSpPr>
          <p:spPr>
            <a:xfrm>
              <a:off x="6001965" y="3832171"/>
              <a:ext cx="133409" cy="134838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8F45898-64A1-6B37-2971-9E7F42CAB249}"/>
                </a:ext>
              </a:extLst>
            </p:cNvPr>
            <p:cNvSpPr/>
            <p:nvPr/>
          </p:nvSpPr>
          <p:spPr>
            <a:xfrm>
              <a:off x="6048345" y="5627041"/>
              <a:ext cx="50737" cy="41642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0F6DBAA-E22D-7B11-99ED-8138C4F47C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669" y="3832171"/>
              <a:ext cx="0" cy="1831674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5D0FF6-1942-03E1-7D5C-780CDAC8F2C9}"/>
                </a:ext>
              </a:extLst>
            </p:cNvPr>
            <p:cNvCxnSpPr>
              <a:stCxn id="117" idx="2"/>
              <a:endCxn id="117" idx="6"/>
            </p:cNvCxnSpPr>
            <p:nvPr/>
          </p:nvCxnSpPr>
          <p:spPr>
            <a:xfrm>
              <a:off x="6001965" y="3899590"/>
              <a:ext cx="13340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C1D4BC6-E7BF-CA97-E2CE-19F36DFDD785}"/>
              </a:ext>
            </a:extLst>
          </p:cNvPr>
          <p:cNvGrpSpPr/>
          <p:nvPr/>
        </p:nvGrpSpPr>
        <p:grpSpPr>
          <a:xfrm>
            <a:off x="3243586" y="2622479"/>
            <a:ext cx="133409" cy="1836512"/>
            <a:chOff x="6001965" y="3832171"/>
            <a:chExt cx="133409" cy="183651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65F32BD-E1F7-0A6B-DC14-3D5C10687A5A}"/>
                </a:ext>
              </a:extLst>
            </p:cNvPr>
            <p:cNvSpPr/>
            <p:nvPr/>
          </p:nvSpPr>
          <p:spPr>
            <a:xfrm>
              <a:off x="6001965" y="3832171"/>
              <a:ext cx="133409" cy="134838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D6B73B8-C5AD-B50F-C94A-A761E9DC52D0}"/>
                </a:ext>
              </a:extLst>
            </p:cNvPr>
            <p:cNvSpPr/>
            <p:nvPr/>
          </p:nvSpPr>
          <p:spPr>
            <a:xfrm>
              <a:off x="6048345" y="5627041"/>
              <a:ext cx="50737" cy="41642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C78910A-6A34-3D73-178A-4E1326E015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669" y="3832171"/>
              <a:ext cx="0" cy="1831674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730030F-61FB-6A1A-2DA0-77EA1859296E}"/>
                </a:ext>
              </a:extLst>
            </p:cNvPr>
            <p:cNvCxnSpPr>
              <a:stCxn id="122" idx="2"/>
              <a:endCxn id="122" idx="6"/>
            </p:cNvCxnSpPr>
            <p:nvPr/>
          </p:nvCxnSpPr>
          <p:spPr>
            <a:xfrm>
              <a:off x="6001965" y="3899590"/>
              <a:ext cx="13340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D3758CD-50AE-540D-AE90-0C5C994B2489}"/>
              </a:ext>
            </a:extLst>
          </p:cNvPr>
          <p:cNvGrpSpPr/>
          <p:nvPr/>
        </p:nvGrpSpPr>
        <p:grpSpPr>
          <a:xfrm>
            <a:off x="3029610" y="2155901"/>
            <a:ext cx="133409" cy="1836512"/>
            <a:chOff x="6001965" y="3832171"/>
            <a:chExt cx="133409" cy="183651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803A7BE-6E0D-E50C-FC77-D1211050EE4D}"/>
                </a:ext>
              </a:extLst>
            </p:cNvPr>
            <p:cNvSpPr/>
            <p:nvPr/>
          </p:nvSpPr>
          <p:spPr>
            <a:xfrm>
              <a:off x="6001965" y="3832171"/>
              <a:ext cx="133409" cy="134838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D5AAB9B-3757-0381-A10A-4705F0743DEB}"/>
                </a:ext>
              </a:extLst>
            </p:cNvPr>
            <p:cNvSpPr/>
            <p:nvPr/>
          </p:nvSpPr>
          <p:spPr>
            <a:xfrm>
              <a:off x="6048345" y="5627041"/>
              <a:ext cx="50737" cy="41642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A5D508A-006C-3D30-5A75-66C1C8AEEC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669" y="3832171"/>
              <a:ext cx="0" cy="1831674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CE01B3C-455B-F699-1213-7ED094AB90AE}"/>
                </a:ext>
              </a:extLst>
            </p:cNvPr>
            <p:cNvCxnSpPr>
              <a:stCxn id="127" idx="2"/>
              <a:endCxn id="127" idx="6"/>
            </p:cNvCxnSpPr>
            <p:nvPr/>
          </p:nvCxnSpPr>
          <p:spPr>
            <a:xfrm>
              <a:off x="6001965" y="3899590"/>
              <a:ext cx="13340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04EEB9-B0E2-6AEF-C022-3408779C70AC}"/>
              </a:ext>
            </a:extLst>
          </p:cNvPr>
          <p:cNvSpPr txBox="1"/>
          <p:nvPr/>
        </p:nvSpPr>
        <p:spPr>
          <a:xfrm>
            <a:off x="6549446" y="610443"/>
            <a:ext cx="3496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400" dirty="0">
                <a:solidFill>
                  <a:srgbClr val="FF0000"/>
                </a:solidFill>
              </a:rPr>
              <a:t>List</a:t>
            </a:r>
            <a:r>
              <a:rPr lang="en-CH" sz="4400" dirty="0"/>
              <a:t> 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1695FC-C56E-9DDE-6CB7-AA5B70E81BBB}"/>
                  </a:ext>
                </a:extLst>
              </p:cNvPr>
              <p:cNvSpPr txBox="1"/>
              <p:nvPr/>
            </p:nvSpPr>
            <p:spPr>
              <a:xfrm>
                <a:off x="9230451" y="1527864"/>
                <a:ext cx="279506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Initialization for BSC(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H" dirty="0"/>
                  <a:t>):</a:t>
                </a:r>
              </a:p>
              <a:p>
                <a:r>
                  <a:rPr lang="en-GB" dirty="0"/>
                  <a:t>e.g. o</a:t>
                </a:r>
                <a:r>
                  <a:rPr lang="en-CH" dirty="0"/>
                  <a:t>n 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H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CH" dirty="0"/>
              </a:p>
              <a:p>
                <a:r>
                  <a:rPr lang="en-US" b="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1695FC-C56E-9DDE-6CB7-AA5B70E81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451" y="1527864"/>
                <a:ext cx="2795061" cy="1754326"/>
              </a:xfrm>
              <a:prstGeom prst="rect">
                <a:avLst/>
              </a:prstGeom>
              <a:blipFill>
                <a:blip r:embed="rId12"/>
                <a:stretch>
                  <a:fillRect l="-1802" t="-14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B622547-5A18-85D5-9FE1-F5CA12BF3FA2}"/>
                  </a:ext>
                </a:extLst>
              </p:cNvPr>
              <p:cNvSpPr txBox="1"/>
              <p:nvPr/>
            </p:nvSpPr>
            <p:spPr>
              <a:xfrm>
                <a:off x="5346070" y="3415509"/>
                <a:ext cx="6707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CH" dirty="0">
                    <a:solidFill>
                      <a:srgbClr val="00B0F0"/>
                    </a:solidFill>
                  </a:rPr>
                  <a:t> rule</a:t>
                </a:r>
                <a:r>
                  <a:rPr lang="en-CH" dirty="0"/>
                  <a:t>: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CH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CH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CH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B622547-5A18-85D5-9FE1-F5CA12BF3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070" y="3415509"/>
                <a:ext cx="6707488" cy="369332"/>
              </a:xfrm>
              <a:prstGeom prst="rect">
                <a:avLst/>
              </a:prstGeom>
              <a:blipFill>
                <a:blip r:embed="rId13"/>
                <a:stretch>
                  <a:fillRect l="-189" t="-6452" b="-2258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1E10C3-09F8-35A2-3F7F-D5E8F6061438}"/>
                  </a:ext>
                </a:extLst>
              </p:cNvPr>
              <p:cNvSpPr txBox="1"/>
              <p:nvPr/>
            </p:nvSpPr>
            <p:spPr>
              <a:xfrm>
                <a:off x="5347501" y="4629873"/>
                <a:ext cx="6890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CH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rule</a:t>
                </a:r>
                <a:r>
                  <a:rPr lang="en-CH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CH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H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CH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CH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H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CH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01E10C3-09F8-35A2-3F7F-D5E8F606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501" y="4629873"/>
                <a:ext cx="6890541" cy="369332"/>
              </a:xfrm>
              <a:prstGeom prst="rect">
                <a:avLst/>
              </a:prstGeom>
              <a:blipFill>
                <a:blip r:embed="rId14"/>
                <a:stretch>
                  <a:fillRect l="-184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E96953-497B-3EDD-83C5-BEFE9027A248}"/>
                  </a:ext>
                </a:extLst>
              </p:cNvPr>
              <p:cNvSpPr txBox="1"/>
              <p:nvPr/>
            </p:nvSpPr>
            <p:spPr>
              <a:xfrm>
                <a:off x="6018955" y="3810811"/>
                <a:ext cx="49369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CH" dirty="0"/>
              </a:p>
              <a:p>
                <a:r>
                  <a:rPr lang="en-CH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</m:oMath>
                </a14:m>
                <a:endParaRPr lang="en-CH" dirty="0"/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E96953-497B-3EDD-83C5-BEFE9027A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955" y="3810811"/>
                <a:ext cx="4936929" cy="923330"/>
              </a:xfrm>
              <a:prstGeom prst="rect">
                <a:avLst/>
              </a:prstGeom>
              <a:blipFill>
                <a:blip r:embed="rId15"/>
                <a:stretch>
                  <a:fillRect l="-1026" t="-274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1F54507-1718-A90E-AC59-9387907A89F5}"/>
                  </a:ext>
                </a:extLst>
              </p:cNvPr>
              <p:cNvSpPr txBox="1"/>
              <p:nvPr/>
            </p:nvSpPr>
            <p:spPr>
              <a:xfrm>
                <a:off x="5018774" y="5139707"/>
                <a:ext cx="73375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CH" dirty="0"/>
                  <a:t> … (normalize)</a:t>
                </a:r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1F54507-1718-A90E-AC59-9387907A8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774" y="5139707"/>
                <a:ext cx="7337586" cy="646331"/>
              </a:xfrm>
              <a:prstGeom prst="rect">
                <a:avLst/>
              </a:prstGeom>
              <a:blipFill>
                <a:blip r:embed="rId16"/>
                <a:stretch>
                  <a:fillRect l="-692" t="-384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7772BBC-D992-3795-7EA7-FE5766D7E7D6}"/>
              </a:ext>
            </a:extLst>
          </p:cNvPr>
          <p:cNvSpPr/>
          <p:nvPr/>
        </p:nvSpPr>
        <p:spPr>
          <a:xfrm rot="5400000">
            <a:off x="5832841" y="1722317"/>
            <a:ext cx="317313" cy="464459"/>
          </a:xfrm>
          <a:prstGeom prst="roundRect">
            <a:avLst>
              <a:gd name="adj" fmla="val 50000"/>
            </a:avLst>
          </a:prstGeom>
          <a:solidFill>
            <a:srgbClr val="00B0F0">
              <a:alpha val="49342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DD1B63D-0A8B-7228-441F-3D32685A1F16}"/>
              </a:ext>
            </a:extLst>
          </p:cNvPr>
          <p:cNvSpPr/>
          <p:nvPr/>
        </p:nvSpPr>
        <p:spPr>
          <a:xfrm rot="5400000">
            <a:off x="5853575" y="2554366"/>
            <a:ext cx="317313" cy="464460"/>
          </a:xfrm>
          <a:prstGeom prst="roundRect">
            <a:avLst>
              <a:gd name="adj" fmla="val 50000"/>
            </a:avLst>
          </a:prstGeom>
          <a:solidFill>
            <a:srgbClr val="92D050">
              <a:alpha val="49342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BB4716A-C97F-CED5-C4E8-0DD718198528}"/>
              </a:ext>
            </a:extLst>
          </p:cNvPr>
          <p:cNvSpPr/>
          <p:nvPr/>
        </p:nvSpPr>
        <p:spPr>
          <a:xfrm>
            <a:off x="1181759" y="2852957"/>
            <a:ext cx="121855" cy="43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463968F-C492-5D69-1684-7DCACA2FC9AD}"/>
                  </a:ext>
                </a:extLst>
              </p:cNvPr>
              <p:cNvSpPr txBox="1"/>
              <p:nvPr/>
            </p:nvSpPr>
            <p:spPr>
              <a:xfrm>
                <a:off x="1435470" y="1851668"/>
                <a:ext cx="9405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463968F-C492-5D69-1684-7DCACA2FC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470" y="1851668"/>
                <a:ext cx="940577" cy="338554"/>
              </a:xfrm>
              <a:prstGeom prst="rect">
                <a:avLst/>
              </a:prstGeom>
              <a:blipFill>
                <a:blip r:embed="rId1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335E46F-4DAC-8DFD-F90B-83F7004E8EE4}"/>
                  </a:ext>
                </a:extLst>
              </p:cNvPr>
              <p:cNvSpPr txBox="1"/>
              <p:nvPr/>
            </p:nvSpPr>
            <p:spPr>
              <a:xfrm>
                <a:off x="1659500" y="233922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335E46F-4DAC-8DFD-F90B-83F7004E8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00" y="2339225"/>
                <a:ext cx="47153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156F5F7-CD6A-26B9-D7D2-799AEB7A2A71}"/>
                  </a:ext>
                </a:extLst>
              </p:cNvPr>
              <p:cNvSpPr txBox="1"/>
              <p:nvPr/>
            </p:nvSpPr>
            <p:spPr>
              <a:xfrm>
                <a:off x="276917" y="2502797"/>
                <a:ext cx="5484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H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156F5F7-CD6A-26B9-D7D2-799AEB7A2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7" y="2502797"/>
                <a:ext cx="548483" cy="369332"/>
              </a:xfrm>
              <a:prstGeom prst="rect">
                <a:avLst/>
              </a:prstGeom>
              <a:blipFill>
                <a:blip r:embed="rId19"/>
                <a:stretch>
                  <a:fillRect t="-10000" r="-9091" b="-2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BC32C91-A173-3C3F-21A3-CD688F1ABF03}"/>
                  </a:ext>
                </a:extLst>
              </p:cNvPr>
              <p:cNvSpPr txBox="1"/>
              <p:nvPr/>
            </p:nvSpPr>
            <p:spPr>
              <a:xfrm>
                <a:off x="280343" y="2903487"/>
                <a:ext cx="710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H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BC32C91-A173-3C3F-21A3-CD688F1AB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3" y="2903487"/>
                <a:ext cx="710387" cy="369332"/>
              </a:xfrm>
              <a:prstGeom prst="rect">
                <a:avLst/>
              </a:prstGeom>
              <a:blipFill>
                <a:blip r:embed="rId20"/>
                <a:stretch>
                  <a:fillRect t="-6667" r="-5263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849D224-4C36-DC84-3A91-A212300018DD}"/>
                  </a:ext>
                </a:extLst>
              </p:cNvPr>
              <p:cNvSpPr txBox="1"/>
              <p:nvPr/>
            </p:nvSpPr>
            <p:spPr>
              <a:xfrm>
                <a:off x="270815" y="2079309"/>
                <a:ext cx="543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849D224-4C36-DC84-3A91-A21230001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5" y="2079309"/>
                <a:ext cx="543162" cy="369332"/>
              </a:xfrm>
              <a:prstGeom prst="rect">
                <a:avLst/>
              </a:prstGeom>
              <a:blipFill>
                <a:blip r:embed="rId21"/>
                <a:stretch>
                  <a:fillRect t="-6667" r="-6818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3AB15AB-8A30-BCF4-71DA-441389D68179}"/>
                  </a:ext>
                </a:extLst>
              </p:cNvPr>
              <p:cNvSpPr txBox="1"/>
              <p:nvPr/>
            </p:nvSpPr>
            <p:spPr>
              <a:xfrm>
                <a:off x="8224680" y="5862927"/>
                <a:ext cx="3966021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3AB15AB-8A30-BCF4-71DA-441389D68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80" y="5862927"/>
                <a:ext cx="3966021" cy="405624"/>
              </a:xfrm>
              <a:prstGeom prst="rect">
                <a:avLst/>
              </a:prstGeom>
              <a:blipFill>
                <a:blip r:embed="rId2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Right Brace 132">
            <a:extLst>
              <a:ext uri="{FF2B5EF4-FFF2-40B4-BE49-F238E27FC236}">
                <a16:creationId xmlns:a16="http://schemas.microsoft.com/office/drawing/2014/main" id="{E8CEFD47-8DE6-37AD-96FC-FD255EE18114}"/>
              </a:ext>
            </a:extLst>
          </p:cNvPr>
          <p:cNvSpPr/>
          <p:nvPr/>
        </p:nvSpPr>
        <p:spPr>
          <a:xfrm>
            <a:off x="7796746" y="5771220"/>
            <a:ext cx="427934" cy="6463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E7539F3-9B59-E1FB-13B9-975B88B5B855}"/>
                  </a:ext>
                </a:extLst>
              </p:cNvPr>
              <p:cNvSpPr txBox="1"/>
              <p:nvPr/>
            </p:nvSpPr>
            <p:spPr>
              <a:xfrm>
                <a:off x="9276874" y="2982298"/>
                <a:ext cx="2731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On seeing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E7539F3-9B59-E1FB-13B9-975B88B5B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4" y="2982298"/>
                <a:ext cx="2731773" cy="369332"/>
              </a:xfrm>
              <a:prstGeom prst="rect">
                <a:avLst/>
              </a:prstGeom>
              <a:blipFill>
                <a:blip r:embed="rId23"/>
                <a:stretch>
                  <a:fillRect l="-1852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FD2EB5E-3F0A-5344-B8DB-3D79436BE9C4}"/>
                  </a:ext>
                </a:extLst>
              </p:cNvPr>
              <p:cNvSpPr txBox="1"/>
              <p:nvPr/>
            </p:nvSpPr>
            <p:spPr>
              <a:xfrm>
                <a:off x="9824791" y="187499"/>
                <a:ext cx="1906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* O</a:t>
                </a:r>
                <a:r>
                  <a:rPr lang="en-CH" sz="1400" dirty="0"/>
                  <a:t>mit </a:t>
                </a:r>
                <a14:m>
                  <m:oMath xmlns:m="http://schemas.openxmlformats.org/officeDocument/2006/math">
                    <m:r>
                      <a:rPr lang="en-CH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H" sz="1400" dirty="0"/>
                  <a:t> everywhere</a:t>
                </a:r>
              </a:p>
              <a:p>
                <a:endParaRPr lang="en-CH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FD2EB5E-3F0A-5344-B8DB-3D79436BE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791" y="187499"/>
                <a:ext cx="1906035" cy="523220"/>
              </a:xfrm>
              <a:prstGeom prst="rect">
                <a:avLst/>
              </a:prstGeom>
              <a:blipFill>
                <a:blip r:embed="rId24"/>
                <a:stretch>
                  <a:fillRect l="-1325" t="-2326" r="-6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9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92" grpId="0"/>
      <p:bldP spid="93" grpId="0" animBg="1"/>
      <p:bldP spid="95" grpId="0" animBg="1"/>
      <p:bldP spid="96" grpId="0" animBg="1"/>
      <p:bldP spid="97" grpId="0" animBg="1"/>
      <p:bldP spid="98" grpId="0" animBg="1"/>
      <p:bldP spid="3" grpId="0"/>
      <p:bldP spid="66" grpId="0"/>
      <p:bldP spid="67" grpId="0"/>
      <p:bldP spid="68" grpId="0"/>
      <p:bldP spid="69" grpId="0"/>
      <p:bldP spid="70" grpId="0"/>
      <p:bldP spid="88" grpId="1" animBg="1"/>
      <p:bldP spid="89" grpId="1" animBg="1"/>
      <p:bldP spid="90" grpId="0" animBg="1"/>
      <p:bldP spid="94" grpId="0"/>
      <p:bldP spid="101" grpId="0"/>
      <p:bldP spid="106" grpId="0"/>
      <p:bldP spid="107" grpId="0"/>
      <p:bldP spid="113" grpId="0"/>
      <p:bldP spid="132" grpId="0"/>
      <p:bldP spid="133" grpId="0" animBg="1"/>
      <p:bldP spid="134" grpId="0"/>
      <p:bldP spid="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7CBA-3B08-DD80-7537-ACF00F89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Successive Cancellation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E58CE-5900-8897-8874-274A07E7D1E4}"/>
              </a:ext>
            </a:extLst>
          </p:cNvPr>
          <p:cNvGrpSpPr/>
          <p:nvPr/>
        </p:nvGrpSpPr>
        <p:grpSpPr>
          <a:xfrm>
            <a:off x="1560084" y="2149836"/>
            <a:ext cx="3570056" cy="3194060"/>
            <a:chOff x="1173211" y="3061368"/>
            <a:chExt cx="2890103" cy="2558327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60C047-78D1-AF4B-FB48-31A34424B1C8}"/>
                </a:ext>
              </a:extLst>
            </p:cNvPr>
            <p:cNvGrpSpPr/>
            <p:nvPr/>
          </p:nvGrpSpPr>
          <p:grpSpPr>
            <a:xfrm>
              <a:off x="1173211" y="3061368"/>
              <a:ext cx="2880000" cy="444413"/>
              <a:chOff x="1173209" y="2662291"/>
              <a:chExt cx="5048491" cy="959333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4E89892-7924-D8F1-DEEE-5D3464E386CB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4CA064D-90EA-F93B-1E58-9EE7B7444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2781818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EF14183-7BEC-50D1-B0AF-CED8228F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18F012E-5CAA-0DB5-6698-272D77CC334D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80293FA-DBF0-0EEA-EC8F-E4292828CD14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54A3C6-F51B-94EC-5DC2-3D6375515DFC}"/>
                </a:ext>
              </a:extLst>
            </p:cNvPr>
            <p:cNvGrpSpPr/>
            <p:nvPr/>
          </p:nvGrpSpPr>
          <p:grpSpPr>
            <a:xfrm>
              <a:off x="1183313" y="3777344"/>
              <a:ext cx="2880001" cy="444413"/>
              <a:chOff x="1173211" y="2662291"/>
              <a:chExt cx="5048493" cy="959333"/>
            </a:xfrm>
            <a:grpFill/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B06B3AB-A5F9-2243-5952-22D3719D14E1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690ADC-50FB-C1FE-4AC1-2227F52CBD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F45941-57B8-85DA-9AFC-B2A1DD627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1" y="3581490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D78A1A-BCB6-E9B5-D5EA-F44228535459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86F591-42D7-5F75-438A-0FC671487D05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261DFA-B9E2-E388-6C09-707470178FD5}"/>
                </a:ext>
              </a:extLst>
            </p:cNvPr>
            <p:cNvGrpSpPr/>
            <p:nvPr/>
          </p:nvGrpSpPr>
          <p:grpSpPr>
            <a:xfrm>
              <a:off x="1183313" y="4458520"/>
              <a:ext cx="2880001" cy="444413"/>
              <a:chOff x="1173213" y="2662291"/>
              <a:chExt cx="5048493" cy="959333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E67CFCE-6E13-E85F-BA5F-935EEB9ACBCD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1A30DDD-27AE-2652-2A50-B039B7F93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2781818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3031832-D2B9-4E60-A92E-CE4FAA04F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3" cy="237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3C1642-E0FC-7D6D-80B0-839D28F87B1B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D9E5A9-D506-CFBD-D38B-599D7C658F26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F73252-F73D-648E-0127-95EC260CFDD9}"/>
                </a:ext>
              </a:extLst>
            </p:cNvPr>
            <p:cNvGrpSpPr/>
            <p:nvPr/>
          </p:nvGrpSpPr>
          <p:grpSpPr>
            <a:xfrm>
              <a:off x="1183314" y="5170373"/>
              <a:ext cx="2880000" cy="444413"/>
              <a:chOff x="1173213" y="2662291"/>
              <a:chExt cx="5048491" cy="959333"/>
            </a:xfrm>
            <a:grpFill/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FFFA23-2411-7A85-45EF-7D750C06AD45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9F9A235-C2C8-AB73-EC37-B50F31D2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4781ECA-672B-BCDC-5C91-0033E0C3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62B899B-9B3A-6CEE-C974-FA2AD4BBEF1C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053C28F-7884-E898-4DA0-B23AC7E5D31E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4FAC48-32C5-9438-A048-58BB5BC5D5D3}"/>
                </a:ext>
              </a:extLst>
            </p:cNvPr>
            <p:cNvSpPr/>
            <p:nvPr/>
          </p:nvSpPr>
          <p:spPr>
            <a:xfrm>
              <a:off x="2120888" y="381620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177E01-24BD-DAE2-F6FD-29865224334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5110" y="3065088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BB7A5F-31E9-B6DA-8EED-43CE2516693E}"/>
                </a:ext>
              </a:extLst>
            </p:cNvPr>
            <p:cNvSpPr/>
            <p:nvPr/>
          </p:nvSpPr>
          <p:spPr>
            <a:xfrm>
              <a:off x="2091843" y="306508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A210B6-8F97-2708-EDCE-D4B395598C5D}"/>
                </a:ext>
              </a:extLst>
            </p:cNvPr>
            <p:cNvSpPr/>
            <p:nvPr/>
          </p:nvSpPr>
          <p:spPr>
            <a:xfrm>
              <a:off x="2307753" y="342900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36DB4C-3699-05F4-F3B3-BABE9CDE246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2360760" y="3429000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BE5188-D22B-84AA-4C03-5A6C3BC7C296}"/>
                </a:ext>
              </a:extLst>
            </p:cNvPr>
            <p:cNvSpPr/>
            <p:nvPr/>
          </p:nvSpPr>
          <p:spPr>
            <a:xfrm>
              <a:off x="2337455" y="418249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AEA30E-74BE-4163-31B0-A9579CCFB3C7}"/>
                </a:ext>
              </a:extLst>
            </p:cNvPr>
            <p:cNvSpPr/>
            <p:nvPr/>
          </p:nvSpPr>
          <p:spPr>
            <a:xfrm>
              <a:off x="2119895" y="520729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A6CBAB-AB08-360A-BCC8-0F7D097124D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2144117" y="4465464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274B7F-EED1-7EC8-DF62-1FEEFDC9A679}"/>
                </a:ext>
              </a:extLst>
            </p:cNvPr>
            <p:cNvSpPr/>
            <p:nvPr/>
          </p:nvSpPr>
          <p:spPr>
            <a:xfrm>
              <a:off x="2090850" y="4465464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2D9B8D-5C04-7C1E-2318-8AAF5798CC36}"/>
                </a:ext>
              </a:extLst>
            </p:cNvPr>
            <p:cNvSpPr/>
            <p:nvPr/>
          </p:nvSpPr>
          <p:spPr>
            <a:xfrm>
              <a:off x="2306760" y="482937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7CA9B8-89AD-8BB8-D944-D5D89B4759ED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2359767" y="4829376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503E4F-F82E-249A-DE4B-ED01082BEAF7}"/>
                </a:ext>
              </a:extLst>
            </p:cNvPr>
            <p:cNvSpPr/>
            <p:nvPr/>
          </p:nvSpPr>
          <p:spPr>
            <a:xfrm>
              <a:off x="2340901" y="55735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3E7450-017F-A576-2ED8-DFDF77BA4A7B}"/>
                </a:ext>
              </a:extLst>
            </p:cNvPr>
            <p:cNvSpPr/>
            <p:nvPr/>
          </p:nvSpPr>
          <p:spPr>
            <a:xfrm>
              <a:off x="2807712" y="306426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17B406-4819-8E26-AF70-05BD60EA21B1}"/>
                </a:ext>
              </a:extLst>
            </p:cNvPr>
            <p:cNvSpPr/>
            <p:nvPr/>
          </p:nvSpPr>
          <p:spPr>
            <a:xfrm>
              <a:off x="2845259" y="45018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F5CCDC-1FBD-73BB-037B-8D1861E4B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1712" y="3064261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EC0C0B-7957-ECA7-C190-58500006E2D4}"/>
                </a:ext>
              </a:extLst>
            </p:cNvPr>
            <p:cNvSpPr/>
            <p:nvPr/>
          </p:nvSpPr>
          <p:spPr>
            <a:xfrm>
              <a:off x="2976614" y="3437862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E1BBDF-81F4-17D3-77FA-A913BAAC9A8C}"/>
                </a:ext>
              </a:extLst>
            </p:cNvPr>
            <p:cNvSpPr/>
            <p:nvPr/>
          </p:nvSpPr>
          <p:spPr>
            <a:xfrm>
              <a:off x="3014161" y="487548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71FBFE-B3F7-68AB-8908-6A8BFEC9CA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0614" y="3437862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547702-FEA9-C812-3EF4-377BD5589F68}"/>
                </a:ext>
              </a:extLst>
            </p:cNvPr>
            <p:cNvSpPr/>
            <p:nvPr/>
          </p:nvSpPr>
          <p:spPr>
            <a:xfrm>
              <a:off x="3153330" y="377826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8D9DB5-BB5A-A2BA-39F6-F9876CD99E9E}"/>
                </a:ext>
              </a:extLst>
            </p:cNvPr>
            <p:cNvSpPr/>
            <p:nvPr/>
          </p:nvSpPr>
          <p:spPr>
            <a:xfrm>
              <a:off x="3187319" y="5215895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63514E-B735-CF87-74A1-A00EE5633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7330" y="3778269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AF2E03-354C-0D01-1E82-45B97468E343}"/>
                </a:ext>
              </a:extLst>
            </p:cNvPr>
            <p:cNvSpPr/>
            <p:nvPr/>
          </p:nvSpPr>
          <p:spPr>
            <a:xfrm>
              <a:off x="3331883" y="414871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8FE532-176C-E587-3E9F-AE7628B68845}"/>
                </a:ext>
              </a:extLst>
            </p:cNvPr>
            <p:cNvSpPr/>
            <p:nvPr/>
          </p:nvSpPr>
          <p:spPr>
            <a:xfrm>
              <a:off x="3369430" y="5586341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C20B2BE-A7DA-2689-0899-45731F54E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5883" y="4148715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3A96213-24AC-46AE-29ED-1D7F650327BB}"/>
              </a:ext>
            </a:extLst>
          </p:cNvPr>
          <p:cNvGrpSpPr/>
          <p:nvPr/>
        </p:nvGrpSpPr>
        <p:grpSpPr>
          <a:xfrm>
            <a:off x="4534423" y="2042483"/>
            <a:ext cx="316464" cy="3472759"/>
            <a:chOff x="4534423" y="2042483"/>
            <a:chExt cx="316464" cy="3472759"/>
          </a:xfrm>
        </p:grpSpPr>
        <p:sp>
          <p:nvSpPr>
            <p:cNvPr id="53" name="Explosion 1 52">
              <a:extLst>
                <a:ext uri="{FF2B5EF4-FFF2-40B4-BE49-F238E27FC236}">
                  <a16:creationId xmlns:a16="http://schemas.microsoft.com/office/drawing/2014/main" id="{07F3CE65-0F06-FC22-3097-A2EFE945B7A8}"/>
                </a:ext>
              </a:extLst>
            </p:cNvPr>
            <p:cNvSpPr/>
            <p:nvPr/>
          </p:nvSpPr>
          <p:spPr>
            <a:xfrm>
              <a:off x="4550262" y="2042483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4" name="Explosion 1 53">
              <a:extLst>
                <a:ext uri="{FF2B5EF4-FFF2-40B4-BE49-F238E27FC236}">
                  <a16:creationId xmlns:a16="http://schemas.microsoft.com/office/drawing/2014/main" id="{6AAD811B-110C-9533-DA00-09A5623DD214}"/>
                </a:ext>
              </a:extLst>
            </p:cNvPr>
            <p:cNvSpPr/>
            <p:nvPr/>
          </p:nvSpPr>
          <p:spPr>
            <a:xfrm>
              <a:off x="4550262" y="2511467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5" name="Explosion 1 54">
              <a:extLst>
                <a:ext uri="{FF2B5EF4-FFF2-40B4-BE49-F238E27FC236}">
                  <a16:creationId xmlns:a16="http://schemas.microsoft.com/office/drawing/2014/main" id="{17D982E1-95CF-FC16-B2EC-8304614270FA}"/>
                </a:ext>
              </a:extLst>
            </p:cNvPr>
            <p:cNvSpPr/>
            <p:nvPr/>
          </p:nvSpPr>
          <p:spPr>
            <a:xfrm>
              <a:off x="4541268" y="2928886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6" name="Explosion 1 55">
              <a:extLst>
                <a:ext uri="{FF2B5EF4-FFF2-40B4-BE49-F238E27FC236}">
                  <a16:creationId xmlns:a16="http://schemas.microsoft.com/office/drawing/2014/main" id="{40B2EF1A-9963-7362-0FB4-44CEB0952526}"/>
                </a:ext>
              </a:extLst>
            </p:cNvPr>
            <p:cNvSpPr/>
            <p:nvPr/>
          </p:nvSpPr>
          <p:spPr>
            <a:xfrm>
              <a:off x="4541148" y="3402411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7" name="Explosion 1 56">
              <a:extLst>
                <a:ext uri="{FF2B5EF4-FFF2-40B4-BE49-F238E27FC236}">
                  <a16:creationId xmlns:a16="http://schemas.microsoft.com/office/drawing/2014/main" id="{EBFB1374-248B-4C8E-226D-209E4277BBE4}"/>
                </a:ext>
              </a:extLst>
            </p:cNvPr>
            <p:cNvSpPr/>
            <p:nvPr/>
          </p:nvSpPr>
          <p:spPr>
            <a:xfrm>
              <a:off x="4539024" y="3804319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8" name="Explosion 1 57">
              <a:extLst>
                <a:ext uri="{FF2B5EF4-FFF2-40B4-BE49-F238E27FC236}">
                  <a16:creationId xmlns:a16="http://schemas.microsoft.com/office/drawing/2014/main" id="{77D015CB-ADA0-60D1-1132-CE069C7CA1FB}"/>
                </a:ext>
              </a:extLst>
            </p:cNvPr>
            <p:cNvSpPr/>
            <p:nvPr/>
          </p:nvSpPr>
          <p:spPr>
            <a:xfrm>
              <a:off x="4550262" y="4266824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9" name="Explosion 1 58">
              <a:extLst>
                <a:ext uri="{FF2B5EF4-FFF2-40B4-BE49-F238E27FC236}">
                  <a16:creationId xmlns:a16="http://schemas.microsoft.com/office/drawing/2014/main" id="{3551FF6E-69D9-9C5D-C324-54FB37F05A36}"/>
                </a:ext>
              </a:extLst>
            </p:cNvPr>
            <p:cNvSpPr/>
            <p:nvPr/>
          </p:nvSpPr>
          <p:spPr>
            <a:xfrm>
              <a:off x="4539024" y="4718781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60" name="Explosion 1 59">
              <a:extLst>
                <a:ext uri="{FF2B5EF4-FFF2-40B4-BE49-F238E27FC236}">
                  <a16:creationId xmlns:a16="http://schemas.microsoft.com/office/drawing/2014/main" id="{AEC36FF3-944E-C17C-CBCE-9B81874C5ABA}"/>
                </a:ext>
              </a:extLst>
            </p:cNvPr>
            <p:cNvSpPr/>
            <p:nvPr/>
          </p:nvSpPr>
          <p:spPr>
            <a:xfrm>
              <a:off x="4534423" y="5150721"/>
              <a:ext cx="300625" cy="36452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6124C3-D974-4618-2441-AD4543501729}"/>
              </a:ext>
            </a:extLst>
          </p:cNvPr>
          <p:cNvGrpSpPr/>
          <p:nvPr/>
        </p:nvGrpSpPr>
        <p:grpSpPr>
          <a:xfrm>
            <a:off x="1205572" y="2080977"/>
            <a:ext cx="359394" cy="1685955"/>
            <a:chOff x="890110" y="2008548"/>
            <a:chExt cx="256863" cy="1376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0A38D9D-ED7C-250C-A5AE-19983DB7B17D}"/>
                    </a:ext>
                  </a:extLst>
                </p:cNvPr>
                <p:cNvSpPr txBox="1"/>
                <p:nvPr/>
              </p:nvSpPr>
              <p:spPr>
                <a:xfrm>
                  <a:off x="890110" y="2008548"/>
                  <a:ext cx="256863" cy="301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0A38D9D-ED7C-250C-A5AE-19983DB7B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2008548"/>
                  <a:ext cx="256863" cy="3014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4BCA29-96FF-2181-E754-94A6BBCFAC4B}"/>
                    </a:ext>
                  </a:extLst>
                </p:cNvPr>
                <p:cNvSpPr txBox="1"/>
                <p:nvPr/>
              </p:nvSpPr>
              <p:spPr>
                <a:xfrm>
                  <a:off x="890110" y="3083312"/>
                  <a:ext cx="256863" cy="301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4BCA29-96FF-2181-E754-94A6BBCFA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3083312"/>
                  <a:ext cx="256863" cy="3014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CC581E-A5A2-23D6-A123-31A9FEA8FEB1}"/>
                    </a:ext>
                  </a:extLst>
                </p:cNvPr>
                <p:cNvSpPr txBox="1"/>
                <p:nvPr/>
              </p:nvSpPr>
              <p:spPr>
                <a:xfrm>
                  <a:off x="890110" y="2354243"/>
                  <a:ext cx="256863" cy="3014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CC581E-A5A2-23D6-A123-31A9FEA8F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2354243"/>
                  <a:ext cx="256863" cy="3014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B0F827-DFF3-4A5E-EA43-6249F7CEEB0F}"/>
              </a:ext>
            </a:extLst>
          </p:cNvPr>
          <p:cNvGrpSpPr/>
          <p:nvPr/>
        </p:nvGrpSpPr>
        <p:grpSpPr>
          <a:xfrm>
            <a:off x="6291340" y="1829743"/>
            <a:ext cx="3053702" cy="1491410"/>
            <a:chOff x="991591" y="1849601"/>
            <a:chExt cx="3053702" cy="149141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BE9828F-1B32-52CF-B3C8-9448F789DF00}"/>
                </a:ext>
              </a:extLst>
            </p:cNvPr>
            <p:cNvSpPr/>
            <p:nvPr/>
          </p:nvSpPr>
          <p:spPr>
            <a:xfrm>
              <a:off x="1564476" y="2157650"/>
              <a:ext cx="180000" cy="180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0D831F-2751-9A56-2558-C9A0BA06E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250" y="2242183"/>
              <a:ext cx="2842095" cy="38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A03D4C-DA7B-748B-C976-BF40C0B77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249" y="3048182"/>
              <a:ext cx="2842096" cy="153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154CF3-F25A-F162-805B-01D3E2D9B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476" y="2157650"/>
              <a:ext cx="0" cy="898989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F7168BF-3589-764A-5A78-3548E0F070BB}"/>
                </a:ext>
              </a:extLst>
            </p:cNvPr>
            <p:cNvSpPr/>
            <p:nvPr/>
          </p:nvSpPr>
          <p:spPr>
            <a:xfrm>
              <a:off x="1619841" y="3017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77" name="Explosion 1 76">
              <a:extLst>
                <a:ext uri="{FF2B5EF4-FFF2-40B4-BE49-F238E27FC236}">
                  <a16:creationId xmlns:a16="http://schemas.microsoft.com/office/drawing/2014/main" id="{3FA96FC5-77D0-D8A0-2EDB-14220FB310CF}"/>
                </a:ext>
              </a:extLst>
            </p:cNvPr>
            <p:cNvSpPr/>
            <p:nvPr/>
          </p:nvSpPr>
          <p:spPr>
            <a:xfrm>
              <a:off x="2911956" y="2052861"/>
              <a:ext cx="338421" cy="40958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78" name="Explosion 1 77">
              <a:extLst>
                <a:ext uri="{FF2B5EF4-FFF2-40B4-BE49-F238E27FC236}">
                  <a16:creationId xmlns:a16="http://schemas.microsoft.com/office/drawing/2014/main" id="{0130A2E7-6E55-859D-03B5-D04B5E8FF834}"/>
                </a:ext>
              </a:extLst>
            </p:cNvPr>
            <p:cNvSpPr/>
            <p:nvPr/>
          </p:nvSpPr>
          <p:spPr>
            <a:xfrm>
              <a:off x="2921099" y="2843392"/>
              <a:ext cx="338421" cy="40958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B6D4514-10AA-3F43-2418-53B87B6CFD35}"/>
                    </a:ext>
                  </a:extLst>
                </p:cNvPr>
                <p:cNvSpPr txBox="1"/>
                <p:nvPr/>
              </p:nvSpPr>
              <p:spPr>
                <a:xfrm>
                  <a:off x="991591" y="1870876"/>
                  <a:ext cx="519373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B6D4514-10AA-3F43-2418-53B87B6CF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591" y="1870876"/>
                  <a:ext cx="51937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5CF518-C279-DF43-5FD2-B55F2DEE5FFD}"/>
                    </a:ext>
                  </a:extLst>
                </p:cNvPr>
                <p:cNvSpPr txBox="1"/>
                <p:nvPr/>
              </p:nvSpPr>
              <p:spPr>
                <a:xfrm>
                  <a:off x="994084" y="2694680"/>
                  <a:ext cx="525272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5CF518-C279-DF43-5FD2-B55F2DEE5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084" y="2694680"/>
                  <a:ext cx="525272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A0FDB46-752C-9EB8-C03E-3E4DC175B3C0}"/>
                    </a:ext>
                  </a:extLst>
                </p:cNvPr>
                <p:cNvSpPr txBox="1"/>
                <p:nvPr/>
              </p:nvSpPr>
              <p:spPr>
                <a:xfrm>
                  <a:off x="1837428" y="1883374"/>
                  <a:ext cx="10432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A0FDB46-752C-9EB8-C03E-3E4DC175B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428" y="1883374"/>
                  <a:ext cx="104323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871D42-7AD0-1857-F123-3E49478A3797}"/>
                    </a:ext>
                  </a:extLst>
                </p:cNvPr>
                <p:cNvSpPr txBox="1"/>
                <p:nvPr/>
              </p:nvSpPr>
              <p:spPr>
                <a:xfrm>
                  <a:off x="1882345" y="2717871"/>
                  <a:ext cx="476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A871D42-7AD0-1857-F123-3E49478A3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2345" y="2717871"/>
                  <a:ext cx="4763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8316A83-D239-0753-2E23-994D424D279F}"/>
                    </a:ext>
                  </a:extLst>
                </p:cNvPr>
                <p:cNvSpPr txBox="1"/>
                <p:nvPr/>
              </p:nvSpPr>
              <p:spPr>
                <a:xfrm>
                  <a:off x="3579140" y="2678851"/>
                  <a:ext cx="46615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8316A83-D239-0753-2E23-994D424D2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140" y="2678851"/>
                  <a:ext cx="46615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D46990-575A-C821-7CF7-2922756602C7}"/>
                    </a:ext>
                  </a:extLst>
                </p:cNvPr>
                <p:cNvSpPr txBox="1"/>
                <p:nvPr/>
              </p:nvSpPr>
              <p:spPr>
                <a:xfrm>
                  <a:off x="3581800" y="1849601"/>
                  <a:ext cx="460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D46990-575A-C821-7CF7-292275660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800" y="1849601"/>
                  <a:ext cx="46083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154B228-846C-8398-3F95-D14B0ABC51F5}"/>
              </a:ext>
            </a:extLst>
          </p:cNvPr>
          <p:cNvSpPr/>
          <p:nvPr/>
        </p:nvSpPr>
        <p:spPr>
          <a:xfrm>
            <a:off x="5294376" y="2149836"/>
            <a:ext cx="329184" cy="1441368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CB74E485-73E3-FB8F-0D67-823B4B5CED65}"/>
              </a:ext>
            </a:extLst>
          </p:cNvPr>
          <p:cNvSpPr/>
          <p:nvPr/>
        </p:nvSpPr>
        <p:spPr>
          <a:xfrm>
            <a:off x="5301941" y="3948318"/>
            <a:ext cx="329184" cy="144136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DA01737-71C1-51B7-76F0-7A6368D06400}"/>
                  </a:ext>
                </a:extLst>
              </p:cNvPr>
              <p:cNvSpPr txBox="1"/>
              <p:nvPr/>
            </p:nvSpPr>
            <p:spPr>
              <a:xfrm>
                <a:off x="7085323" y="3637610"/>
                <a:ext cx="3760068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DA01737-71C1-51B7-76F0-7A6368D06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323" y="3637610"/>
                <a:ext cx="3760068" cy="689932"/>
              </a:xfrm>
              <a:prstGeom prst="rect">
                <a:avLst/>
              </a:prstGeom>
              <a:blipFill>
                <a:blip r:embed="rId11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E23537B-C826-FEB3-7B15-BBC171392814}"/>
                  </a:ext>
                </a:extLst>
              </p:cNvPr>
              <p:cNvSpPr txBox="1"/>
              <p:nvPr/>
            </p:nvSpPr>
            <p:spPr>
              <a:xfrm>
                <a:off x="6731365" y="4492024"/>
                <a:ext cx="4336636" cy="415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E23537B-C826-FEB3-7B15-BBC171392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365" y="4492024"/>
                <a:ext cx="4336636" cy="415114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62E70B8-2C6E-6E4B-35FF-15961B3F1AFA}"/>
                  </a:ext>
                </a:extLst>
              </p:cNvPr>
              <p:cNvSpPr txBox="1"/>
              <p:nvPr/>
            </p:nvSpPr>
            <p:spPr>
              <a:xfrm>
                <a:off x="6816574" y="5196813"/>
                <a:ext cx="7605723" cy="1037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>
                    <a:solidFill>
                      <a:srgbClr val="FF0000"/>
                    </a:solidFill>
                  </a:rPr>
                  <a:t>Path metric </a:t>
                </a:r>
                <a:r>
                  <a:rPr lang="en-CH" dirty="0"/>
                  <a:t>update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H" dirty="0"/>
              </a:p>
              <a:p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    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62E70B8-2C6E-6E4B-35FF-15961B3F1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74" y="5196813"/>
                <a:ext cx="7605723" cy="1037079"/>
              </a:xfrm>
              <a:prstGeom prst="rect">
                <a:avLst/>
              </a:prstGeom>
              <a:blipFill>
                <a:blip r:embed="rId13"/>
                <a:stretch>
                  <a:fillRect l="-667" t="-1190" b="-238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>
            <a:extLst>
              <a:ext uri="{FF2B5EF4-FFF2-40B4-BE49-F238E27FC236}">
                <a16:creationId xmlns:a16="http://schemas.microsoft.com/office/drawing/2014/main" id="{33EF7F8D-406D-8B08-5E12-DECEC5B0E619}"/>
              </a:ext>
            </a:extLst>
          </p:cNvPr>
          <p:cNvSpPr/>
          <p:nvPr/>
        </p:nvSpPr>
        <p:spPr>
          <a:xfrm>
            <a:off x="3226676" y="2042483"/>
            <a:ext cx="102514" cy="1650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87923D2-7B76-6231-CBB9-8D0F01C27D23}"/>
              </a:ext>
            </a:extLst>
          </p:cNvPr>
          <p:cNvSpPr/>
          <p:nvPr/>
        </p:nvSpPr>
        <p:spPr>
          <a:xfrm>
            <a:off x="2361142" y="2042359"/>
            <a:ext cx="115409" cy="826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4039ED5-8529-E5E4-6CAC-82AB207475EE}"/>
              </a:ext>
            </a:extLst>
          </p:cNvPr>
          <p:cNvSpPr/>
          <p:nvPr/>
        </p:nvSpPr>
        <p:spPr>
          <a:xfrm>
            <a:off x="1725921" y="2037156"/>
            <a:ext cx="121855" cy="4387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27962ED-DA44-C7F4-44EB-BC52DE0806DE}"/>
              </a:ext>
            </a:extLst>
          </p:cNvPr>
          <p:cNvSpPr/>
          <p:nvPr/>
        </p:nvSpPr>
        <p:spPr>
          <a:xfrm>
            <a:off x="1720440" y="2461454"/>
            <a:ext cx="128616" cy="3861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E1AEC9-3CC3-BB28-EDA9-98445630429F}"/>
              </a:ext>
            </a:extLst>
          </p:cNvPr>
          <p:cNvSpPr/>
          <p:nvPr/>
        </p:nvSpPr>
        <p:spPr>
          <a:xfrm>
            <a:off x="2366333" y="2866277"/>
            <a:ext cx="115409" cy="8263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FE4474-5504-39BE-7EB7-1AE78CA63F82}"/>
              </a:ext>
            </a:extLst>
          </p:cNvPr>
          <p:cNvCxnSpPr>
            <a:cxnSpLocks/>
          </p:cNvCxnSpPr>
          <p:nvPr/>
        </p:nvCxnSpPr>
        <p:spPr>
          <a:xfrm flipV="1">
            <a:off x="6960140" y="2224743"/>
            <a:ext cx="2312954" cy="0"/>
          </a:xfrm>
          <a:prstGeom prst="line">
            <a:avLst/>
          </a:prstGeom>
          <a:solidFill>
            <a:schemeClr val="bg1">
              <a:alpha val="0"/>
            </a:schemeClr>
          </a:solidFill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2B766A-7F2A-C808-E3E4-EBE845438FBB}"/>
              </a:ext>
            </a:extLst>
          </p:cNvPr>
          <p:cNvCxnSpPr>
            <a:cxnSpLocks/>
          </p:cNvCxnSpPr>
          <p:nvPr/>
        </p:nvCxnSpPr>
        <p:spPr>
          <a:xfrm>
            <a:off x="6990699" y="3031572"/>
            <a:ext cx="2312953" cy="0"/>
          </a:xfrm>
          <a:prstGeom prst="line">
            <a:avLst/>
          </a:prstGeom>
          <a:solidFill>
            <a:schemeClr val="bg1">
              <a:alpha val="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AE61714-663F-EDBF-A84F-204ECF6D4310}"/>
              </a:ext>
            </a:extLst>
          </p:cNvPr>
          <p:cNvGrpSpPr/>
          <p:nvPr/>
        </p:nvGrpSpPr>
        <p:grpSpPr>
          <a:xfrm>
            <a:off x="6863334" y="2138582"/>
            <a:ext cx="180000" cy="932196"/>
            <a:chOff x="10610877" y="1716657"/>
            <a:chExt cx="180000" cy="93219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C3F4A9B-94A7-EB27-6E67-B2A8FD7C898B}"/>
                </a:ext>
              </a:extLst>
            </p:cNvPr>
            <p:cNvSpPr/>
            <p:nvPr/>
          </p:nvSpPr>
          <p:spPr>
            <a:xfrm>
              <a:off x="10610877" y="1716657"/>
              <a:ext cx="180000" cy="180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399BF45-B871-642B-9CF2-EFF0E7928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0877" y="1716657"/>
              <a:ext cx="0" cy="898989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9A122D8-11EA-0D0C-D02F-47494D7DD2E0}"/>
                </a:ext>
              </a:extLst>
            </p:cNvPr>
            <p:cNvSpPr/>
            <p:nvPr/>
          </p:nvSpPr>
          <p:spPr>
            <a:xfrm>
              <a:off x="10666242" y="2576853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0F445C8-267F-3306-B071-B5D4A5C3BBE5}"/>
                </a:ext>
              </a:extLst>
            </p:cNvPr>
            <p:cNvCxnSpPr>
              <a:stCxn id="103" idx="2"/>
              <a:endCxn id="103" idx="6"/>
            </p:cNvCxnSpPr>
            <p:nvPr/>
          </p:nvCxnSpPr>
          <p:spPr>
            <a:xfrm>
              <a:off x="10610877" y="1806657"/>
              <a:ext cx="1800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F0EDAC-2BF1-F47A-4345-54B7AB6F2F06}"/>
              </a:ext>
            </a:extLst>
          </p:cNvPr>
          <p:cNvGrpSpPr/>
          <p:nvPr/>
        </p:nvGrpSpPr>
        <p:grpSpPr>
          <a:xfrm>
            <a:off x="4223234" y="3505367"/>
            <a:ext cx="133409" cy="1836512"/>
            <a:chOff x="6001965" y="3832171"/>
            <a:chExt cx="133409" cy="1836512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AC59E00-8CDE-6DF9-CED5-6A706E6B6892}"/>
                </a:ext>
              </a:extLst>
            </p:cNvPr>
            <p:cNvSpPr/>
            <p:nvPr/>
          </p:nvSpPr>
          <p:spPr>
            <a:xfrm>
              <a:off x="6001965" y="3832171"/>
              <a:ext cx="133409" cy="134838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4C5A65BE-486B-0E81-3BE3-39772CDFE6CF}"/>
                </a:ext>
              </a:extLst>
            </p:cNvPr>
            <p:cNvSpPr/>
            <p:nvPr/>
          </p:nvSpPr>
          <p:spPr>
            <a:xfrm>
              <a:off x="6048345" y="5627041"/>
              <a:ext cx="50737" cy="41642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966B243-D1EE-0657-5480-1EF0C4A5A3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669" y="3832171"/>
              <a:ext cx="0" cy="1831674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BA42D7B-BA1F-2446-D5B1-1DDFA28958EF}"/>
                </a:ext>
              </a:extLst>
            </p:cNvPr>
            <p:cNvCxnSpPr>
              <a:stCxn id="110" idx="2"/>
              <a:endCxn id="110" idx="6"/>
            </p:cNvCxnSpPr>
            <p:nvPr/>
          </p:nvCxnSpPr>
          <p:spPr>
            <a:xfrm>
              <a:off x="6001965" y="3899590"/>
              <a:ext cx="13340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E02D6E2-F797-7BCB-040E-96B556A5A6BE}"/>
              </a:ext>
            </a:extLst>
          </p:cNvPr>
          <p:cNvGrpSpPr/>
          <p:nvPr/>
        </p:nvGrpSpPr>
        <p:grpSpPr>
          <a:xfrm>
            <a:off x="4003707" y="3049976"/>
            <a:ext cx="133409" cy="1836512"/>
            <a:chOff x="6001965" y="3832171"/>
            <a:chExt cx="133409" cy="1836512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8253C2A-1F1B-455A-A6EF-CA1DB3DF4B54}"/>
                </a:ext>
              </a:extLst>
            </p:cNvPr>
            <p:cNvSpPr/>
            <p:nvPr/>
          </p:nvSpPr>
          <p:spPr>
            <a:xfrm>
              <a:off x="6001965" y="3832171"/>
              <a:ext cx="133409" cy="134838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8F45898-64A1-6B37-2971-9E7F42CAB249}"/>
                </a:ext>
              </a:extLst>
            </p:cNvPr>
            <p:cNvSpPr/>
            <p:nvPr/>
          </p:nvSpPr>
          <p:spPr>
            <a:xfrm>
              <a:off x="6048345" y="5627041"/>
              <a:ext cx="50737" cy="41642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0F6DBAA-E22D-7B11-99ED-8138C4F47C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669" y="3832171"/>
              <a:ext cx="0" cy="1831674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5D0FF6-1942-03E1-7D5C-780CDAC8F2C9}"/>
                </a:ext>
              </a:extLst>
            </p:cNvPr>
            <p:cNvCxnSpPr>
              <a:stCxn id="117" idx="2"/>
              <a:endCxn id="117" idx="6"/>
            </p:cNvCxnSpPr>
            <p:nvPr/>
          </p:nvCxnSpPr>
          <p:spPr>
            <a:xfrm>
              <a:off x="6001965" y="3899590"/>
              <a:ext cx="13340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C1D4BC6-E7BF-CA97-E2CE-19F36DFDD785}"/>
              </a:ext>
            </a:extLst>
          </p:cNvPr>
          <p:cNvGrpSpPr/>
          <p:nvPr/>
        </p:nvGrpSpPr>
        <p:grpSpPr>
          <a:xfrm>
            <a:off x="3787610" y="2622479"/>
            <a:ext cx="133409" cy="1836512"/>
            <a:chOff x="6001965" y="3832171"/>
            <a:chExt cx="133409" cy="1836512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65F32BD-E1F7-0A6B-DC14-3D5C10687A5A}"/>
                </a:ext>
              </a:extLst>
            </p:cNvPr>
            <p:cNvSpPr/>
            <p:nvPr/>
          </p:nvSpPr>
          <p:spPr>
            <a:xfrm>
              <a:off x="6001965" y="3832171"/>
              <a:ext cx="133409" cy="134838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D6B73B8-C5AD-B50F-C94A-A761E9DC52D0}"/>
                </a:ext>
              </a:extLst>
            </p:cNvPr>
            <p:cNvSpPr/>
            <p:nvPr/>
          </p:nvSpPr>
          <p:spPr>
            <a:xfrm>
              <a:off x="6048345" y="5627041"/>
              <a:ext cx="50737" cy="41642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C78910A-6A34-3D73-178A-4E1326E015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669" y="3832171"/>
              <a:ext cx="0" cy="1831674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730030F-61FB-6A1A-2DA0-77EA1859296E}"/>
                </a:ext>
              </a:extLst>
            </p:cNvPr>
            <p:cNvCxnSpPr>
              <a:stCxn id="122" idx="2"/>
              <a:endCxn id="122" idx="6"/>
            </p:cNvCxnSpPr>
            <p:nvPr/>
          </p:nvCxnSpPr>
          <p:spPr>
            <a:xfrm>
              <a:off x="6001965" y="3899590"/>
              <a:ext cx="13340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D3758CD-50AE-540D-AE90-0C5C994B2489}"/>
              </a:ext>
            </a:extLst>
          </p:cNvPr>
          <p:cNvGrpSpPr/>
          <p:nvPr/>
        </p:nvGrpSpPr>
        <p:grpSpPr>
          <a:xfrm>
            <a:off x="3573634" y="2155901"/>
            <a:ext cx="133409" cy="1836512"/>
            <a:chOff x="6001965" y="3832171"/>
            <a:chExt cx="133409" cy="1836512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803A7BE-6E0D-E50C-FC77-D1211050EE4D}"/>
                </a:ext>
              </a:extLst>
            </p:cNvPr>
            <p:cNvSpPr/>
            <p:nvPr/>
          </p:nvSpPr>
          <p:spPr>
            <a:xfrm>
              <a:off x="6001965" y="3832171"/>
              <a:ext cx="133409" cy="134838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D5AAB9B-3757-0381-A10A-4705F0743DEB}"/>
                </a:ext>
              </a:extLst>
            </p:cNvPr>
            <p:cNvSpPr/>
            <p:nvPr/>
          </p:nvSpPr>
          <p:spPr>
            <a:xfrm>
              <a:off x="6048345" y="5627041"/>
              <a:ext cx="50737" cy="41642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A5D508A-006C-3D30-5A75-66C1C8AEEC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669" y="3832171"/>
              <a:ext cx="0" cy="1831674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0CE01B3C-455B-F699-1213-7ED094AB90AE}"/>
                </a:ext>
              </a:extLst>
            </p:cNvPr>
            <p:cNvCxnSpPr>
              <a:stCxn id="127" idx="2"/>
              <a:endCxn id="127" idx="6"/>
            </p:cNvCxnSpPr>
            <p:nvPr/>
          </p:nvCxnSpPr>
          <p:spPr>
            <a:xfrm>
              <a:off x="6001965" y="3899590"/>
              <a:ext cx="13340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04EEB9-B0E2-6AEF-C022-3408779C70AC}"/>
              </a:ext>
            </a:extLst>
          </p:cNvPr>
          <p:cNvSpPr txBox="1"/>
          <p:nvPr/>
        </p:nvSpPr>
        <p:spPr>
          <a:xfrm>
            <a:off x="6549446" y="610443"/>
            <a:ext cx="3496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400" dirty="0">
                <a:solidFill>
                  <a:srgbClr val="FF0000"/>
                </a:solidFill>
              </a:rPr>
              <a:t>List</a:t>
            </a:r>
            <a:r>
              <a:rPr lang="en-CH" sz="4400" dirty="0"/>
              <a:t> Decoding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8A987C-615A-2981-2805-2B9BDCC633D1}"/>
              </a:ext>
            </a:extLst>
          </p:cNvPr>
          <p:cNvSpPr txBox="1"/>
          <p:nvPr/>
        </p:nvSpPr>
        <p:spPr>
          <a:xfrm>
            <a:off x="10090329" y="766296"/>
            <a:ext cx="1955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LLR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56E4CE-BE84-6139-85C1-4F0EA2F8DE00}"/>
                  </a:ext>
                </a:extLst>
              </p:cNvPr>
              <p:cNvSpPr txBox="1"/>
              <p:nvPr/>
            </p:nvSpPr>
            <p:spPr>
              <a:xfrm>
                <a:off x="9230451" y="2235716"/>
                <a:ext cx="308943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C56E4CE-BE84-6139-85C1-4F0EA2F8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0451" y="2235716"/>
                <a:ext cx="3089435" cy="669094"/>
              </a:xfrm>
              <a:prstGeom prst="rect">
                <a:avLst/>
              </a:prstGeom>
              <a:blipFill>
                <a:blip r:embed="rId1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1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92" grpId="0"/>
      <p:bldP spid="93" grpId="0" animBg="1"/>
      <p:bldP spid="95" grpId="0" animBg="1"/>
      <p:bldP spid="96" grpId="0" animBg="1"/>
      <p:bldP spid="97" grpId="0" animBg="1"/>
      <p:bldP spid="98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7CBA-3B08-DD80-7537-ACF00F89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List decoding on depolarizing channel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E58CE-5900-8897-8874-274A07E7D1E4}"/>
              </a:ext>
            </a:extLst>
          </p:cNvPr>
          <p:cNvGrpSpPr/>
          <p:nvPr/>
        </p:nvGrpSpPr>
        <p:grpSpPr>
          <a:xfrm>
            <a:off x="3347787" y="2073369"/>
            <a:ext cx="3570056" cy="3194060"/>
            <a:chOff x="1173211" y="3061368"/>
            <a:chExt cx="2890103" cy="2558327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60C047-78D1-AF4B-FB48-31A34424B1C8}"/>
                </a:ext>
              </a:extLst>
            </p:cNvPr>
            <p:cNvGrpSpPr/>
            <p:nvPr/>
          </p:nvGrpSpPr>
          <p:grpSpPr>
            <a:xfrm>
              <a:off x="1173211" y="3061368"/>
              <a:ext cx="2880000" cy="444413"/>
              <a:chOff x="1173209" y="2662291"/>
              <a:chExt cx="5048491" cy="959333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4E89892-7924-D8F1-DEEE-5D3464E386CB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4CA064D-90EA-F93B-1E58-9EE7B7444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2781818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EF14183-7BEC-50D1-B0AF-CED8228F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18F012E-5CAA-0DB5-6698-272D77CC334D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80293FA-DBF0-0EEA-EC8F-E4292828CD14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54A3C6-F51B-94EC-5DC2-3D6375515DFC}"/>
                </a:ext>
              </a:extLst>
            </p:cNvPr>
            <p:cNvGrpSpPr/>
            <p:nvPr/>
          </p:nvGrpSpPr>
          <p:grpSpPr>
            <a:xfrm>
              <a:off x="1183313" y="3777344"/>
              <a:ext cx="2880001" cy="444413"/>
              <a:chOff x="1173211" y="2662291"/>
              <a:chExt cx="5048493" cy="959333"/>
            </a:xfrm>
            <a:grpFill/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B06B3AB-A5F9-2243-5952-22D3719D14E1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690ADC-50FB-C1FE-4AC1-2227F52CBD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8F45941-57B8-85DA-9AFC-B2A1DD627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1" y="3581490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D78A1A-BCB6-E9B5-D5EA-F44228535459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86F591-42D7-5F75-438A-0FC671487D05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261DFA-B9E2-E388-6C09-707470178FD5}"/>
                </a:ext>
              </a:extLst>
            </p:cNvPr>
            <p:cNvGrpSpPr/>
            <p:nvPr/>
          </p:nvGrpSpPr>
          <p:grpSpPr>
            <a:xfrm>
              <a:off x="1183313" y="4458520"/>
              <a:ext cx="2880001" cy="444413"/>
              <a:chOff x="1173213" y="2662291"/>
              <a:chExt cx="5048493" cy="959333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E67CFCE-6E13-E85F-BA5F-935EEB9ACBCD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1A30DDD-27AE-2652-2A50-B039B7F93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2781818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3031832-D2B9-4E60-A92E-CE4FAA04F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3" cy="237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3C1642-E0FC-7D6D-80B0-839D28F87B1B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DD9E5A9-D506-CFBD-D38B-599D7C658F26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F73252-F73D-648E-0127-95EC260CFDD9}"/>
                </a:ext>
              </a:extLst>
            </p:cNvPr>
            <p:cNvGrpSpPr/>
            <p:nvPr/>
          </p:nvGrpSpPr>
          <p:grpSpPr>
            <a:xfrm>
              <a:off x="1183314" y="5170373"/>
              <a:ext cx="2880000" cy="444413"/>
              <a:chOff x="1173213" y="2662291"/>
              <a:chExt cx="5048491" cy="959333"/>
            </a:xfrm>
            <a:grpFill/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3FFFA23-2411-7A85-45EF-7D750C06AD45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9F9A235-C2C8-AB73-EC37-B50F31D2F5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4781ECA-672B-BCDC-5C91-0033E0C3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62B899B-9B3A-6CEE-C974-FA2AD4BBEF1C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053C28F-7884-E898-4DA0-B23AC7E5D31E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4FAC48-32C5-9438-A048-58BB5BC5D5D3}"/>
                </a:ext>
              </a:extLst>
            </p:cNvPr>
            <p:cNvSpPr/>
            <p:nvPr/>
          </p:nvSpPr>
          <p:spPr>
            <a:xfrm>
              <a:off x="2120888" y="381620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177E01-24BD-DAE2-F6FD-29865224334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5110" y="3065088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BB7A5F-31E9-B6DA-8EED-43CE2516693E}"/>
                </a:ext>
              </a:extLst>
            </p:cNvPr>
            <p:cNvSpPr/>
            <p:nvPr/>
          </p:nvSpPr>
          <p:spPr>
            <a:xfrm>
              <a:off x="2091843" y="306508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BA210B6-8F97-2708-EDCE-D4B395598C5D}"/>
                </a:ext>
              </a:extLst>
            </p:cNvPr>
            <p:cNvSpPr/>
            <p:nvPr/>
          </p:nvSpPr>
          <p:spPr>
            <a:xfrm>
              <a:off x="2307753" y="342900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36DB4C-3699-05F4-F3B3-BABE9CDE246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2360760" y="3429000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BE5188-D22B-84AA-4C03-5A6C3BC7C296}"/>
                </a:ext>
              </a:extLst>
            </p:cNvPr>
            <p:cNvSpPr/>
            <p:nvPr/>
          </p:nvSpPr>
          <p:spPr>
            <a:xfrm>
              <a:off x="2337455" y="418249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AEA30E-74BE-4163-31B0-A9579CCFB3C7}"/>
                </a:ext>
              </a:extLst>
            </p:cNvPr>
            <p:cNvSpPr/>
            <p:nvPr/>
          </p:nvSpPr>
          <p:spPr>
            <a:xfrm>
              <a:off x="2119895" y="520729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A6CBAB-AB08-360A-BCC8-0F7D097124D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2144117" y="4465464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274B7F-EED1-7EC8-DF62-1FEEFDC9A679}"/>
                </a:ext>
              </a:extLst>
            </p:cNvPr>
            <p:cNvSpPr/>
            <p:nvPr/>
          </p:nvSpPr>
          <p:spPr>
            <a:xfrm>
              <a:off x="2090850" y="4465464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2D9B8D-5C04-7C1E-2318-8AAF5798CC36}"/>
                </a:ext>
              </a:extLst>
            </p:cNvPr>
            <p:cNvSpPr/>
            <p:nvPr/>
          </p:nvSpPr>
          <p:spPr>
            <a:xfrm>
              <a:off x="2306760" y="482937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7CA9B8-89AD-8BB8-D944-D5D89B4759ED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2359767" y="4829376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503E4F-F82E-249A-DE4B-ED01082BEAF7}"/>
                </a:ext>
              </a:extLst>
            </p:cNvPr>
            <p:cNvSpPr/>
            <p:nvPr/>
          </p:nvSpPr>
          <p:spPr>
            <a:xfrm>
              <a:off x="2340901" y="55735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3E7450-017F-A576-2ED8-DFDF77BA4A7B}"/>
                </a:ext>
              </a:extLst>
            </p:cNvPr>
            <p:cNvSpPr/>
            <p:nvPr/>
          </p:nvSpPr>
          <p:spPr>
            <a:xfrm>
              <a:off x="2807712" y="306426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17B406-4819-8E26-AF70-05BD60EA21B1}"/>
                </a:ext>
              </a:extLst>
            </p:cNvPr>
            <p:cNvSpPr/>
            <p:nvPr/>
          </p:nvSpPr>
          <p:spPr>
            <a:xfrm>
              <a:off x="2845259" y="45018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F5CCDC-1FBD-73BB-037B-8D1861E4B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1712" y="3064261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EC0C0B-7957-ECA7-C190-58500006E2D4}"/>
                </a:ext>
              </a:extLst>
            </p:cNvPr>
            <p:cNvSpPr/>
            <p:nvPr/>
          </p:nvSpPr>
          <p:spPr>
            <a:xfrm>
              <a:off x="2976614" y="3437862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E1BBDF-81F4-17D3-77FA-A913BAAC9A8C}"/>
                </a:ext>
              </a:extLst>
            </p:cNvPr>
            <p:cNvSpPr/>
            <p:nvPr/>
          </p:nvSpPr>
          <p:spPr>
            <a:xfrm>
              <a:off x="3014161" y="487548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71FBFE-B3F7-68AB-8908-6A8BFEC9CA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0614" y="3437862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547702-FEA9-C812-3EF4-377BD5589F68}"/>
                </a:ext>
              </a:extLst>
            </p:cNvPr>
            <p:cNvSpPr/>
            <p:nvPr/>
          </p:nvSpPr>
          <p:spPr>
            <a:xfrm>
              <a:off x="3153330" y="377826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8D9DB5-BB5A-A2BA-39F6-F9876CD99E9E}"/>
                </a:ext>
              </a:extLst>
            </p:cNvPr>
            <p:cNvSpPr/>
            <p:nvPr/>
          </p:nvSpPr>
          <p:spPr>
            <a:xfrm>
              <a:off x="3187319" y="5215895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63514E-B735-CF87-74A1-A00EE5633E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7330" y="3778269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AF2E03-354C-0D01-1E82-45B97468E343}"/>
                </a:ext>
              </a:extLst>
            </p:cNvPr>
            <p:cNvSpPr/>
            <p:nvPr/>
          </p:nvSpPr>
          <p:spPr>
            <a:xfrm>
              <a:off x="3331883" y="414871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8FE532-176C-E587-3E9F-AE7628B68845}"/>
                </a:ext>
              </a:extLst>
            </p:cNvPr>
            <p:cNvSpPr/>
            <p:nvPr/>
          </p:nvSpPr>
          <p:spPr>
            <a:xfrm>
              <a:off x="3369430" y="5586341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C20B2BE-A7DA-2689-0899-45731F54E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5883" y="4148715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Explosion 1 52">
            <a:extLst>
              <a:ext uri="{FF2B5EF4-FFF2-40B4-BE49-F238E27FC236}">
                <a16:creationId xmlns:a16="http://schemas.microsoft.com/office/drawing/2014/main" id="{07F3CE65-0F06-FC22-3097-A2EFE945B7A8}"/>
              </a:ext>
            </a:extLst>
          </p:cNvPr>
          <p:cNvSpPr/>
          <p:nvPr/>
        </p:nvSpPr>
        <p:spPr>
          <a:xfrm>
            <a:off x="6337965" y="1966016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4" name="Explosion 1 53">
            <a:extLst>
              <a:ext uri="{FF2B5EF4-FFF2-40B4-BE49-F238E27FC236}">
                <a16:creationId xmlns:a16="http://schemas.microsoft.com/office/drawing/2014/main" id="{6AAD811B-110C-9533-DA00-09A5623DD214}"/>
              </a:ext>
            </a:extLst>
          </p:cNvPr>
          <p:cNvSpPr/>
          <p:nvPr/>
        </p:nvSpPr>
        <p:spPr>
          <a:xfrm>
            <a:off x="6337965" y="2435000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5" name="Explosion 1 54">
            <a:extLst>
              <a:ext uri="{FF2B5EF4-FFF2-40B4-BE49-F238E27FC236}">
                <a16:creationId xmlns:a16="http://schemas.microsoft.com/office/drawing/2014/main" id="{17D982E1-95CF-FC16-B2EC-8304614270FA}"/>
              </a:ext>
            </a:extLst>
          </p:cNvPr>
          <p:cNvSpPr/>
          <p:nvPr/>
        </p:nvSpPr>
        <p:spPr>
          <a:xfrm>
            <a:off x="6328971" y="2852419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6" name="Explosion 1 55">
            <a:extLst>
              <a:ext uri="{FF2B5EF4-FFF2-40B4-BE49-F238E27FC236}">
                <a16:creationId xmlns:a16="http://schemas.microsoft.com/office/drawing/2014/main" id="{40B2EF1A-9963-7362-0FB4-44CEB0952526}"/>
              </a:ext>
            </a:extLst>
          </p:cNvPr>
          <p:cNvSpPr/>
          <p:nvPr/>
        </p:nvSpPr>
        <p:spPr>
          <a:xfrm>
            <a:off x="6328851" y="3325944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7" name="Explosion 1 56">
            <a:extLst>
              <a:ext uri="{FF2B5EF4-FFF2-40B4-BE49-F238E27FC236}">
                <a16:creationId xmlns:a16="http://schemas.microsoft.com/office/drawing/2014/main" id="{EBFB1374-248B-4C8E-226D-209E4277BBE4}"/>
              </a:ext>
            </a:extLst>
          </p:cNvPr>
          <p:cNvSpPr/>
          <p:nvPr/>
        </p:nvSpPr>
        <p:spPr>
          <a:xfrm>
            <a:off x="6326727" y="3727852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8" name="Explosion 1 57">
            <a:extLst>
              <a:ext uri="{FF2B5EF4-FFF2-40B4-BE49-F238E27FC236}">
                <a16:creationId xmlns:a16="http://schemas.microsoft.com/office/drawing/2014/main" id="{77D015CB-ADA0-60D1-1132-CE069C7CA1FB}"/>
              </a:ext>
            </a:extLst>
          </p:cNvPr>
          <p:cNvSpPr/>
          <p:nvPr/>
        </p:nvSpPr>
        <p:spPr>
          <a:xfrm>
            <a:off x="6337965" y="4190357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9" name="Explosion 1 58">
            <a:extLst>
              <a:ext uri="{FF2B5EF4-FFF2-40B4-BE49-F238E27FC236}">
                <a16:creationId xmlns:a16="http://schemas.microsoft.com/office/drawing/2014/main" id="{3551FF6E-69D9-9C5D-C324-54FB37F05A36}"/>
              </a:ext>
            </a:extLst>
          </p:cNvPr>
          <p:cNvSpPr/>
          <p:nvPr/>
        </p:nvSpPr>
        <p:spPr>
          <a:xfrm>
            <a:off x="6326727" y="4642314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60" name="Explosion 1 59">
            <a:extLst>
              <a:ext uri="{FF2B5EF4-FFF2-40B4-BE49-F238E27FC236}">
                <a16:creationId xmlns:a16="http://schemas.microsoft.com/office/drawing/2014/main" id="{AEC36FF3-944E-C17C-CBCE-9B81874C5ABA}"/>
              </a:ext>
            </a:extLst>
          </p:cNvPr>
          <p:cNvSpPr/>
          <p:nvPr/>
        </p:nvSpPr>
        <p:spPr>
          <a:xfrm>
            <a:off x="6322126" y="5074254"/>
            <a:ext cx="300625" cy="364521"/>
          </a:xfrm>
          <a:prstGeom prst="irregularSeal1">
            <a:avLst/>
          </a:prstGeom>
          <a:solidFill>
            <a:srgbClr val="4472C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6124C3-D974-4618-2441-AD4543501729}"/>
              </a:ext>
            </a:extLst>
          </p:cNvPr>
          <p:cNvGrpSpPr/>
          <p:nvPr/>
        </p:nvGrpSpPr>
        <p:grpSpPr>
          <a:xfrm>
            <a:off x="2705404" y="1957433"/>
            <a:ext cx="957929" cy="3481342"/>
            <a:chOff x="867668" y="2008548"/>
            <a:chExt cx="684643" cy="2841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0A38D9D-ED7C-250C-A5AE-19983DB7B17D}"/>
                    </a:ext>
                  </a:extLst>
                </p:cNvPr>
                <p:cNvSpPr txBox="1"/>
                <p:nvPr/>
              </p:nvSpPr>
              <p:spPr>
                <a:xfrm>
                  <a:off x="890110" y="2008548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0A38D9D-ED7C-250C-A5AE-19983DB7B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2008548"/>
                  <a:ext cx="5229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4BCA29-96FF-2181-E754-94A6BBCFAC4B}"/>
                    </a:ext>
                  </a:extLst>
                </p:cNvPr>
                <p:cNvSpPr txBox="1"/>
                <p:nvPr/>
              </p:nvSpPr>
              <p:spPr>
                <a:xfrm>
                  <a:off x="890110" y="3083312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D4BCA29-96FF-2181-E754-94A6BBCFA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3083312"/>
                  <a:ext cx="5229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CC581E-A5A2-23D6-A123-31A9FEA8FEB1}"/>
                    </a:ext>
                  </a:extLst>
                </p:cNvPr>
                <p:cNvSpPr txBox="1"/>
                <p:nvPr/>
              </p:nvSpPr>
              <p:spPr>
                <a:xfrm>
                  <a:off x="890110" y="2354243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1CC581E-A5A2-23D6-A123-31A9FEA8F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0" y="2354243"/>
                  <a:ext cx="5229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648A463-0A65-BC96-87F0-0DBC8294567A}"/>
                    </a:ext>
                  </a:extLst>
                </p:cNvPr>
                <p:cNvSpPr txBox="1"/>
                <p:nvPr/>
              </p:nvSpPr>
              <p:spPr>
                <a:xfrm>
                  <a:off x="872772" y="4481047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648A463-0A65-BC96-87F0-0DBC82945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72" y="4481047"/>
                  <a:ext cx="56778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1C7E541-38C7-E126-EB6A-2014ECCCEB40}"/>
                    </a:ext>
                  </a:extLst>
                </p:cNvPr>
                <p:cNvSpPr txBox="1"/>
                <p:nvPr/>
              </p:nvSpPr>
              <p:spPr>
                <a:xfrm>
                  <a:off x="874258" y="3463781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1C7E541-38C7-E126-EB6A-2014ECCCE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258" y="3463781"/>
                  <a:ext cx="56778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A3572FB-FAE2-7767-F0EB-08D913FA748D}"/>
                    </a:ext>
                  </a:extLst>
                </p:cNvPr>
                <p:cNvSpPr txBox="1"/>
                <p:nvPr/>
              </p:nvSpPr>
              <p:spPr>
                <a:xfrm>
                  <a:off x="867668" y="4123351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A3572FB-FAE2-7767-F0EB-08D913FA7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68" y="4123351"/>
                  <a:ext cx="56778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23CF387-A9F0-50FF-322C-8BAEB13E2663}"/>
                </a:ext>
              </a:extLst>
            </p:cNvPr>
            <p:cNvSpPr txBox="1"/>
            <p:nvPr/>
          </p:nvSpPr>
          <p:spPr>
            <a:xfrm>
              <a:off x="989362" y="2765180"/>
              <a:ext cx="562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dirty="0"/>
                <a:t>🌟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15AB50-EBFB-9EFE-FD04-7D27B990DBC2}"/>
                </a:ext>
              </a:extLst>
            </p:cNvPr>
            <p:cNvSpPr txBox="1"/>
            <p:nvPr/>
          </p:nvSpPr>
          <p:spPr>
            <a:xfrm>
              <a:off x="982319" y="384063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/>
                <a:t>🌟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B2EBEC-63F8-B07F-F439-81C91F2D545F}"/>
                  </a:ext>
                </a:extLst>
              </p:cNvPr>
              <p:cNvSpPr txBox="1"/>
              <p:nvPr/>
            </p:nvSpPr>
            <p:spPr>
              <a:xfrm>
                <a:off x="1842236" y="1507581"/>
                <a:ext cx="946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CH" dirty="0"/>
                  <a:t>          </a:t>
                </a:r>
                <a14:m>
                  <m:oMath xmlns:m="http://schemas.openxmlformats.org/officeDocument/2006/math">
                    <m:r>
                      <a:rPr lang="en-CH" i="1" dirty="0" smtClean="0">
                        <a:solidFill>
                          <a:srgbClr val="0034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B2EBEC-63F8-B07F-F439-81C91F2D5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236" y="1507581"/>
                <a:ext cx="9461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A1049C77-B1FA-357D-85BD-97673FCDD5B6}"/>
              </a:ext>
            </a:extLst>
          </p:cNvPr>
          <p:cNvSpPr txBox="1"/>
          <p:nvPr/>
        </p:nvSpPr>
        <p:spPr>
          <a:xfrm>
            <a:off x="1829761" y="1973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C61E0D-10D3-0C43-396C-CFF92D9C53E2}"/>
              </a:ext>
            </a:extLst>
          </p:cNvPr>
          <p:cNvSpPr txBox="1"/>
          <p:nvPr/>
        </p:nvSpPr>
        <p:spPr>
          <a:xfrm>
            <a:off x="1829363" y="23734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C84625-DEAC-8634-7850-E83E65D0E36B}"/>
              </a:ext>
            </a:extLst>
          </p:cNvPr>
          <p:cNvSpPr txBox="1"/>
          <p:nvPr/>
        </p:nvSpPr>
        <p:spPr>
          <a:xfrm>
            <a:off x="1840726" y="32958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C074CB-CAFD-E825-ACE8-61836A8F2FBF}"/>
              </a:ext>
            </a:extLst>
          </p:cNvPr>
          <p:cNvSpPr txBox="1"/>
          <p:nvPr/>
        </p:nvSpPr>
        <p:spPr>
          <a:xfrm>
            <a:off x="2475378" y="37330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0034FF"/>
                </a:solidFill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4E7AE4-8599-B3EB-0FD3-385099C58334}"/>
              </a:ext>
            </a:extLst>
          </p:cNvPr>
          <p:cNvSpPr txBox="1"/>
          <p:nvPr/>
        </p:nvSpPr>
        <p:spPr>
          <a:xfrm>
            <a:off x="2475378" y="45583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0034FF"/>
                </a:solidFill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596559-5580-F09E-7B98-3A764432EB06}"/>
              </a:ext>
            </a:extLst>
          </p:cNvPr>
          <p:cNvSpPr txBox="1"/>
          <p:nvPr/>
        </p:nvSpPr>
        <p:spPr>
          <a:xfrm>
            <a:off x="2475378" y="50005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0034FF"/>
                </a:solidFill>
              </a:rPr>
              <a:t>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63AD25A-67DD-164D-B401-F1B1B0FDEF15}"/>
              </a:ext>
            </a:extLst>
          </p:cNvPr>
          <p:cNvCxnSpPr/>
          <p:nvPr/>
        </p:nvCxnSpPr>
        <p:spPr>
          <a:xfrm flipH="1" flipV="1">
            <a:off x="6811766" y="2208206"/>
            <a:ext cx="760288" cy="591315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9B29E04-D55A-14D7-17A0-C0319C53D053}"/>
                  </a:ext>
                </a:extLst>
              </p:cNvPr>
              <p:cNvSpPr txBox="1"/>
              <p:nvPr/>
            </p:nvSpPr>
            <p:spPr>
              <a:xfrm>
                <a:off x="7569741" y="2699668"/>
                <a:ext cx="2329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each prob.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9B29E04-D55A-14D7-17A0-C0319C53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41" y="2699668"/>
                <a:ext cx="2329484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ight Arrow 82">
            <a:extLst>
              <a:ext uri="{FF2B5EF4-FFF2-40B4-BE49-F238E27FC236}">
                <a16:creationId xmlns:a16="http://schemas.microsoft.com/office/drawing/2014/main" id="{09A31229-D2F7-463E-9FE5-DC0230245939}"/>
              </a:ext>
            </a:extLst>
          </p:cNvPr>
          <p:cNvSpPr/>
          <p:nvPr/>
        </p:nvSpPr>
        <p:spPr>
          <a:xfrm>
            <a:off x="2137461" y="5084021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698C1008-A186-F062-95C1-4C0CA851CEA3}"/>
              </a:ext>
            </a:extLst>
          </p:cNvPr>
          <p:cNvSpPr/>
          <p:nvPr/>
        </p:nvSpPr>
        <p:spPr>
          <a:xfrm>
            <a:off x="1495736" y="2068772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725F484-3247-1832-E2D9-DBD214CBC368}"/>
              </a:ext>
            </a:extLst>
          </p:cNvPr>
          <p:cNvCxnSpPr/>
          <p:nvPr/>
        </p:nvCxnSpPr>
        <p:spPr>
          <a:xfrm flipH="1" flipV="1">
            <a:off x="6998533" y="3058398"/>
            <a:ext cx="760288" cy="591315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5B407A-AA8B-F238-04D5-8DD7DF0F8DA5}"/>
              </a:ext>
            </a:extLst>
          </p:cNvPr>
          <p:cNvCxnSpPr>
            <a:cxnSpLocks/>
          </p:cNvCxnSpPr>
          <p:nvPr/>
        </p:nvCxnSpPr>
        <p:spPr>
          <a:xfrm flipH="1">
            <a:off x="7010982" y="3817707"/>
            <a:ext cx="613271" cy="66547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C368782-08ED-98FD-1D48-D371C54F7189}"/>
              </a:ext>
            </a:extLst>
          </p:cNvPr>
          <p:cNvCxnSpPr>
            <a:cxnSpLocks/>
          </p:cNvCxnSpPr>
          <p:nvPr/>
        </p:nvCxnSpPr>
        <p:spPr>
          <a:xfrm flipH="1">
            <a:off x="7015784" y="3961215"/>
            <a:ext cx="739934" cy="777981"/>
          </a:xfrm>
          <a:prstGeom prst="straightConnector1">
            <a:avLst/>
          </a:prstGeom>
          <a:ln w="25400"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FC4348D-4891-8E09-BFA0-3F727BBD7F9A}"/>
              </a:ext>
            </a:extLst>
          </p:cNvPr>
          <p:cNvSpPr txBox="1"/>
          <p:nvPr/>
        </p:nvSpPr>
        <p:spPr>
          <a:xfrm>
            <a:off x="7757659" y="3633041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i.i.d.</a:t>
            </a:r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E28981DE-B219-ED80-80F4-080FA067026A}"/>
              </a:ext>
            </a:extLst>
          </p:cNvPr>
          <p:cNvSpPr/>
          <p:nvPr/>
        </p:nvSpPr>
        <p:spPr>
          <a:xfrm>
            <a:off x="1490423" y="2474986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932A9688-CAFE-9E0D-EF9A-81D95741EC97}"/>
              </a:ext>
            </a:extLst>
          </p:cNvPr>
          <p:cNvSpPr/>
          <p:nvPr/>
        </p:nvSpPr>
        <p:spPr>
          <a:xfrm>
            <a:off x="2138667" y="4650556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C704E188-B72A-382B-5CF1-A99A411A29DD}"/>
              </a:ext>
            </a:extLst>
          </p:cNvPr>
          <p:cNvSpPr/>
          <p:nvPr/>
        </p:nvSpPr>
        <p:spPr>
          <a:xfrm>
            <a:off x="1492435" y="2905528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E00C62E7-1895-515D-6477-A2507C6B9EF3}"/>
              </a:ext>
            </a:extLst>
          </p:cNvPr>
          <p:cNvSpPr/>
          <p:nvPr/>
        </p:nvSpPr>
        <p:spPr>
          <a:xfrm>
            <a:off x="2141084" y="4242272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C4387005-EB25-0D69-E981-2B1368A563AC}"/>
              </a:ext>
            </a:extLst>
          </p:cNvPr>
          <p:cNvSpPr/>
          <p:nvPr/>
        </p:nvSpPr>
        <p:spPr>
          <a:xfrm>
            <a:off x="1491277" y="3388476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194C46FA-E5D8-5EE8-563A-74A9C084F569}"/>
              </a:ext>
            </a:extLst>
          </p:cNvPr>
          <p:cNvSpPr/>
          <p:nvPr/>
        </p:nvSpPr>
        <p:spPr>
          <a:xfrm>
            <a:off x="2143134" y="3833988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15A40E3F-31C2-2136-D75F-24AD9324D95E}"/>
              </a:ext>
            </a:extLst>
          </p:cNvPr>
          <p:cNvSpPr/>
          <p:nvPr/>
        </p:nvSpPr>
        <p:spPr>
          <a:xfrm>
            <a:off x="2153782" y="3402376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1D902377-2AAB-27B4-A3CC-08688635C282}"/>
              </a:ext>
            </a:extLst>
          </p:cNvPr>
          <p:cNvSpPr/>
          <p:nvPr/>
        </p:nvSpPr>
        <p:spPr>
          <a:xfrm>
            <a:off x="1479279" y="3833988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FEC84FF1-7B3E-71B2-8308-C943DFC029A5}"/>
              </a:ext>
            </a:extLst>
          </p:cNvPr>
          <p:cNvSpPr/>
          <p:nvPr/>
        </p:nvSpPr>
        <p:spPr>
          <a:xfrm>
            <a:off x="2153782" y="2052147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C7434EE2-F80C-5F96-E1DA-3DF2FE6CFCCF}"/>
              </a:ext>
            </a:extLst>
          </p:cNvPr>
          <p:cNvSpPr/>
          <p:nvPr/>
        </p:nvSpPr>
        <p:spPr>
          <a:xfrm>
            <a:off x="2153283" y="2497717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792BD398-92C6-21B6-E78C-6C0F1B29726B}"/>
              </a:ext>
            </a:extLst>
          </p:cNvPr>
          <p:cNvSpPr/>
          <p:nvPr/>
        </p:nvSpPr>
        <p:spPr>
          <a:xfrm>
            <a:off x="2142980" y="2932297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52C7B5D9-7E66-9F51-3455-40FB563C6512}"/>
              </a:ext>
            </a:extLst>
          </p:cNvPr>
          <p:cNvSpPr/>
          <p:nvPr/>
        </p:nvSpPr>
        <p:spPr>
          <a:xfrm>
            <a:off x="1480193" y="4253339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391C8521-4FB3-6FF8-F9A1-397D4C51EA75}"/>
              </a:ext>
            </a:extLst>
          </p:cNvPr>
          <p:cNvSpPr/>
          <p:nvPr/>
        </p:nvSpPr>
        <p:spPr>
          <a:xfrm>
            <a:off x="1477098" y="4663912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90472021-A83E-3232-67B4-A80E68E4669B}"/>
              </a:ext>
            </a:extLst>
          </p:cNvPr>
          <p:cNvSpPr/>
          <p:nvPr/>
        </p:nvSpPr>
        <p:spPr>
          <a:xfrm>
            <a:off x="1478945" y="5096611"/>
            <a:ext cx="336928" cy="177279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48A3332-4755-3933-A31B-C3CC88B0AF7F}"/>
                  </a:ext>
                </a:extLst>
              </p:cNvPr>
              <p:cNvSpPr txBox="1"/>
              <p:nvPr/>
            </p:nvSpPr>
            <p:spPr>
              <a:xfrm>
                <a:off x="1766617" y="279578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48A3332-4755-3933-A31B-C3CC88B0A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617" y="2795782"/>
                <a:ext cx="4715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DB584DB-4211-944F-D2F6-CDECC7BEB0D4}"/>
                  </a:ext>
                </a:extLst>
              </p:cNvPr>
              <p:cNvSpPr txBox="1"/>
              <p:nvPr/>
            </p:nvSpPr>
            <p:spPr>
              <a:xfrm>
                <a:off x="2415965" y="4130364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DB584DB-4211-944F-D2F6-CDECC7BEB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965" y="4130364"/>
                <a:ext cx="4612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74C061-F84C-B7FB-D09C-1560B5DF6538}"/>
                  </a:ext>
                </a:extLst>
              </p:cNvPr>
              <p:cNvSpPr txBox="1"/>
              <p:nvPr/>
            </p:nvSpPr>
            <p:spPr>
              <a:xfrm>
                <a:off x="1747022" y="3716659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874C061-F84C-B7FB-D09C-1560B5DF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22" y="3716659"/>
                <a:ext cx="4715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04F9C17-646C-37F4-0222-F8B77F094F89}"/>
                  </a:ext>
                </a:extLst>
              </p:cNvPr>
              <p:cNvSpPr txBox="1"/>
              <p:nvPr/>
            </p:nvSpPr>
            <p:spPr>
              <a:xfrm>
                <a:off x="2429606" y="3295382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0034FF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04F9C17-646C-37F4-0222-F8B77F094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606" y="3295382"/>
                <a:ext cx="4612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2BE612A-9C82-BDAA-D221-2D3F97B03B2A}"/>
                  </a:ext>
                </a:extLst>
              </p:cNvPr>
              <p:cNvSpPr txBox="1"/>
              <p:nvPr/>
            </p:nvSpPr>
            <p:spPr>
              <a:xfrm>
                <a:off x="1742908" y="4137517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2BE612A-9C82-BDAA-D221-2D3F97B03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08" y="4137517"/>
                <a:ext cx="4715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D130852-11B6-2597-9AE3-9D4AF899185E}"/>
                  </a:ext>
                </a:extLst>
              </p:cNvPr>
              <p:cNvSpPr txBox="1"/>
              <p:nvPr/>
            </p:nvSpPr>
            <p:spPr>
              <a:xfrm>
                <a:off x="2436231" y="28154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0034FF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D130852-11B6-2597-9AE3-9D4AF899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231" y="2815476"/>
                <a:ext cx="46128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AF2C0C9-164D-A9D9-2700-985285716C62}"/>
                  </a:ext>
                </a:extLst>
              </p:cNvPr>
              <p:cNvSpPr txBox="1"/>
              <p:nvPr/>
            </p:nvSpPr>
            <p:spPr>
              <a:xfrm>
                <a:off x="1733054" y="455318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AF2C0C9-164D-A9D9-2700-985285716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054" y="4553188"/>
                <a:ext cx="47153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BAAF3AA-108D-4221-18D4-51E4BDB63777}"/>
                  </a:ext>
                </a:extLst>
              </p:cNvPr>
              <p:cNvSpPr txBox="1"/>
              <p:nvPr/>
            </p:nvSpPr>
            <p:spPr>
              <a:xfrm>
                <a:off x="1720601" y="496940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BAAF3AA-108D-4221-18D4-51E4BDB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01" y="4969402"/>
                <a:ext cx="47153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53254DB-DDEC-1A14-3330-F3FFB551094C}"/>
                  </a:ext>
                </a:extLst>
              </p:cNvPr>
              <p:cNvSpPr txBox="1"/>
              <p:nvPr/>
            </p:nvSpPr>
            <p:spPr>
              <a:xfrm>
                <a:off x="2437216" y="240561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0034FF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53254DB-DDEC-1A14-3330-F3FFB5510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16" y="2405618"/>
                <a:ext cx="46128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748241A-A855-DD3D-0BD1-8D131F13480E}"/>
                  </a:ext>
                </a:extLst>
              </p:cNvPr>
              <p:cNvSpPr txBox="1"/>
              <p:nvPr/>
            </p:nvSpPr>
            <p:spPr>
              <a:xfrm>
                <a:off x="2428495" y="1935564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0034FF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748241A-A855-DD3D-0BD1-8D131F13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495" y="1935564"/>
                <a:ext cx="46128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7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0" grpId="0"/>
      <p:bldP spid="71" grpId="0"/>
      <p:bldP spid="72" grpId="0"/>
      <p:bldP spid="73" grpId="0"/>
      <p:bldP spid="74" grpId="0"/>
      <p:bldP spid="75" grpId="0"/>
      <p:bldP spid="79" grpId="0"/>
      <p:bldP spid="83" grpId="0" animBg="1"/>
      <p:bldP spid="83" grpId="1" animBg="1"/>
      <p:bldP spid="84" grpId="0" animBg="1"/>
      <p:bldP spid="84" grpId="1" animBg="1"/>
      <p:bldP spid="91" grpId="0"/>
      <p:bldP spid="91" grpId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7722C21-9542-0A7D-6A99-C6B34753CE0C}"/>
              </a:ext>
            </a:extLst>
          </p:cNvPr>
          <p:cNvGrpSpPr/>
          <p:nvPr/>
        </p:nvGrpSpPr>
        <p:grpSpPr>
          <a:xfrm>
            <a:off x="602590" y="1053973"/>
            <a:ext cx="3944334" cy="1228825"/>
            <a:chOff x="-51783" y="1983899"/>
            <a:chExt cx="3944334" cy="12288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10F934-FA07-3486-EC03-19F5412E173E}"/>
                </a:ext>
              </a:extLst>
            </p:cNvPr>
            <p:cNvSpPr/>
            <p:nvPr/>
          </p:nvSpPr>
          <p:spPr>
            <a:xfrm>
              <a:off x="1651938" y="2157650"/>
              <a:ext cx="180000" cy="180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CD5A7E-BE79-7AFA-8322-F3D4A12828E0}"/>
                </a:ext>
              </a:extLst>
            </p:cNvPr>
            <p:cNvCxnSpPr>
              <a:cxnSpLocks/>
            </p:cNvCxnSpPr>
            <p:nvPr/>
          </p:nvCxnSpPr>
          <p:spPr>
            <a:xfrm>
              <a:off x="1131250" y="2242563"/>
              <a:ext cx="1293188" cy="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DD39F2-A3FD-AA71-7ABE-D81AF7030B4D}"/>
                </a:ext>
              </a:extLst>
            </p:cNvPr>
            <p:cNvCxnSpPr>
              <a:cxnSpLocks/>
            </p:cNvCxnSpPr>
            <p:nvPr/>
          </p:nvCxnSpPr>
          <p:spPr>
            <a:xfrm>
              <a:off x="1131249" y="3049712"/>
              <a:ext cx="1293189" cy="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04457C-E582-FFAC-5905-646290DA9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1938" y="2157650"/>
              <a:ext cx="0" cy="898989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5C9506-64D2-C5A3-6EB7-49A333318AAE}"/>
                </a:ext>
              </a:extLst>
            </p:cNvPr>
            <p:cNvSpPr/>
            <p:nvPr/>
          </p:nvSpPr>
          <p:spPr>
            <a:xfrm>
              <a:off x="1707303" y="3017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B1CD95-870F-8FFE-B52F-1D304834D84A}"/>
                    </a:ext>
                  </a:extLst>
                </p:cNvPr>
                <p:cNvSpPr txBox="1"/>
                <p:nvPr/>
              </p:nvSpPr>
              <p:spPr>
                <a:xfrm>
                  <a:off x="-51783" y="1983899"/>
                  <a:ext cx="964688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B1CD95-870F-8FFE-B52F-1D304834D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1783" y="1983899"/>
                  <a:ext cx="964688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D2BB91-BEBD-CC72-A4EA-D5D15F5D95DD}"/>
                    </a:ext>
                  </a:extLst>
                </p:cNvPr>
                <p:cNvSpPr txBox="1"/>
                <p:nvPr/>
              </p:nvSpPr>
              <p:spPr>
                <a:xfrm>
                  <a:off x="2532627" y="2024791"/>
                  <a:ext cx="13599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D2BB91-BEBD-CC72-A4EA-D5D15F5D9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627" y="2024791"/>
                  <a:ext cx="135992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09F31E-52C9-EDD4-30CC-F3373E20A7CF}"/>
                    </a:ext>
                  </a:extLst>
                </p:cNvPr>
                <p:cNvSpPr txBox="1"/>
                <p:nvPr/>
              </p:nvSpPr>
              <p:spPr>
                <a:xfrm>
                  <a:off x="2534700" y="2843392"/>
                  <a:ext cx="13496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34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09F31E-52C9-EDD4-30CC-F3373E20A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700" y="2843392"/>
                  <a:ext cx="13496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F2AAFE-63F2-1058-E867-2DC39337108A}"/>
                  </a:ext>
                </a:extLst>
              </p:cNvPr>
              <p:cNvSpPr txBox="1"/>
              <p:nvPr/>
            </p:nvSpPr>
            <p:spPr>
              <a:xfrm>
                <a:off x="703632" y="1913466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34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34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34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F2AAFE-63F2-1058-E867-2DC39337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32" y="1913466"/>
                <a:ext cx="83420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FB8DD2-109A-008E-5C3B-D4FF6E973BD1}"/>
                  </a:ext>
                </a:extLst>
              </p:cNvPr>
              <p:cNvSpPr txBox="1"/>
              <p:nvPr/>
            </p:nvSpPr>
            <p:spPr>
              <a:xfrm>
                <a:off x="3187000" y="3164741"/>
                <a:ext cx="740805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CH" dirty="0"/>
                  <a:t>	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+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CH" dirty="0"/>
              </a:p>
              <a:p>
                <a:r>
                  <a:rPr lang="en-CH" dirty="0"/>
                  <a:t>	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+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CH" dirty="0"/>
              </a:p>
              <a:p>
                <a:r>
                  <a:rPr lang="en-CH" dirty="0"/>
                  <a:t>	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+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FB8DD2-109A-008E-5C3B-D4FF6E973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000" y="3164741"/>
                <a:ext cx="7408054" cy="1200329"/>
              </a:xfrm>
              <a:prstGeom prst="rect">
                <a:avLst/>
              </a:prstGeom>
              <a:blipFill>
                <a:blip r:embed="rId6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177325-4F64-CAB9-6F7D-A03FF02D1C2D}"/>
                  </a:ext>
                </a:extLst>
              </p:cNvPr>
              <p:cNvSpPr txBox="1"/>
              <p:nvPr/>
            </p:nvSpPr>
            <p:spPr>
              <a:xfrm>
                <a:off x="5213269" y="318862"/>
                <a:ext cx="6313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Initialization: I</a:t>
                </a:r>
                <a:r>
                  <a:rPr lang="en-CH" dirty="0"/>
                  <a:t>f observed noisy version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34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34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34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CH" dirty="0"/>
                  <a:t>is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1,0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8177325-4F64-CAB9-6F7D-A03FF02D1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269" y="318862"/>
                <a:ext cx="6313932" cy="369332"/>
              </a:xfrm>
              <a:prstGeom prst="rect">
                <a:avLst/>
              </a:prstGeom>
              <a:blipFill>
                <a:blip r:embed="rId7"/>
                <a:stretch>
                  <a:fillRect l="-803" t="-3226" b="-2258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DEEF7E-D9C7-11E4-4F1F-9D23684E421D}"/>
                  </a:ext>
                </a:extLst>
              </p:cNvPr>
              <p:cNvSpPr txBox="1"/>
              <p:nvPr/>
            </p:nvSpPr>
            <p:spPr>
              <a:xfrm>
                <a:off x="5034051" y="1077179"/>
                <a:ext cx="3031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34FF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=</m:t>
                          </m:r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DEEF7E-D9C7-11E4-4F1F-9D23684E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051" y="1077179"/>
                <a:ext cx="3031664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5AE3CE-6DF7-C535-9E78-AA676645E71E}"/>
                  </a:ext>
                </a:extLst>
              </p:cNvPr>
              <p:cNvSpPr txBox="1"/>
              <p:nvPr/>
            </p:nvSpPr>
            <p:spPr>
              <a:xfrm>
                <a:off x="6834351" y="684641"/>
                <a:ext cx="4547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(1,1)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5AE3CE-6DF7-C535-9E78-AA676645E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351" y="684641"/>
                <a:ext cx="4547142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387787-703E-7A83-DC6F-0AE7FDF485E1}"/>
                  </a:ext>
                </a:extLst>
              </p:cNvPr>
              <p:cNvSpPr txBox="1"/>
              <p:nvPr/>
            </p:nvSpPr>
            <p:spPr>
              <a:xfrm>
                <a:off x="9694727" y="1093473"/>
                <a:ext cx="766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7387787-703E-7A83-DC6F-0AE7FDF48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727" y="1093473"/>
                <a:ext cx="766172" cy="369332"/>
              </a:xfrm>
              <a:prstGeom prst="rect">
                <a:avLst/>
              </a:prstGeom>
              <a:blipFill>
                <a:blip r:embed="rId10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31734E-E7E7-1247-688B-7C1B255B5D5A}"/>
                  </a:ext>
                </a:extLst>
              </p:cNvPr>
              <p:cNvSpPr txBox="1"/>
              <p:nvPr/>
            </p:nvSpPr>
            <p:spPr>
              <a:xfrm>
                <a:off x="8225281" y="1087379"/>
                <a:ext cx="604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31734E-E7E7-1247-688B-7C1B255B5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281" y="1087379"/>
                <a:ext cx="60426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A2FCE3-425B-D2F6-0691-4192695E9F18}"/>
                  </a:ext>
                </a:extLst>
              </p:cNvPr>
              <p:cNvSpPr txBox="1"/>
              <p:nvPr/>
            </p:nvSpPr>
            <p:spPr>
              <a:xfrm>
                <a:off x="8987641" y="1105348"/>
                <a:ext cx="604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A2FCE3-425B-D2F6-0691-4192695E9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641" y="1105348"/>
                <a:ext cx="604268" cy="369332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7B70B7-2FBA-3940-4A38-F90E7B9774B7}"/>
                  </a:ext>
                </a:extLst>
              </p:cNvPr>
              <p:cNvSpPr txBox="1"/>
              <p:nvPr/>
            </p:nvSpPr>
            <p:spPr>
              <a:xfrm>
                <a:off x="10667829" y="1077179"/>
                <a:ext cx="604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/3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7B70B7-2FBA-3940-4A38-F90E7B977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829" y="1077179"/>
                <a:ext cx="604268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90D789-C285-4D2B-EA19-DA16DBB14B5D}"/>
                  </a:ext>
                </a:extLst>
              </p:cNvPr>
              <p:cNvSpPr txBox="1"/>
              <p:nvPr/>
            </p:nvSpPr>
            <p:spPr>
              <a:xfrm>
                <a:off x="1978535" y="2754517"/>
                <a:ext cx="9142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CH" b="1" dirty="0">
                    <a:solidFill>
                      <a:srgbClr val="00B0F0"/>
                    </a:solidFill>
                  </a:rPr>
                  <a:t> rule</a:t>
                </a:r>
                <a:r>
                  <a:rPr lang="en-CH" dirty="0"/>
                  <a:t>: obtain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∙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∙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∙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90D789-C285-4D2B-EA19-DA16DBB1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35" y="2754517"/>
                <a:ext cx="9142696" cy="369332"/>
              </a:xfrm>
              <a:prstGeom prst="rect">
                <a:avLst/>
              </a:prstGeom>
              <a:blipFill>
                <a:blip r:embed="rId14"/>
                <a:stretch>
                  <a:fillRect l="-278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B817A-6562-EA01-C030-72A51EEB2AA5}"/>
                  </a:ext>
                </a:extLst>
              </p:cNvPr>
              <p:cNvSpPr txBox="1"/>
              <p:nvPr/>
            </p:nvSpPr>
            <p:spPr>
              <a:xfrm>
                <a:off x="1978535" y="4488591"/>
                <a:ext cx="10551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CH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rule</a:t>
                </a:r>
                <a:r>
                  <a:rPr lang="en-CH" dirty="0"/>
                  <a:t>: obtain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∙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∙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B817A-6562-EA01-C030-72A51EEB2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35" y="4488591"/>
                <a:ext cx="10551216" cy="369332"/>
              </a:xfrm>
              <a:prstGeom prst="rect">
                <a:avLst/>
              </a:prstGeom>
              <a:blipFill>
                <a:blip r:embed="rId15"/>
                <a:stretch>
                  <a:fillRect l="-241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815D2B-7C82-8DB1-C748-68CD85BADC94}"/>
                  </a:ext>
                </a:extLst>
              </p:cNvPr>
              <p:cNvSpPr txBox="1"/>
              <p:nvPr/>
            </p:nvSpPr>
            <p:spPr>
              <a:xfrm>
                <a:off x="1978535" y="4935812"/>
                <a:ext cx="9078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1⊕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34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rgbClr val="0034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34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34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CH" dirty="0"/>
                  <a:t>…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815D2B-7C82-8DB1-C748-68CD85BAD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35" y="4935812"/>
                <a:ext cx="9078447" cy="369332"/>
              </a:xfrm>
              <a:prstGeom prst="rect">
                <a:avLst/>
              </a:prstGeom>
              <a:blipFill>
                <a:blip r:embed="rId1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44EB068-56A5-5CE9-BC17-B63E2F54D6EA}"/>
              </a:ext>
            </a:extLst>
          </p:cNvPr>
          <p:cNvSpPr/>
          <p:nvPr/>
        </p:nvSpPr>
        <p:spPr>
          <a:xfrm rot="-1800000">
            <a:off x="936598" y="977782"/>
            <a:ext cx="317313" cy="1445043"/>
          </a:xfrm>
          <a:prstGeom prst="roundRect">
            <a:avLst>
              <a:gd name="adj" fmla="val 50000"/>
            </a:avLst>
          </a:prstGeom>
          <a:solidFill>
            <a:srgbClr val="00B0F0">
              <a:alpha val="49342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93B6B74-AB40-C078-6B92-0EF33AC6C50C}"/>
              </a:ext>
            </a:extLst>
          </p:cNvPr>
          <p:cNvSpPr/>
          <p:nvPr/>
        </p:nvSpPr>
        <p:spPr>
          <a:xfrm rot="1200000">
            <a:off x="922309" y="1005944"/>
            <a:ext cx="317313" cy="1445043"/>
          </a:xfrm>
          <a:prstGeom prst="roundRect">
            <a:avLst>
              <a:gd name="adj" fmla="val 50000"/>
            </a:avLst>
          </a:prstGeom>
          <a:solidFill>
            <a:srgbClr val="92D050">
              <a:alpha val="49342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413EFE-2747-55FE-42FC-5324F32B10AB}"/>
                  </a:ext>
                </a:extLst>
              </p:cNvPr>
              <p:cNvSpPr txBox="1"/>
              <p:nvPr/>
            </p:nvSpPr>
            <p:spPr>
              <a:xfrm>
                <a:off x="947490" y="5783554"/>
                <a:ext cx="8956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>
                    <a:solidFill>
                      <a:srgbClr val="FF0000"/>
                    </a:solidFill>
                  </a:rPr>
                  <a:t>Path metric </a:t>
                </a:r>
                <a:r>
                  <a:rPr lang="en-CH" dirty="0"/>
                  <a:t>update: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frozen,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:r>
                  <a:rPr lang="en-US" i="1" dirty="0">
                    <a:latin typeface="Cambria Math" panose="02040503050406030204" pitchFamily="18" charset="0"/>
                  </a:rPr>
                  <a:t>                     </a:t>
                </a: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otherwise </a:t>
                </a:r>
                <a:r>
                  <a:rPr lang="en-US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explore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)=(0,0)/(0,1)/(1,0)/(1,1)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4413EFE-2747-55FE-42FC-5324F32B1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90" y="5783554"/>
                <a:ext cx="8956001" cy="646331"/>
              </a:xfrm>
              <a:prstGeom prst="rect">
                <a:avLst/>
              </a:prstGeom>
              <a:blipFill>
                <a:blip r:embed="rId17"/>
                <a:stretch>
                  <a:fillRect l="-567" t="-3846" b="-134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F9FF65-8769-B74A-7CA5-46C06D8EC6AD}"/>
                  </a:ext>
                </a:extLst>
              </p:cNvPr>
              <p:cNvSpPr txBox="1"/>
              <p:nvPr/>
            </p:nvSpPr>
            <p:spPr>
              <a:xfrm>
                <a:off x="8527415" y="5917427"/>
                <a:ext cx="3219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F9FF65-8769-B74A-7CA5-46C06D8EC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415" y="5917427"/>
                <a:ext cx="3219920" cy="369332"/>
              </a:xfrm>
              <a:prstGeom prst="rect">
                <a:avLst/>
              </a:prstGeom>
              <a:blipFill>
                <a:blip r:embed="rId1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>
            <a:extLst>
              <a:ext uri="{FF2B5EF4-FFF2-40B4-BE49-F238E27FC236}">
                <a16:creationId xmlns:a16="http://schemas.microsoft.com/office/drawing/2014/main" id="{F5C5A594-4464-3FA2-BF07-84C78DB45F80}"/>
              </a:ext>
            </a:extLst>
          </p:cNvPr>
          <p:cNvSpPr/>
          <p:nvPr/>
        </p:nvSpPr>
        <p:spPr>
          <a:xfrm>
            <a:off x="8099481" y="5799394"/>
            <a:ext cx="427934" cy="64633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589A70-0447-188A-5306-FBE8CCC942EF}"/>
                  </a:ext>
                </a:extLst>
              </p:cNvPr>
              <p:cNvSpPr txBox="1"/>
              <p:nvPr/>
            </p:nvSpPr>
            <p:spPr>
              <a:xfrm>
                <a:off x="9247431" y="17675"/>
                <a:ext cx="26707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* O</a:t>
                </a:r>
                <a:r>
                  <a:rPr lang="en-CH" sz="1400" dirty="0"/>
                  <a:t>mit </a:t>
                </a:r>
                <a14:m>
                  <m:oMath xmlns:m="http://schemas.openxmlformats.org/officeDocument/2006/math">
                    <m:r>
                      <a:rPr lang="en-CH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H" sz="1400" dirty="0"/>
                  <a:t> everywhere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589A70-0447-188A-5306-FBE8CCC94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31" y="17675"/>
                <a:ext cx="2670737" cy="307777"/>
              </a:xfrm>
              <a:prstGeom prst="rect">
                <a:avLst/>
              </a:prstGeom>
              <a:blipFill>
                <a:blip r:embed="rId19"/>
                <a:stretch>
                  <a:fillRect l="-948" t="-4000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/>
      <p:bldP spid="46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4DAD87-6958-B953-C23C-1E484D63C9C3}"/>
              </a:ext>
            </a:extLst>
          </p:cNvPr>
          <p:cNvGrpSpPr/>
          <p:nvPr/>
        </p:nvGrpSpPr>
        <p:grpSpPr>
          <a:xfrm>
            <a:off x="824206" y="4010506"/>
            <a:ext cx="3944334" cy="1228825"/>
            <a:chOff x="-51783" y="1983899"/>
            <a:chExt cx="3944334" cy="12288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2B8D0-7C64-9FBE-6046-3C18DBB73312}"/>
                </a:ext>
              </a:extLst>
            </p:cNvPr>
            <p:cNvSpPr/>
            <p:nvPr/>
          </p:nvSpPr>
          <p:spPr>
            <a:xfrm>
              <a:off x="1651938" y="2157650"/>
              <a:ext cx="180000" cy="180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673D7B3-D943-0A89-2831-61E4E222D88A}"/>
                </a:ext>
              </a:extLst>
            </p:cNvPr>
            <p:cNvCxnSpPr>
              <a:cxnSpLocks/>
            </p:cNvCxnSpPr>
            <p:nvPr/>
          </p:nvCxnSpPr>
          <p:spPr>
            <a:xfrm>
              <a:off x="1131250" y="2242563"/>
              <a:ext cx="1293188" cy="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3A6A37-4F33-EA52-8080-2D6C9B67DFE6}"/>
                </a:ext>
              </a:extLst>
            </p:cNvPr>
            <p:cNvCxnSpPr>
              <a:cxnSpLocks/>
            </p:cNvCxnSpPr>
            <p:nvPr/>
          </p:nvCxnSpPr>
          <p:spPr>
            <a:xfrm>
              <a:off x="1131249" y="3049712"/>
              <a:ext cx="1293189" cy="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7F93BB1-261B-F02B-F4F1-9FEBACB1D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1938" y="2157650"/>
              <a:ext cx="0" cy="898989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E2BC00-2480-8348-3E47-35AFCE1683A7}"/>
                </a:ext>
              </a:extLst>
            </p:cNvPr>
            <p:cNvSpPr/>
            <p:nvPr/>
          </p:nvSpPr>
          <p:spPr>
            <a:xfrm>
              <a:off x="1707303" y="301784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7782A5-6F0F-CFFD-38AF-ACEE7B6E6695}"/>
                    </a:ext>
                  </a:extLst>
                </p:cNvPr>
                <p:cNvSpPr txBox="1"/>
                <p:nvPr/>
              </p:nvSpPr>
              <p:spPr>
                <a:xfrm>
                  <a:off x="-51783" y="1983899"/>
                  <a:ext cx="964688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7782A5-6F0F-CFFD-38AF-ACEE7B6E6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1783" y="1983899"/>
                  <a:ext cx="964688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775640-6464-6F4B-859A-50B80021508E}"/>
                    </a:ext>
                  </a:extLst>
                </p:cNvPr>
                <p:cNvSpPr txBox="1"/>
                <p:nvPr/>
              </p:nvSpPr>
              <p:spPr>
                <a:xfrm>
                  <a:off x="2532627" y="2024791"/>
                  <a:ext cx="13599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775640-6464-6F4B-859A-50B800215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627" y="2024791"/>
                  <a:ext cx="135992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8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DAC64E-28DD-89E7-602E-AC5DD746B402}"/>
                    </a:ext>
                  </a:extLst>
                </p:cNvPr>
                <p:cNvSpPr txBox="1"/>
                <p:nvPr/>
              </p:nvSpPr>
              <p:spPr>
                <a:xfrm>
                  <a:off x="2534700" y="2843392"/>
                  <a:ext cx="13496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34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DAC64E-28DD-89E7-602E-AC5DD746B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700" y="2843392"/>
                  <a:ext cx="13496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3A5CB5-5AFB-916F-FBE1-B48973CD8676}"/>
                  </a:ext>
                </a:extLst>
              </p:cNvPr>
              <p:cNvSpPr txBox="1"/>
              <p:nvPr/>
            </p:nvSpPr>
            <p:spPr>
              <a:xfrm>
                <a:off x="925248" y="4869999"/>
                <a:ext cx="839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34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34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34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3A5CB5-5AFB-916F-FBE1-B48973CD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48" y="4869999"/>
                <a:ext cx="83952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A04ED82-7604-3D4B-353D-29A279EAABBF}"/>
              </a:ext>
            </a:extLst>
          </p:cNvPr>
          <p:cNvGrpSpPr/>
          <p:nvPr/>
        </p:nvGrpSpPr>
        <p:grpSpPr>
          <a:xfrm>
            <a:off x="832393" y="1004257"/>
            <a:ext cx="3944334" cy="1228825"/>
            <a:chOff x="-51783" y="1983899"/>
            <a:chExt cx="3944334" cy="122882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B4E876-A63B-3804-00AC-CBB80D27C850}"/>
                </a:ext>
              </a:extLst>
            </p:cNvPr>
            <p:cNvSpPr/>
            <p:nvPr/>
          </p:nvSpPr>
          <p:spPr>
            <a:xfrm>
              <a:off x="1651938" y="2157650"/>
              <a:ext cx="180000" cy="180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C1B048-5591-AEA3-D224-2E9DD3248721}"/>
                </a:ext>
              </a:extLst>
            </p:cNvPr>
            <p:cNvCxnSpPr>
              <a:cxnSpLocks/>
            </p:cNvCxnSpPr>
            <p:nvPr/>
          </p:nvCxnSpPr>
          <p:spPr>
            <a:xfrm>
              <a:off x="1131250" y="2242563"/>
              <a:ext cx="1293188" cy="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1D7560-3163-3400-0F1B-EF90DC619218}"/>
                </a:ext>
              </a:extLst>
            </p:cNvPr>
            <p:cNvCxnSpPr>
              <a:cxnSpLocks/>
            </p:cNvCxnSpPr>
            <p:nvPr/>
          </p:nvCxnSpPr>
          <p:spPr>
            <a:xfrm>
              <a:off x="1131249" y="3049712"/>
              <a:ext cx="1293189" cy="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911C86-7B53-B5AE-6524-8E2919EC1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1938" y="2157650"/>
              <a:ext cx="0" cy="898989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2DB79C-0FFF-C54D-FAFA-FCC13EA965A3}"/>
                </a:ext>
              </a:extLst>
            </p:cNvPr>
            <p:cNvSpPr/>
            <p:nvPr/>
          </p:nvSpPr>
          <p:spPr>
            <a:xfrm>
              <a:off x="1707303" y="3017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C21D69E-F122-53B9-CC2B-3618A9CBCA55}"/>
                    </a:ext>
                  </a:extLst>
                </p:cNvPr>
                <p:cNvSpPr txBox="1"/>
                <p:nvPr/>
              </p:nvSpPr>
              <p:spPr>
                <a:xfrm>
                  <a:off x="-51783" y="1983899"/>
                  <a:ext cx="964688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C21D69E-F122-53B9-CC2B-3618A9CBC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1783" y="1983899"/>
                  <a:ext cx="964688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BB58172-5422-8D9F-0ABD-666262AFD077}"/>
                    </a:ext>
                  </a:extLst>
                </p:cNvPr>
                <p:cNvSpPr txBox="1"/>
                <p:nvPr/>
              </p:nvSpPr>
              <p:spPr>
                <a:xfrm>
                  <a:off x="2532627" y="2024791"/>
                  <a:ext cx="13599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BB58172-5422-8D9F-0ABD-666262AFD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627" y="2024791"/>
                  <a:ext cx="13599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6C8A3EB-AF5B-AF6F-457B-A9017FC9B7C6}"/>
                    </a:ext>
                  </a:extLst>
                </p:cNvPr>
                <p:cNvSpPr txBox="1"/>
                <p:nvPr/>
              </p:nvSpPr>
              <p:spPr>
                <a:xfrm>
                  <a:off x="2534700" y="2843392"/>
                  <a:ext cx="134966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34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34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6C8A3EB-AF5B-AF6F-457B-A9017FC9B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700" y="2843392"/>
                  <a:ext cx="134966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285F08-C2A2-4BE0-98F1-383AF9168AC7}"/>
                  </a:ext>
                </a:extLst>
              </p:cNvPr>
              <p:cNvSpPr txBox="1"/>
              <p:nvPr/>
            </p:nvSpPr>
            <p:spPr>
              <a:xfrm>
                <a:off x="933435" y="1863750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b="0" i="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34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34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34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285F08-C2A2-4BE0-98F1-383AF9168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35" y="1863750"/>
                <a:ext cx="83420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C068316-9C00-1162-6E76-63B15B5397DE}"/>
              </a:ext>
            </a:extLst>
          </p:cNvPr>
          <p:cNvGrpSpPr/>
          <p:nvPr/>
        </p:nvGrpSpPr>
        <p:grpSpPr>
          <a:xfrm>
            <a:off x="5633474" y="205476"/>
            <a:ext cx="3590254" cy="2829042"/>
            <a:chOff x="5633474" y="205476"/>
            <a:chExt cx="3590254" cy="282904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07B6412-82B5-09F9-8259-5777F4FE6490}"/>
                </a:ext>
              </a:extLst>
            </p:cNvPr>
            <p:cNvGrpSpPr/>
            <p:nvPr/>
          </p:nvGrpSpPr>
          <p:grpSpPr>
            <a:xfrm>
              <a:off x="6352216" y="343976"/>
              <a:ext cx="2871512" cy="2648680"/>
              <a:chOff x="1173211" y="3061368"/>
              <a:chExt cx="2890103" cy="2558327"/>
            </a:xfrm>
            <a:solidFill>
              <a:schemeClr val="tx1"/>
            </a:solidFill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F4AF5482-F4BD-F177-5326-E5806747E430}"/>
                  </a:ext>
                </a:extLst>
              </p:cNvPr>
              <p:cNvGrpSpPr/>
              <p:nvPr/>
            </p:nvGrpSpPr>
            <p:grpSpPr>
              <a:xfrm>
                <a:off x="1173211" y="3061368"/>
                <a:ext cx="2880000" cy="444413"/>
                <a:chOff x="1173209" y="2662291"/>
                <a:chExt cx="5048491" cy="959333"/>
              </a:xfrm>
              <a:grpFill/>
            </p:grpSpPr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025DBA27-2F9C-47F8-8C2F-0D14EB2C1B2C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05C4F39E-3A7B-3561-0FF8-430460841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09" y="2781818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6188E13D-F677-3BDB-A35E-4C18A0CB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09" y="3581490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6090512-1A06-613B-5174-F43271263E34}"/>
                    </a:ext>
                  </a:extLst>
                </p:cNvPr>
                <p:cNvCxnSpPr>
                  <a:cxnSpLocks/>
                  <a:endCxn id="171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32C1D404-A180-DF66-EB3A-30811D68328F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6FBDB5E-736E-DBE4-5406-DA4ED9F8D022}"/>
                  </a:ext>
                </a:extLst>
              </p:cNvPr>
              <p:cNvGrpSpPr/>
              <p:nvPr/>
            </p:nvGrpSpPr>
            <p:grpSpPr>
              <a:xfrm>
                <a:off x="1183313" y="3777344"/>
                <a:ext cx="2880001" cy="444413"/>
                <a:chOff x="1173211" y="2662291"/>
                <a:chExt cx="5048493" cy="959333"/>
              </a:xfrm>
              <a:grpFill/>
            </p:grpSpPr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2929B01F-68D6-C1F6-7FCF-36E661A5703A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BDD6EF67-3200-1076-90CF-4C733A70D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3213" y="2778858"/>
                  <a:ext cx="5048491" cy="296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FBABD8A5-8C2B-0B58-50CE-5B9514627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1" y="3581490"/>
                  <a:ext cx="504849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27AB1FDB-F169-E5ED-4FCC-86F5AD5A69BB}"/>
                    </a:ext>
                  </a:extLst>
                </p:cNvPr>
                <p:cNvCxnSpPr>
                  <a:cxnSpLocks/>
                  <a:endCxn id="166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22A4B521-BC1F-BB3D-D53D-FADBCA85B309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DB97A081-B999-ECC4-5C14-CF0985BF2861}"/>
                  </a:ext>
                </a:extLst>
              </p:cNvPr>
              <p:cNvGrpSpPr/>
              <p:nvPr/>
            </p:nvGrpSpPr>
            <p:grpSpPr>
              <a:xfrm>
                <a:off x="1183313" y="4458520"/>
                <a:ext cx="2880001" cy="444413"/>
                <a:chOff x="1173213" y="2662291"/>
                <a:chExt cx="5048493" cy="959333"/>
              </a:xfrm>
              <a:grpFill/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74C23526-66C6-7F83-269C-4D1F15F25D65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01CA2E0-61C5-832A-AA01-1DAA6ADD3B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2781818"/>
                  <a:ext cx="504849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64567267-87CB-581E-C010-22421934A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3581490"/>
                  <a:ext cx="5048493" cy="2379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88654F67-2CAD-F0B3-84C9-DCBF20AB9873}"/>
                    </a:ext>
                  </a:extLst>
                </p:cNvPr>
                <p:cNvCxnSpPr>
                  <a:cxnSpLocks/>
                  <a:endCxn id="161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E5EE73B3-5475-FAF2-C6FF-E69703180557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27222A31-FF12-452A-E8AC-8D6636C2D1D5}"/>
                  </a:ext>
                </a:extLst>
              </p:cNvPr>
              <p:cNvGrpSpPr/>
              <p:nvPr/>
            </p:nvGrpSpPr>
            <p:grpSpPr>
              <a:xfrm>
                <a:off x="1183314" y="5170373"/>
                <a:ext cx="2880000" cy="444413"/>
                <a:chOff x="1173213" y="2662291"/>
                <a:chExt cx="5048491" cy="959333"/>
              </a:xfrm>
              <a:grpFill/>
            </p:grpSpPr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EA19DC99-C052-DBD4-6F2C-B199F8429DFC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DAAC6A21-E0C9-009C-A978-B3F0091FF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3213" y="2778858"/>
                  <a:ext cx="5048491" cy="296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8095552B-DD94-2067-BB75-AE9E27CF9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3581490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EAB47E0C-3F48-790B-232E-C06EF51232B8}"/>
                    </a:ext>
                  </a:extLst>
                </p:cNvPr>
                <p:cNvCxnSpPr>
                  <a:cxnSpLocks/>
                  <a:endCxn id="156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62879F69-AEFE-B8C0-E418-0E644B0FF9D5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433E859-E2A0-4CE1-4C41-030CC65F1E3E}"/>
                  </a:ext>
                </a:extLst>
              </p:cNvPr>
              <p:cNvSpPr/>
              <p:nvPr/>
            </p:nvSpPr>
            <p:spPr>
              <a:xfrm>
                <a:off x="2120888" y="3816208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30A2630-2A9C-8330-C78C-DC2CD3B89042}"/>
                  </a:ext>
                </a:extLst>
              </p:cNvPr>
              <p:cNvCxnSpPr>
                <a:cxnSpLocks/>
                <a:endCxn id="134" idx="0"/>
              </p:cNvCxnSpPr>
              <p:nvPr/>
            </p:nvCxnSpPr>
            <p:spPr>
              <a:xfrm flipV="1">
                <a:off x="2145110" y="3065088"/>
                <a:ext cx="733" cy="7707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5D61F39-69CD-D553-EA57-8CF1E73CBA6D}"/>
                  </a:ext>
                </a:extLst>
              </p:cNvPr>
              <p:cNvSpPr/>
              <p:nvPr/>
            </p:nvSpPr>
            <p:spPr>
              <a:xfrm>
                <a:off x="2091843" y="306508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805BAA-6006-D4EF-5CCB-11C4C4FF324E}"/>
                  </a:ext>
                </a:extLst>
              </p:cNvPr>
              <p:cNvSpPr/>
              <p:nvPr/>
            </p:nvSpPr>
            <p:spPr>
              <a:xfrm>
                <a:off x="2307753" y="3429000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1C9C028-02B4-C95B-B790-EABB93098353}"/>
                  </a:ext>
                </a:extLst>
              </p:cNvPr>
              <p:cNvCxnSpPr>
                <a:cxnSpLocks/>
                <a:endCxn id="135" idx="0"/>
              </p:cNvCxnSpPr>
              <p:nvPr/>
            </p:nvCxnSpPr>
            <p:spPr>
              <a:xfrm flipV="1">
                <a:off x="2360760" y="3429000"/>
                <a:ext cx="993" cy="76785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D065F6A-9F66-6349-7EA6-1150354A1406}"/>
                  </a:ext>
                </a:extLst>
              </p:cNvPr>
              <p:cNvSpPr/>
              <p:nvPr/>
            </p:nvSpPr>
            <p:spPr>
              <a:xfrm>
                <a:off x="2337455" y="4182498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63AF2F3-4A50-8711-2F07-84D38DC0FB0F}"/>
                  </a:ext>
                </a:extLst>
              </p:cNvPr>
              <p:cNvSpPr/>
              <p:nvPr/>
            </p:nvSpPr>
            <p:spPr>
              <a:xfrm>
                <a:off x="2119895" y="5207297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BCE094ED-3E1A-CBB0-12A5-FFAA506462FF}"/>
                  </a:ext>
                </a:extLst>
              </p:cNvPr>
              <p:cNvCxnSpPr>
                <a:cxnSpLocks/>
                <a:endCxn id="140" idx="0"/>
              </p:cNvCxnSpPr>
              <p:nvPr/>
            </p:nvCxnSpPr>
            <p:spPr>
              <a:xfrm flipV="1">
                <a:off x="2144117" y="4465464"/>
                <a:ext cx="733" cy="7707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649F4E1-839D-90FD-8480-E3EB2A1F1528}"/>
                  </a:ext>
                </a:extLst>
              </p:cNvPr>
              <p:cNvSpPr/>
              <p:nvPr/>
            </p:nvSpPr>
            <p:spPr>
              <a:xfrm>
                <a:off x="2090850" y="4465464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6504B79-168D-EB16-5B66-ACF1DFC91AC7}"/>
                  </a:ext>
                </a:extLst>
              </p:cNvPr>
              <p:cNvSpPr/>
              <p:nvPr/>
            </p:nvSpPr>
            <p:spPr>
              <a:xfrm>
                <a:off x="2306760" y="4829376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C909237-EA4D-36BF-CB89-CA8AA7EA1400}"/>
                  </a:ext>
                </a:extLst>
              </p:cNvPr>
              <p:cNvCxnSpPr>
                <a:cxnSpLocks/>
                <a:endCxn id="141" idx="0"/>
              </p:cNvCxnSpPr>
              <p:nvPr/>
            </p:nvCxnSpPr>
            <p:spPr>
              <a:xfrm flipV="1">
                <a:off x="2359767" y="4829376"/>
                <a:ext cx="993" cy="76785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5E95006-BE7D-FB5D-86AE-5019B665CF45}"/>
                  </a:ext>
                </a:extLst>
              </p:cNvPr>
              <p:cNvSpPr/>
              <p:nvPr/>
            </p:nvSpPr>
            <p:spPr>
              <a:xfrm>
                <a:off x="2340901" y="5573587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C235A5FF-D768-441F-622B-F82F13C15256}"/>
                  </a:ext>
                </a:extLst>
              </p:cNvPr>
              <p:cNvSpPr/>
              <p:nvPr/>
            </p:nvSpPr>
            <p:spPr>
              <a:xfrm>
                <a:off x="2807712" y="3064261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8A380ED7-453E-3CD5-1056-FE73DF8FA971}"/>
                  </a:ext>
                </a:extLst>
              </p:cNvPr>
              <p:cNvSpPr/>
              <p:nvPr/>
            </p:nvSpPr>
            <p:spPr>
              <a:xfrm>
                <a:off x="2845259" y="4501887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DAF12E7-4C54-046F-1F55-C4A729366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1712" y="3064261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1FB9B54B-1218-F571-99C0-0B769F501BA9}"/>
                  </a:ext>
                </a:extLst>
              </p:cNvPr>
              <p:cNvSpPr/>
              <p:nvPr/>
            </p:nvSpPr>
            <p:spPr>
              <a:xfrm>
                <a:off x="2976614" y="343786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AA2C0304-FD63-7FA4-7CBE-26917E669AB2}"/>
                  </a:ext>
                </a:extLst>
              </p:cNvPr>
              <p:cNvSpPr/>
              <p:nvPr/>
            </p:nvSpPr>
            <p:spPr>
              <a:xfrm>
                <a:off x="3014161" y="4875488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17C19866-07E4-1D2D-8559-C29630B901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30614" y="3437862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CC249CC-2C12-1154-FCA1-9FD20FA6CC13}"/>
                  </a:ext>
                </a:extLst>
              </p:cNvPr>
              <p:cNvSpPr/>
              <p:nvPr/>
            </p:nvSpPr>
            <p:spPr>
              <a:xfrm>
                <a:off x="3153330" y="3778269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FA51851-5A21-6AD8-B829-B5B7CBF40C41}"/>
                  </a:ext>
                </a:extLst>
              </p:cNvPr>
              <p:cNvSpPr/>
              <p:nvPr/>
            </p:nvSpPr>
            <p:spPr>
              <a:xfrm>
                <a:off x="3187319" y="5215895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8E6BCB55-B4AB-6651-5730-F371CAC34E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07330" y="3778269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9486F25-DF00-E535-6CF2-93DB7EC19595}"/>
                  </a:ext>
                </a:extLst>
              </p:cNvPr>
              <p:cNvSpPr/>
              <p:nvPr/>
            </p:nvSpPr>
            <p:spPr>
              <a:xfrm>
                <a:off x="3331883" y="4148715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D43018A-BC2A-71CF-1CF4-6EFEAD2FE152}"/>
                  </a:ext>
                </a:extLst>
              </p:cNvPr>
              <p:cNvSpPr/>
              <p:nvPr/>
            </p:nvSpPr>
            <p:spPr>
              <a:xfrm>
                <a:off x="3369430" y="5586341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1C2A295-DDBD-A531-F601-F7D07DDF8A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5883" y="4148715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EAE7184-1225-47DF-213D-0103787D8E38}"/>
                    </a:ext>
                  </a:extLst>
                </p:cNvPr>
                <p:cNvSpPr txBox="1"/>
                <p:nvPr/>
              </p:nvSpPr>
              <p:spPr>
                <a:xfrm>
                  <a:off x="5633474" y="205476"/>
                  <a:ext cx="5982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EAE7184-1225-47DF-213D-0103787D8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74" y="205476"/>
                  <a:ext cx="59824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6250" r="-4167" b="-18182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DD6721FB-E1E4-E66D-7B3B-7714609D1A2D}"/>
                    </a:ext>
                  </a:extLst>
                </p:cNvPr>
                <p:cNvSpPr txBox="1"/>
                <p:nvPr/>
              </p:nvSpPr>
              <p:spPr>
                <a:xfrm>
                  <a:off x="5645233" y="595267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DD6721FB-E1E4-E66D-7B3B-7714609D1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233" y="595267"/>
                  <a:ext cx="60356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122" r="-2041" b="-1363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6DF5E685-EDFD-5EDE-CF20-81BF8DA4DF24}"/>
                    </a:ext>
                  </a:extLst>
                </p:cNvPr>
                <p:cNvSpPr txBox="1"/>
                <p:nvPr/>
              </p:nvSpPr>
              <p:spPr>
                <a:xfrm>
                  <a:off x="5642572" y="974699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6DF5E685-EDFD-5EDE-CF20-81BF8DA4D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572" y="974699"/>
                  <a:ext cx="60356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122" r="-2041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C17CB80-A567-3593-E9D4-16467070DA2D}"/>
                    </a:ext>
                  </a:extLst>
                </p:cNvPr>
                <p:cNvSpPr txBox="1"/>
                <p:nvPr/>
              </p:nvSpPr>
              <p:spPr>
                <a:xfrm>
                  <a:off x="5633474" y="1353440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C17CB80-A567-3593-E9D4-16467070D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74" y="1353440"/>
                  <a:ext cx="60356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6122" r="-2041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6CE6FAD-536C-45A3-DA1D-4B86E7E53481}"/>
                    </a:ext>
                  </a:extLst>
                </p:cNvPr>
                <p:cNvSpPr txBox="1"/>
                <p:nvPr/>
              </p:nvSpPr>
              <p:spPr>
                <a:xfrm>
                  <a:off x="5633474" y="1696870"/>
                  <a:ext cx="5936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6CE6FAD-536C-45A3-DA1D-4B86E7E53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474" y="1696870"/>
                  <a:ext cx="59368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6250" r="-2083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89FA067-FBA3-EF04-80E2-92A46C29D027}"/>
                    </a:ext>
                  </a:extLst>
                </p:cNvPr>
                <p:cNvSpPr txBox="1"/>
                <p:nvPr/>
              </p:nvSpPr>
              <p:spPr>
                <a:xfrm>
                  <a:off x="5635729" y="2049281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89FA067-FBA3-EF04-80E2-92A46C29D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729" y="2049281"/>
                  <a:ext cx="60356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082" r="-2041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5A301633-22E8-CF37-6435-5B1B0B558005}"/>
                    </a:ext>
                  </a:extLst>
                </p:cNvPr>
                <p:cNvSpPr txBox="1"/>
                <p:nvPr/>
              </p:nvSpPr>
              <p:spPr>
                <a:xfrm>
                  <a:off x="5642572" y="2399176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5A301633-22E8-CF37-6435-5B1B0B558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572" y="2399176"/>
                  <a:ext cx="603563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6122" r="-2041" b="-1363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B1CEACD-C514-2A8D-D1C1-4BD000814E3C}"/>
                    </a:ext>
                  </a:extLst>
                </p:cNvPr>
                <p:cNvSpPr txBox="1"/>
                <p:nvPr/>
              </p:nvSpPr>
              <p:spPr>
                <a:xfrm>
                  <a:off x="5651230" y="2757519"/>
                  <a:ext cx="5982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B1CEACD-C514-2A8D-D1C1-4BD000814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230" y="2757519"/>
                  <a:ext cx="59824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082" r="-2041" b="-8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71B50735-DD57-8A8B-7DBE-A293382013DD}"/>
              </a:ext>
            </a:extLst>
          </p:cNvPr>
          <p:cNvGrpSpPr/>
          <p:nvPr/>
        </p:nvGrpSpPr>
        <p:grpSpPr>
          <a:xfrm>
            <a:off x="5642572" y="3421582"/>
            <a:ext cx="3647031" cy="2767341"/>
            <a:chOff x="5642572" y="3421582"/>
            <a:chExt cx="3647031" cy="276734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451F728-4589-65B1-FF7B-4D9735D850F9}"/>
                </a:ext>
              </a:extLst>
            </p:cNvPr>
            <p:cNvGrpSpPr/>
            <p:nvPr/>
          </p:nvGrpSpPr>
          <p:grpSpPr>
            <a:xfrm>
              <a:off x="6333272" y="3546056"/>
              <a:ext cx="2956331" cy="2542392"/>
              <a:chOff x="1173211" y="3061368"/>
              <a:chExt cx="2890103" cy="2558327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7BD9596-FB5A-B7E2-47D4-E630CC636140}"/>
                  </a:ext>
                </a:extLst>
              </p:cNvPr>
              <p:cNvGrpSpPr/>
              <p:nvPr/>
            </p:nvGrpSpPr>
            <p:grpSpPr>
              <a:xfrm>
                <a:off x="1173211" y="3061368"/>
                <a:ext cx="2880000" cy="444413"/>
                <a:chOff x="1173209" y="2662291"/>
                <a:chExt cx="5048491" cy="959333"/>
              </a:xfrm>
              <a:grpFill/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719B2157-C713-DE25-E6FE-D2DF2BABDF1C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34C51AC-8B96-4BA6-FF00-9838D9AD8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09" y="2781818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521D512-3C26-FE4F-E904-063632760A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09" y="3581490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4AFFE76-D3C3-0F0A-A0BA-D14C4D375389}"/>
                    </a:ext>
                  </a:extLst>
                </p:cNvPr>
                <p:cNvCxnSpPr>
                  <a:cxnSpLocks/>
                  <a:endCxn id="122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7AB376A-0339-A975-0E4E-ACCB2D49A8A2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4C277A8-0F05-38A6-4B9A-80064AE45207}"/>
                  </a:ext>
                </a:extLst>
              </p:cNvPr>
              <p:cNvGrpSpPr/>
              <p:nvPr/>
            </p:nvGrpSpPr>
            <p:grpSpPr>
              <a:xfrm>
                <a:off x="1183313" y="3777344"/>
                <a:ext cx="2880001" cy="444413"/>
                <a:chOff x="1173211" y="2662291"/>
                <a:chExt cx="5048493" cy="959333"/>
              </a:xfrm>
              <a:grpFill/>
            </p:grpSpPr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67972521-8CDB-EA0C-DC68-C3020308687B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108006B5-47EA-50BA-D3E7-0061C356C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3213" y="2778858"/>
                  <a:ext cx="5048491" cy="2960"/>
                </a:xfrm>
                <a:prstGeom prst="line">
                  <a:avLst/>
                </a:prstGeom>
                <a:grpFill/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D513138-A287-0F42-FF74-9EDF6497E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1" y="3581490"/>
                  <a:ext cx="5048493" cy="0"/>
                </a:xfrm>
                <a:prstGeom prst="line">
                  <a:avLst/>
                </a:prstGeom>
                <a:grpFill/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9DBE539A-2A73-6CC5-C3E8-E4FE2289A477}"/>
                    </a:ext>
                  </a:extLst>
                </p:cNvPr>
                <p:cNvCxnSpPr>
                  <a:cxnSpLocks/>
                  <a:endCxn id="117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6F83B59-4FF9-2416-CBB9-0E9B3975CB33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6A3DE063-718D-4945-3E60-F858795F37B3}"/>
                  </a:ext>
                </a:extLst>
              </p:cNvPr>
              <p:cNvGrpSpPr/>
              <p:nvPr/>
            </p:nvGrpSpPr>
            <p:grpSpPr>
              <a:xfrm>
                <a:off x="1183313" y="4458520"/>
                <a:ext cx="2880001" cy="444413"/>
                <a:chOff x="1173213" y="2662291"/>
                <a:chExt cx="5048493" cy="959333"/>
              </a:xfrm>
              <a:grpFill/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AAC4CBE-2E73-7DB1-92BC-7D11F3CBFB08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FEC41D6F-2B57-9DB2-06D4-177A1F1F6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2781818"/>
                  <a:ext cx="5048493" cy="0"/>
                </a:xfrm>
                <a:prstGeom prst="line">
                  <a:avLst/>
                </a:prstGeom>
                <a:grpFill/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DD7CA9D-CD37-0A8B-EE7E-41FCA08C7C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3581490"/>
                  <a:ext cx="5048493" cy="23793"/>
                </a:xfrm>
                <a:prstGeom prst="line">
                  <a:avLst/>
                </a:prstGeom>
                <a:grpFill/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5F5F4624-BA99-7C97-FBAF-0CAD59EEA7A1}"/>
                    </a:ext>
                  </a:extLst>
                </p:cNvPr>
                <p:cNvCxnSpPr>
                  <a:cxnSpLocks/>
                  <a:endCxn id="112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DCC4823A-A3A0-47C2-E06E-CB612C0AA48C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B49EFCE-B0AD-DC42-AFAC-49DD306F45AA}"/>
                  </a:ext>
                </a:extLst>
              </p:cNvPr>
              <p:cNvGrpSpPr/>
              <p:nvPr/>
            </p:nvGrpSpPr>
            <p:grpSpPr>
              <a:xfrm>
                <a:off x="1183314" y="5170373"/>
                <a:ext cx="2880000" cy="444413"/>
                <a:chOff x="1173213" y="2662291"/>
                <a:chExt cx="5048491" cy="959333"/>
              </a:xfrm>
              <a:grpFill/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1A1E6BDB-2F1D-B7E1-156C-8351AECBC960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0DE0C8B-529B-AB02-93C3-2254FA417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3213" y="2778858"/>
                  <a:ext cx="5048491" cy="2960"/>
                </a:xfrm>
                <a:prstGeom prst="line">
                  <a:avLst/>
                </a:prstGeom>
                <a:grpFill/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8A900E51-8F16-3EDA-EDD5-966DB4E0F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3581490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643AE11-2C7F-D2FD-09B8-613A46A07A8F}"/>
                    </a:ext>
                  </a:extLst>
                </p:cNvPr>
                <p:cNvCxnSpPr>
                  <a:cxnSpLocks/>
                  <a:endCxn id="107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240BA33D-41D4-B5AC-92AE-D10A6B2EEBBA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E241F45-A496-4D97-C04B-B6141915185B}"/>
                  </a:ext>
                </a:extLst>
              </p:cNvPr>
              <p:cNvSpPr/>
              <p:nvPr/>
            </p:nvSpPr>
            <p:spPr>
              <a:xfrm>
                <a:off x="2120888" y="3816208"/>
                <a:ext cx="41074" cy="3335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12E8D1E-F072-2A44-29FB-DB2FB3471794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 flipV="1">
                <a:off x="2145110" y="3065088"/>
                <a:ext cx="733" cy="770774"/>
              </a:xfrm>
              <a:prstGeom prst="line">
                <a:avLst/>
              </a:prstGeom>
              <a:grpFill/>
              <a:ln w="127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3D7112C-2527-5A95-19BC-20EDD547755C}"/>
                  </a:ext>
                </a:extLst>
              </p:cNvPr>
              <p:cNvSpPr/>
              <p:nvPr/>
            </p:nvSpPr>
            <p:spPr>
              <a:xfrm>
                <a:off x="2091843" y="306508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62156FE-A485-54B4-7BCC-CABC22D628F4}"/>
                  </a:ext>
                </a:extLst>
              </p:cNvPr>
              <p:cNvSpPr/>
              <p:nvPr/>
            </p:nvSpPr>
            <p:spPr>
              <a:xfrm>
                <a:off x="2307753" y="3429000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CCBE705-20D6-C2EC-3497-FB20247B7C19}"/>
                  </a:ext>
                </a:extLst>
              </p:cNvPr>
              <p:cNvCxnSpPr>
                <a:cxnSpLocks/>
                <a:endCxn id="86" idx="0"/>
              </p:cNvCxnSpPr>
              <p:nvPr/>
            </p:nvCxnSpPr>
            <p:spPr>
              <a:xfrm flipV="1">
                <a:off x="2360760" y="3429000"/>
                <a:ext cx="993" cy="767852"/>
              </a:xfrm>
              <a:prstGeom prst="line">
                <a:avLst/>
              </a:prstGeom>
              <a:grpFill/>
              <a:ln w="127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AD40D02-44F6-3C27-D6CE-9AF6B03DFC34}"/>
                  </a:ext>
                </a:extLst>
              </p:cNvPr>
              <p:cNvSpPr/>
              <p:nvPr/>
            </p:nvSpPr>
            <p:spPr>
              <a:xfrm>
                <a:off x="2337455" y="4182498"/>
                <a:ext cx="41074" cy="3335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29EFCA9-E2B6-496E-4BAE-68D9D07D034A}"/>
                  </a:ext>
                </a:extLst>
              </p:cNvPr>
              <p:cNvSpPr/>
              <p:nvPr/>
            </p:nvSpPr>
            <p:spPr>
              <a:xfrm>
                <a:off x="2119895" y="5207297"/>
                <a:ext cx="41074" cy="3335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652D920-3049-EB62-5280-79555CE120BB}"/>
                  </a:ext>
                </a:extLst>
              </p:cNvPr>
              <p:cNvCxnSpPr>
                <a:cxnSpLocks/>
                <a:endCxn id="91" idx="0"/>
              </p:cNvCxnSpPr>
              <p:nvPr/>
            </p:nvCxnSpPr>
            <p:spPr>
              <a:xfrm flipV="1">
                <a:off x="2144117" y="4465464"/>
                <a:ext cx="733" cy="770774"/>
              </a:xfrm>
              <a:prstGeom prst="line">
                <a:avLst/>
              </a:prstGeom>
              <a:grpFill/>
              <a:ln w="127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0A1B33D-CC32-7DF3-E7EC-7AAD75FBE634}"/>
                  </a:ext>
                </a:extLst>
              </p:cNvPr>
              <p:cNvSpPr/>
              <p:nvPr/>
            </p:nvSpPr>
            <p:spPr>
              <a:xfrm>
                <a:off x="2090850" y="4465464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F55CD33-16FA-45AD-D096-B70017B819AF}"/>
                  </a:ext>
                </a:extLst>
              </p:cNvPr>
              <p:cNvSpPr/>
              <p:nvPr/>
            </p:nvSpPr>
            <p:spPr>
              <a:xfrm>
                <a:off x="2306760" y="4829376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9F96875-DACC-21C0-B38A-6A6834564DED}"/>
                  </a:ext>
                </a:extLst>
              </p:cNvPr>
              <p:cNvCxnSpPr>
                <a:cxnSpLocks/>
                <a:endCxn id="92" idx="0"/>
              </p:cNvCxnSpPr>
              <p:nvPr/>
            </p:nvCxnSpPr>
            <p:spPr>
              <a:xfrm flipV="1">
                <a:off x="2359767" y="4829376"/>
                <a:ext cx="993" cy="767852"/>
              </a:xfrm>
              <a:prstGeom prst="line">
                <a:avLst/>
              </a:prstGeom>
              <a:grpFill/>
              <a:ln w="127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A6408E2-4DDD-B815-05BD-7B539EB97736}"/>
                  </a:ext>
                </a:extLst>
              </p:cNvPr>
              <p:cNvSpPr/>
              <p:nvPr/>
            </p:nvSpPr>
            <p:spPr>
              <a:xfrm>
                <a:off x="2340901" y="5573587"/>
                <a:ext cx="41074" cy="3335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FC0927E-84D8-55A4-F676-F70C4FEDCC93}"/>
                  </a:ext>
                </a:extLst>
              </p:cNvPr>
              <p:cNvSpPr/>
              <p:nvPr/>
            </p:nvSpPr>
            <p:spPr>
              <a:xfrm>
                <a:off x="2807712" y="3064261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502E596-EBD9-CE8E-5A09-FA068DD1F8A6}"/>
                  </a:ext>
                </a:extLst>
              </p:cNvPr>
              <p:cNvSpPr/>
              <p:nvPr/>
            </p:nvSpPr>
            <p:spPr>
              <a:xfrm>
                <a:off x="2845259" y="4501887"/>
                <a:ext cx="41074" cy="3335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8570EC8-C146-B975-2339-76F81656B1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1712" y="3064261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02D6C61-AD14-B4D3-57A0-CFA33532F2D6}"/>
                  </a:ext>
                </a:extLst>
              </p:cNvPr>
              <p:cNvSpPr/>
              <p:nvPr/>
            </p:nvSpPr>
            <p:spPr>
              <a:xfrm>
                <a:off x="2976614" y="343786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0E43054-0B1F-285C-386E-7396529E44DE}"/>
                  </a:ext>
                </a:extLst>
              </p:cNvPr>
              <p:cNvSpPr/>
              <p:nvPr/>
            </p:nvSpPr>
            <p:spPr>
              <a:xfrm>
                <a:off x="3014161" y="4875488"/>
                <a:ext cx="41074" cy="3335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C240461-F224-1679-CD88-2D5C213FC3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30614" y="3437862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74D89E5F-3B14-38F5-07F4-889DCCD18C76}"/>
                  </a:ext>
                </a:extLst>
              </p:cNvPr>
              <p:cNvSpPr/>
              <p:nvPr/>
            </p:nvSpPr>
            <p:spPr>
              <a:xfrm>
                <a:off x="3153330" y="3778269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D5EDC97-A5DE-8D5A-9748-96576A20F5DC}"/>
                  </a:ext>
                </a:extLst>
              </p:cNvPr>
              <p:cNvSpPr/>
              <p:nvPr/>
            </p:nvSpPr>
            <p:spPr>
              <a:xfrm>
                <a:off x="3187319" y="5215895"/>
                <a:ext cx="41074" cy="3335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32F561B-8EB2-19D5-F76E-A80C37BA48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07330" y="3778269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FE10CBA-6470-EB2D-75DF-0FC9F66C6299}"/>
                  </a:ext>
                </a:extLst>
              </p:cNvPr>
              <p:cNvSpPr/>
              <p:nvPr/>
            </p:nvSpPr>
            <p:spPr>
              <a:xfrm>
                <a:off x="3331883" y="4148715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8DBEAB2-579E-5E78-03CA-B60BD93FBD32}"/>
                  </a:ext>
                </a:extLst>
              </p:cNvPr>
              <p:cNvSpPr/>
              <p:nvPr/>
            </p:nvSpPr>
            <p:spPr>
              <a:xfrm>
                <a:off x="3369430" y="5586341"/>
                <a:ext cx="41074" cy="3335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3E8614C-30D4-5E6C-E542-1C623EA11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5883" y="4148715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D8AE3D39-6F2D-8CE8-0D44-9C2E68338A2B}"/>
                    </a:ext>
                  </a:extLst>
                </p:cNvPr>
                <p:cNvSpPr txBox="1"/>
                <p:nvPr/>
              </p:nvSpPr>
              <p:spPr>
                <a:xfrm>
                  <a:off x="5644702" y="3421582"/>
                  <a:ext cx="5929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D8AE3D39-6F2D-8CE8-0D44-9C2E68338A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702" y="3421582"/>
                  <a:ext cx="59291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6250" r="-2083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18036C7-9C5A-AE00-A2A4-64B3CD6E41E8}"/>
                    </a:ext>
                  </a:extLst>
                </p:cNvPr>
                <p:cNvSpPr txBox="1"/>
                <p:nvPr/>
              </p:nvSpPr>
              <p:spPr>
                <a:xfrm>
                  <a:off x="5642572" y="3781705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018036C7-9C5A-AE00-A2A4-64B3CD6E4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572" y="3781705"/>
                  <a:ext cx="60356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122" r="-2041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A86CF5B-3769-1FF3-24DF-79B5F345F798}"/>
                    </a:ext>
                  </a:extLst>
                </p:cNvPr>
                <p:cNvSpPr txBox="1"/>
                <p:nvPr/>
              </p:nvSpPr>
              <p:spPr>
                <a:xfrm>
                  <a:off x="5642572" y="4137223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A86CF5B-3769-1FF3-24DF-79B5F345F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572" y="4137223"/>
                  <a:ext cx="603563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122" r="-2041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6782542C-F5D4-FF38-157D-27D507437D51}"/>
                    </a:ext>
                  </a:extLst>
                </p:cNvPr>
                <p:cNvSpPr txBox="1"/>
                <p:nvPr/>
              </p:nvSpPr>
              <p:spPr>
                <a:xfrm>
                  <a:off x="5642572" y="4501581"/>
                  <a:ext cx="5936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6782542C-F5D4-FF38-157D-27D507437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572" y="4501581"/>
                  <a:ext cx="59368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6250" r="-2083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C860592-314C-5C8A-0A0A-CECDFACAA458}"/>
                    </a:ext>
                  </a:extLst>
                </p:cNvPr>
                <p:cNvSpPr txBox="1"/>
                <p:nvPr/>
              </p:nvSpPr>
              <p:spPr>
                <a:xfrm>
                  <a:off x="5644702" y="4851695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C860592-314C-5C8A-0A0A-CECDFACAA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702" y="4851695"/>
                  <a:ext cx="603563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6122" r="-2041" b="-18182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1EACCBD-7651-66A8-6AC7-27DDFB12793C}"/>
                    </a:ext>
                  </a:extLst>
                </p:cNvPr>
                <p:cNvSpPr txBox="1"/>
                <p:nvPr/>
              </p:nvSpPr>
              <p:spPr>
                <a:xfrm>
                  <a:off x="5651229" y="5204505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B1EACCBD-7651-66A8-6AC7-27DDFB127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229" y="5204505"/>
                  <a:ext cx="60356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4082" r="-2041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CD6DA937-3F73-F74F-BCEE-4AD6D3DD12B4}"/>
                    </a:ext>
                  </a:extLst>
                </p:cNvPr>
                <p:cNvSpPr txBox="1"/>
                <p:nvPr/>
              </p:nvSpPr>
              <p:spPr>
                <a:xfrm>
                  <a:off x="5657249" y="5538937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CD6DA937-3F73-F74F-BCEE-4AD6D3DD1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7249" y="5538937"/>
                  <a:ext cx="60356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6250" r="-4167" b="-18182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0A1D565-BDCB-8386-3CF6-EC3DB2FE6CE3}"/>
                    </a:ext>
                  </a:extLst>
                </p:cNvPr>
                <p:cNvSpPr txBox="1"/>
                <p:nvPr/>
              </p:nvSpPr>
              <p:spPr>
                <a:xfrm>
                  <a:off x="5644874" y="5911924"/>
                  <a:ext cx="6035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4FF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F0A1D565-BDCB-8386-3CF6-EC3DB2FE6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874" y="5911924"/>
                  <a:ext cx="60356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6122" r="-2041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DDE6B3F9-511B-4420-614F-E73E364FF7F5}"/>
              </a:ext>
            </a:extLst>
          </p:cNvPr>
          <p:cNvSpPr txBox="1"/>
          <p:nvPr/>
        </p:nvSpPr>
        <p:spPr>
          <a:xfrm>
            <a:off x="9756826" y="3034518"/>
            <a:ext cx="213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CH" dirty="0"/>
              <a:t>ame </a:t>
            </a:r>
            <a:r>
              <a:rPr lang="en-GB" dirty="0"/>
              <a:t>at</a:t>
            </a:r>
            <a:r>
              <a:rPr lang="en-CH" dirty="0"/>
              <a:t> </a:t>
            </a:r>
            <a:r>
              <a:rPr lang="en-GB" dirty="0"/>
              <a:t>t</a:t>
            </a:r>
            <a:r>
              <a:rPr lang="en-CH" dirty="0"/>
              <a:t>he output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FC8032F-62CC-D08D-F202-8DA4FEE08C90}"/>
              </a:ext>
            </a:extLst>
          </p:cNvPr>
          <p:cNvSpPr/>
          <p:nvPr/>
        </p:nvSpPr>
        <p:spPr>
          <a:xfrm rot="-1800000">
            <a:off x="1153079" y="928066"/>
            <a:ext cx="317313" cy="1445043"/>
          </a:xfrm>
          <a:prstGeom prst="roundRect">
            <a:avLst>
              <a:gd name="adj" fmla="val 50000"/>
            </a:avLst>
          </a:prstGeom>
          <a:solidFill>
            <a:srgbClr val="00B0F0">
              <a:alpha val="49342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CDF835C4-6BF8-5438-69D6-467ACBB81136}"/>
              </a:ext>
            </a:extLst>
          </p:cNvPr>
          <p:cNvSpPr/>
          <p:nvPr/>
        </p:nvSpPr>
        <p:spPr>
          <a:xfrm rot="1200000">
            <a:off x="1150728" y="943443"/>
            <a:ext cx="317313" cy="1445043"/>
          </a:xfrm>
          <a:prstGeom prst="roundRect">
            <a:avLst>
              <a:gd name="adj" fmla="val 50000"/>
            </a:avLst>
          </a:prstGeom>
          <a:solidFill>
            <a:srgbClr val="92D050">
              <a:alpha val="49342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865AA87A-C605-2398-0386-AD3EBCD1F53D}"/>
              </a:ext>
            </a:extLst>
          </p:cNvPr>
          <p:cNvSpPr/>
          <p:nvPr/>
        </p:nvSpPr>
        <p:spPr>
          <a:xfrm rot="5400000">
            <a:off x="1147893" y="3753240"/>
            <a:ext cx="317313" cy="997325"/>
          </a:xfrm>
          <a:prstGeom prst="roundRect">
            <a:avLst>
              <a:gd name="adj" fmla="val 50000"/>
            </a:avLst>
          </a:prstGeom>
          <a:solidFill>
            <a:srgbClr val="00B0F0">
              <a:alpha val="49342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DA4EC881-1DE3-802D-4255-CE1BED6E9150}"/>
              </a:ext>
            </a:extLst>
          </p:cNvPr>
          <p:cNvSpPr/>
          <p:nvPr/>
        </p:nvSpPr>
        <p:spPr>
          <a:xfrm rot="5400000">
            <a:off x="1182149" y="4566657"/>
            <a:ext cx="317313" cy="1033178"/>
          </a:xfrm>
          <a:prstGeom prst="roundRect">
            <a:avLst>
              <a:gd name="adj" fmla="val 50000"/>
            </a:avLst>
          </a:prstGeom>
          <a:solidFill>
            <a:srgbClr val="92D050">
              <a:alpha val="49342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8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5" grpId="0" animBg="1"/>
      <p:bldP spid="196" grpId="0" animBg="1"/>
      <p:bldP spid="197" grpId="0" animBg="1"/>
      <p:bldP spid="1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A9C382-33F0-224A-93E9-5E6F97FC6F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CH" dirty="0"/>
                  <a:t>			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[[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,2,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en-CH" dirty="0"/>
                  <a:t>PW-QPC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A9C382-33F0-224A-93E9-5E6F97FC6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286"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B87534-3E2A-09E0-3B28-E15F4697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1343" y="1908403"/>
            <a:ext cx="7581900" cy="322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2D3BD3-FE5F-E185-27F0-80DF6D7A1C33}"/>
                  </a:ext>
                </a:extLst>
              </p:cNvPr>
              <p:cNvSpPr txBox="1"/>
              <p:nvPr/>
            </p:nvSpPr>
            <p:spPr>
              <a:xfrm>
                <a:off x="3498487" y="5171274"/>
                <a:ext cx="87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BSC(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H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2D3BD3-FE5F-E185-27F0-80DF6D7A1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87" y="5171274"/>
                <a:ext cx="878767" cy="369332"/>
              </a:xfrm>
              <a:prstGeom prst="rect">
                <a:avLst/>
              </a:prstGeom>
              <a:blipFill>
                <a:blip r:embed="rId4"/>
                <a:stretch>
                  <a:fillRect l="-5714" t="-6667" r="-4286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6CE19F-9CD6-4332-707F-F2B52B5661E5}"/>
                  </a:ext>
                </a:extLst>
              </p:cNvPr>
              <p:cNvSpPr txBox="1"/>
              <p:nvPr/>
            </p:nvSpPr>
            <p:spPr>
              <a:xfrm>
                <a:off x="6784622" y="5134203"/>
                <a:ext cx="151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Depolarize(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H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6CE19F-9CD6-4332-707F-F2B52B56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22" y="5134203"/>
                <a:ext cx="1519711" cy="369332"/>
              </a:xfrm>
              <a:prstGeom prst="rect">
                <a:avLst/>
              </a:prstGeom>
              <a:blipFill>
                <a:blip r:embed="rId5"/>
                <a:stretch>
                  <a:fillRect l="-3333" t="-6667" r="-25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378013-9BE5-A4C4-6BF4-CEF778483C9B}"/>
              </a:ext>
            </a:extLst>
          </p:cNvPr>
          <p:cNvSpPr txBox="1"/>
          <p:nvPr/>
        </p:nvSpPr>
        <p:spPr>
          <a:xfrm>
            <a:off x="3397032" y="56223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10~11%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11093-AB9C-2D76-7210-DC491467DDD1}"/>
              </a:ext>
            </a:extLst>
          </p:cNvPr>
          <p:cNvSpPr txBox="1"/>
          <p:nvPr/>
        </p:nvSpPr>
        <p:spPr>
          <a:xfrm>
            <a:off x="7171618" y="562232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~18%</a:t>
            </a:r>
          </a:p>
        </p:txBody>
      </p:sp>
    </p:spTree>
    <p:extLst>
      <p:ext uri="{BB962C8B-B14F-4D97-AF65-F5344CB8AC3E}">
        <p14:creationId xmlns:p14="http://schemas.microsoft.com/office/powerpoint/2010/main" val="2420989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3D97-B6B4-00D9-9876-3D642D6E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40" y="45348"/>
            <a:ext cx="10515600" cy="1325563"/>
          </a:xfrm>
        </p:spPr>
        <p:txBody>
          <a:bodyPr/>
          <a:lstStyle/>
          <a:p>
            <a:r>
              <a:rPr lang="en-CH" dirty="0"/>
              <a:t>Comparison to QLDPC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D94B74-A586-E20B-EBAE-70076482D368}"/>
              </a:ext>
            </a:extLst>
          </p:cNvPr>
          <p:cNvGrpSpPr/>
          <p:nvPr/>
        </p:nvGrpSpPr>
        <p:grpSpPr>
          <a:xfrm>
            <a:off x="750840" y="1627625"/>
            <a:ext cx="4456630" cy="3466860"/>
            <a:chOff x="17989559" y="13343472"/>
            <a:chExt cx="5789378" cy="380790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87C9888-5787-0E60-602E-B120C7BED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30869" y="13343472"/>
              <a:ext cx="4979562" cy="3807901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2E32194-AD07-132A-6A8A-8B3736D0B166}"/>
                </a:ext>
              </a:extLst>
            </p:cNvPr>
            <p:cNvGrpSpPr/>
            <p:nvPr/>
          </p:nvGrpSpPr>
          <p:grpSpPr>
            <a:xfrm>
              <a:off x="17989559" y="13386449"/>
              <a:ext cx="1443302" cy="3332085"/>
              <a:chOff x="7530866" y="37127878"/>
              <a:chExt cx="1443302" cy="33320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AEBF294-8D30-B783-7B55-D8542A2C747C}"/>
                      </a:ext>
                    </a:extLst>
                  </p:cNvPr>
                  <p:cNvSpPr txBox="1"/>
                  <p:nvPr/>
                </p:nvSpPr>
                <p:spPr>
                  <a:xfrm>
                    <a:off x="7530866" y="39936743"/>
                    <a:ext cx="1021883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oMath>
                      </m:oMathPara>
                    </a14:m>
                    <a:endParaRPr lang="en-CH" sz="28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AEBF294-8D30-B783-7B55-D8542A2C74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0866" y="39936743"/>
                    <a:ext cx="1021883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839" r="-17742" b="-2564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6440C38-EF74-FABA-AA02-C34D03D7B590}"/>
                      </a:ext>
                    </a:extLst>
                  </p:cNvPr>
                  <p:cNvSpPr txBox="1"/>
                  <p:nvPr/>
                </p:nvSpPr>
                <p:spPr>
                  <a:xfrm>
                    <a:off x="7560541" y="38988851"/>
                    <a:ext cx="102188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oMath>
                      </m:oMathPara>
                    </a14:m>
                    <a:endParaRPr lang="en-CH" sz="28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6440C38-EF74-FABA-AA02-C34D03D7B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541" y="38988851"/>
                    <a:ext cx="1021884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75" r="-15873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7FE782E-864F-A940-47B8-CAB400395312}"/>
                      </a:ext>
                    </a:extLst>
                  </p:cNvPr>
                  <p:cNvSpPr txBox="1"/>
                  <p:nvPr/>
                </p:nvSpPr>
                <p:spPr>
                  <a:xfrm>
                    <a:off x="7709820" y="38036136"/>
                    <a:ext cx="93647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oMath>
                      </m:oMathPara>
                    </a14:m>
                    <a:endParaRPr lang="en-CH" sz="28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7FE782E-864F-A940-47B8-CAB4003953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820" y="38036136"/>
                    <a:ext cx="936475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263" r="-22807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1A82040-C4D6-2285-CDD4-53A43C8651F8}"/>
                      </a:ext>
                    </a:extLst>
                  </p:cNvPr>
                  <p:cNvSpPr txBox="1"/>
                  <p:nvPr/>
                </p:nvSpPr>
                <p:spPr>
                  <a:xfrm>
                    <a:off x="8131332" y="37127878"/>
                    <a:ext cx="842836" cy="3444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CH" sz="28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1A82040-C4D6-2285-CDD4-53A43C865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1332" y="37127878"/>
                    <a:ext cx="842836" cy="3444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0000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23D5E48-57C2-0F39-BADB-5EB7DB00E037}"/>
                </a:ext>
              </a:extLst>
            </p:cNvPr>
            <p:cNvGrpSpPr/>
            <p:nvPr/>
          </p:nvGrpSpPr>
          <p:grpSpPr>
            <a:xfrm>
              <a:off x="18882022" y="16512495"/>
              <a:ext cx="4896915" cy="532465"/>
              <a:chOff x="18882022" y="16512495"/>
              <a:chExt cx="4896915" cy="53246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C128B3B-12AE-F5BB-57B9-12CE12095234}"/>
                  </a:ext>
                </a:extLst>
              </p:cNvPr>
              <p:cNvGrpSpPr/>
              <p:nvPr/>
            </p:nvGrpSpPr>
            <p:grpSpPr>
              <a:xfrm>
                <a:off x="18882022" y="16512496"/>
                <a:ext cx="3744416" cy="532464"/>
                <a:chOff x="18783672" y="9308818"/>
                <a:chExt cx="3744416" cy="532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AB2D0AC2-1DCD-4C82-D921-8D74330A20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83872" y="9318062"/>
                      <a:ext cx="93647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0.07</m:t>
                            </m:r>
                          </m:oMath>
                        </m:oMathPara>
                      </a14:m>
                      <a:endParaRPr lang="en-CH" sz="2800"/>
                    </a:p>
                  </p:txBody>
                </p:sp>
              </mc:Choice>
              <mc:Fallback xmlns="">
                <p:sp>
                  <p:nvSpPr>
                    <p:cNvPr id="1694" name="TextBox 1693">
                      <a:extLst>
                        <a:ext uri="{FF2B5EF4-FFF2-40B4-BE49-F238E27FC236}">
                          <a16:creationId xmlns:a16="http://schemas.microsoft.com/office/drawing/2014/main" id="{4B31B901-9835-9AA2-E6E5-F62A739437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83872" y="9318062"/>
                      <a:ext cx="936475" cy="523220"/>
                    </a:xfrm>
                    <a:prstGeom prst="rect">
                      <a:avLst/>
                    </a:prstGeom>
                    <a:blipFill>
                      <a:blip r:embed="rId9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35F32B3-EA7B-93C9-AB15-F55086B47E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83672" y="9314536"/>
                      <a:ext cx="93647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0.04</m:t>
                            </m:r>
                          </m:oMath>
                        </m:oMathPara>
                      </a14:m>
                      <a:endParaRPr lang="en-CH" sz="2800"/>
                    </a:p>
                  </p:txBody>
                </p:sp>
              </mc:Choice>
              <mc:Fallback xmlns="">
                <p:sp>
                  <p:nvSpPr>
                    <p:cNvPr id="1695" name="TextBox 1694">
                      <a:extLst>
                        <a:ext uri="{FF2B5EF4-FFF2-40B4-BE49-F238E27FC236}">
                          <a16:creationId xmlns:a16="http://schemas.microsoft.com/office/drawing/2014/main" id="{BF484638-D8F2-F126-E24A-29773E2D24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83672" y="9314536"/>
                      <a:ext cx="936475" cy="523220"/>
                    </a:xfrm>
                    <a:prstGeom prst="rect">
                      <a:avLst/>
                    </a:prstGeom>
                    <a:blipFill>
                      <a:blip r:embed="rId9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A550FB96-950A-D295-C460-8720AA65C4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90386" y="9308818"/>
                      <a:ext cx="73770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oMath>
                        </m:oMathPara>
                      </a14:m>
                      <a:endParaRPr lang="en-CH" sz="2800"/>
                    </a:p>
                  </p:txBody>
                </p:sp>
              </mc:Choice>
              <mc:Fallback xmlns="">
                <p:sp>
                  <p:nvSpPr>
                    <p:cNvPr id="1696" name="TextBox 1695">
                      <a:extLst>
                        <a:ext uri="{FF2B5EF4-FFF2-40B4-BE49-F238E27FC236}">
                          <a16:creationId xmlns:a16="http://schemas.microsoft.com/office/drawing/2014/main" id="{6F040A4E-94F2-1E1E-7F38-1A2EA0596F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90386" y="9308818"/>
                      <a:ext cx="737702" cy="523220"/>
                    </a:xfrm>
                    <a:prstGeom prst="rect">
                      <a:avLst/>
                    </a:prstGeom>
                    <a:blipFill>
                      <a:blip r:embed="rId9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9DD98A-0658-C7C5-E4BC-9574B0684D28}"/>
                      </a:ext>
                    </a:extLst>
                  </p:cNvPr>
                  <p:cNvSpPr txBox="1"/>
                  <p:nvPr/>
                </p:nvSpPr>
                <p:spPr>
                  <a:xfrm>
                    <a:off x="22842462" y="16512495"/>
                    <a:ext cx="93647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0.14</m:t>
                          </m:r>
                        </m:oMath>
                      </m:oMathPara>
                    </a14:m>
                    <a:endParaRPr lang="en-CH" sz="2800"/>
                  </a:p>
                </p:txBody>
              </p:sp>
            </mc:Choice>
            <mc:Fallback xmlns="">
              <p:sp>
                <p:nvSpPr>
                  <p:cNvPr id="1697" name="TextBox 1696">
                    <a:extLst>
                      <a:ext uri="{FF2B5EF4-FFF2-40B4-BE49-F238E27FC236}">
                        <a16:creationId xmlns:a16="http://schemas.microsoft.com/office/drawing/2014/main" id="{C4ABCA5A-A116-8270-C0A3-9E41FC0D56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2462" y="16512495"/>
                    <a:ext cx="936475" cy="523220"/>
                  </a:xfrm>
                  <a:prstGeom prst="rect">
                    <a:avLst/>
                  </a:prstGeom>
                  <a:blipFill>
                    <a:blip r:embed="rId9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774532-2D3E-FD7E-8D56-AE21BF32BB62}"/>
              </a:ext>
            </a:extLst>
          </p:cNvPr>
          <p:cNvGrpSpPr/>
          <p:nvPr/>
        </p:nvGrpSpPr>
        <p:grpSpPr>
          <a:xfrm>
            <a:off x="5599678" y="1749505"/>
            <a:ext cx="3360207" cy="404983"/>
            <a:chOff x="10173415" y="35919936"/>
            <a:chExt cx="3311316" cy="3390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EF5FB1-90F0-377D-FD7E-6176735039BB}"/>
                </a:ext>
              </a:extLst>
            </p:cNvPr>
            <p:cNvGrpSpPr/>
            <p:nvPr/>
          </p:nvGrpSpPr>
          <p:grpSpPr>
            <a:xfrm>
              <a:off x="10173415" y="36068547"/>
              <a:ext cx="675207" cy="84362"/>
              <a:chOff x="2167026" y="34278959"/>
              <a:chExt cx="675207" cy="84362"/>
            </a:xfrm>
            <a:solidFill>
              <a:srgbClr val="0026FF"/>
            </a:solidFill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887B67F-1E24-36B1-70FF-DA183870D1AE}"/>
                  </a:ext>
                </a:extLst>
              </p:cNvPr>
              <p:cNvCxnSpPr/>
              <p:nvPr/>
            </p:nvCxnSpPr>
            <p:spPr>
              <a:xfrm>
                <a:off x="2167026" y="34321140"/>
                <a:ext cx="675207" cy="0"/>
              </a:xfrm>
              <a:prstGeom prst="line">
                <a:avLst/>
              </a:prstGeom>
              <a:solidFill>
                <a:srgbClr val="9931CC"/>
              </a:solidFill>
              <a:ln w="31750">
                <a:solidFill>
                  <a:srgbClr val="9931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2AC0279-9A11-85CF-AADC-36A35A5B2F08}"/>
                  </a:ext>
                </a:extLst>
              </p:cNvPr>
              <p:cNvSpPr/>
              <p:nvPr/>
            </p:nvSpPr>
            <p:spPr>
              <a:xfrm>
                <a:off x="2464198" y="34278959"/>
                <a:ext cx="80865" cy="84362"/>
              </a:xfrm>
              <a:prstGeom prst="ellipse">
                <a:avLst/>
              </a:prstGeom>
              <a:solidFill>
                <a:srgbClr val="9931CC"/>
              </a:solidFill>
              <a:ln w="25400">
                <a:solidFill>
                  <a:srgbClr val="9931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63453F9-CDD4-8E19-A6E9-10DA5378FA7E}"/>
                    </a:ext>
                  </a:extLst>
                </p:cNvPr>
                <p:cNvSpPr txBox="1"/>
                <p:nvPr/>
              </p:nvSpPr>
              <p:spPr>
                <a:xfrm>
                  <a:off x="10856398" y="35919936"/>
                  <a:ext cx="2628333" cy="339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256, 14, 16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CH" dirty="0"/>
                    <a:t>,  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=1.13</m:t>
                      </m:r>
                    </m:oMath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63453F9-CDD4-8E19-A6E9-10DA5378F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6398" y="35919936"/>
                  <a:ext cx="2628333" cy="339005"/>
                </a:xfrm>
                <a:prstGeom prst="rect">
                  <a:avLst/>
                </a:prstGeom>
                <a:blipFill>
                  <a:blip r:embed="rId98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A899AC-4A66-FD18-461F-9AE6AF2B337D}"/>
              </a:ext>
            </a:extLst>
          </p:cNvPr>
          <p:cNvGrpSpPr/>
          <p:nvPr/>
        </p:nvGrpSpPr>
        <p:grpSpPr>
          <a:xfrm>
            <a:off x="5600153" y="2401365"/>
            <a:ext cx="3359731" cy="404983"/>
            <a:chOff x="3677743" y="35935644"/>
            <a:chExt cx="3310848" cy="3390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006385D-72D8-B1E4-1A4D-359401A7096D}"/>
                </a:ext>
              </a:extLst>
            </p:cNvPr>
            <p:cNvGrpSpPr/>
            <p:nvPr/>
          </p:nvGrpSpPr>
          <p:grpSpPr>
            <a:xfrm>
              <a:off x="3677743" y="36065525"/>
              <a:ext cx="675207" cy="84362"/>
              <a:chOff x="2167026" y="34278959"/>
              <a:chExt cx="675207" cy="84362"/>
            </a:xfrm>
            <a:solidFill>
              <a:srgbClr val="31CE31"/>
            </a:solidFill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DCD3CC-90F7-CF04-E99D-C958A140EC78}"/>
                  </a:ext>
                </a:extLst>
              </p:cNvPr>
              <p:cNvCxnSpPr/>
              <p:nvPr/>
            </p:nvCxnSpPr>
            <p:spPr>
              <a:xfrm>
                <a:off x="2167026" y="34321140"/>
                <a:ext cx="675207" cy="0"/>
              </a:xfrm>
              <a:prstGeom prst="line">
                <a:avLst/>
              </a:prstGeom>
              <a:solidFill>
                <a:srgbClr val="018080"/>
              </a:solidFill>
              <a:ln w="31750">
                <a:solidFill>
                  <a:srgbClr val="01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8A99949-5E05-106B-80A4-07D13FA243BC}"/>
                  </a:ext>
                </a:extLst>
              </p:cNvPr>
              <p:cNvSpPr/>
              <p:nvPr/>
            </p:nvSpPr>
            <p:spPr>
              <a:xfrm>
                <a:off x="2464198" y="34278959"/>
                <a:ext cx="80865" cy="84362"/>
              </a:xfrm>
              <a:prstGeom prst="ellipse">
                <a:avLst/>
              </a:prstGeom>
              <a:solidFill>
                <a:srgbClr val="018080"/>
              </a:solidFill>
              <a:ln w="25400">
                <a:solidFill>
                  <a:srgbClr val="01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DB0C77-EFEB-39AD-9DA3-616D0F357055}"/>
                    </a:ext>
                  </a:extLst>
                </p:cNvPr>
                <p:cNvSpPr txBox="1"/>
                <p:nvPr/>
              </p:nvSpPr>
              <p:spPr>
                <a:xfrm>
                  <a:off x="4360257" y="35935644"/>
                  <a:ext cx="2628334" cy="339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256, 28, 16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CH" dirty="0"/>
                    <a:t>,  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=1.13</m:t>
                      </m:r>
                    </m:oMath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DB0C77-EFEB-39AD-9DA3-616D0F357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257" y="35935644"/>
                  <a:ext cx="2628334" cy="339005"/>
                </a:xfrm>
                <a:prstGeom prst="rect">
                  <a:avLst/>
                </a:prstGeom>
                <a:blipFill>
                  <a:blip r:embed="rId99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462D7A-710F-39E8-06FF-C71CF176C5D2}"/>
              </a:ext>
            </a:extLst>
          </p:cNvPr>
          <p:cNvGrpSpPr/>
          <p:nvPr/>
        </p:nvGrpSpPr>
        <p:grpSpPr>
          <a:xfrm>
            <a:off x="5599341" y="3081198"/>
            <a:ext cx="3385615" cy="404983"/>
            <a:chOff x="3677743" y="35951707"/>
            <a:chExt cx="3336355" cy="339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5D3E39B-B6F9-FE0F-7270-3AA1ECF1E27D}"/>
                </a:ext>
              </a:extLst>
            </p:cNvPr>
            <p:cNvGrpSpPr/>
            <p:nvPr/>
          </p:nvGrpSpPr>
          <p:grpSpPr>
            <a:xfrm>
              <a:off x="3677743" y="36065525"/>
              <a:ext cx="675207" cy="84362"/>
              <a:chOff x="2167026" y="34278959"/>
              <a:chExt cx="675207" cy="84362"/>
            </a:xfrm>
            <a:solidFill>
              <a:srgbClr val="31CE31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1BEDC48-1AE7-184F-098B-CDDE786013BC}"/>
                  </a:ext>
                </a:extLst>
              </p:cNvPr>
              <p:cNvCxnSpPr/>
              <p:nvPr/>
            </p:nvCxnSpPr>
            <p:spPr>
              <a:xfrm>
                <a:off x="2167026" y="34321140"/>
                <a:ext cx="675207" cy="0"/>
              </a:xfrm>
              <a:prstGeom prst="line">
                <a:avLst/>
              </a:prstGeom>
              <a:solidFill>
                <a:srgbClr val="0026FF"/>
              </a:solidFill>
              <a:ln w="31750">
                <a:solidFill>
                  <a:srgbClr val="002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E84637F-A70D-2855-C7C7-236A636C090E}"/>
                  </a:ext>
                </a:extLst>
              </p:cNvPr>
              <p:cNvSpPr/>
              <p:nvPr/>
            </p:nvSpPr>
            <p:spPr>
              <a:xfrm>
                <a:off x="2464198" y="34278959"/>
                <a:ext cx="80865" cy="84362"/>
              </a:xfrm>
              <a:prstGeom prst="ellipse">
                <a:avLst/>
              </a:prstGeom>
              <a:solidFill>
                <a:srgbClr val="0026FF"/>
              </a:solidFill>
              <a:ln w="25400">
                <a:solidFill>
                  <a:srgbClr val="002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A420B6-147E-3555-5EEA-6C2188373193}"/>
                    </a:ext>
                  </a:extLst>
                </p:cNvPr>
                <p:cNvSpPr txBox="1"/>
                <p:nvPr/>
              </p:nvSpPr>
              <p:spPr>
                <a:xfrm>
                  <a:off x="4351011" y="35951707"/>
                  <a:ext cx="2663087" cy="339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1024, 28, 32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CH" dirty="0"/>
                    <a:t>,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=1.08</m:t>
                      </m:r>
                    </m:oMath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A420B6-147E-3555-5EEA-6C2188373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011" y="35951707"/>
                  <a:ext cx="2663087" cy="339005"/>
                </a:xfrm>
                <a:prstGeom prst="rect">
                  <a:avLst/>
                </a:prstGeom>
                <a:blipFill>
                  <a:blip r:embed="rId100"/>
                  <a:stretch>
                    <a:fillRect b="-21212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B6E62C-41FA-BA22-2216-B0B8FB64451B}"/>
              </a:ext>
            </a:extLst>
          </p:cNvPr>
          <p:cNvGrpSpPr/>
          <p:nvPr/>
        </p:nvGrpSpPr>
        <p:grpSpPr>
          <a:xfrm>
            <a:off x="5597375" y="4259740"/>
            <a:ext cx="2312993" cy="404983"/>
            <a:chOff x="3677743" y="35934097"/>
            <a:chExt cx="2279340" cy="33900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C6115B-03D6-EEF6-A748-30E3371DA609}"/>
                </a:ext>
              </a:extLst>
            </p:cNvPr>
            <p:cNvGrpSpPr/>
            <p:nvPr/>
          </p:nvGrpSpPr>
          <p:grpSpPr>
            <a:xfrm>
              <a:off x="3677743" y="36065525"/>
              <a:ext cx="675207" cy="84362"/>
              <a:chOff x="2167026" y="34278959"/>
              <a:chExt cx="675207" cy="84362"/>
            </a:xfrm>
            <a:solidFill>
              <a:srgbClr val="31CE31"/>
            </a:solidFill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18CFC75-498A-2CDF-CA6E-857AF22F10EA}"/>
                  </a:ext>
                </a:extLst>
              </p:cNvPr>
              <p:cNvCxnSpPr/>
              <p:nvPr/>
            </p:nvCxnSpPr>
            <p:spPr>
              <a:xfrm>
                <a:off x="2167026" y="34321140"/>
                <a:ext cx="675207" cy="0"/>
              </a:xfrm>
              <a:prstGeom prst="line">
                <a:avLst/>
              </a:prstGeom>
              <a:solidFill>
                <a:srgbClr val="E39FF7"/>
              </a:solidFill>
              <a:ln w="31750">
                <a:solidFill>
                  <a:srgbClr val="E39FF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431F5DA-0F77-6E57-7541-58AC404FB4F0}"/>
                  </a:ext>
                </a:extLst>
              </p:cNvPr>
              <p:cNvSpPr/>
              <p:nvPr/>
            </p:nvSpPr>
            <p:spPr>
              <a:xfrm>
                <a:off x="2464198" y="34278959"/>
                <a:ext cx="80865" cy="84362"/>
              </a:xfrm>
              <a:prstGeom prst="ellipse">
                <a:avLst/>
              </a:prstGeom>
              <a:solidFill>
                <a:srgbClr val="E39FF7"/>
              </a:solidFill>
              <a:ln w="25400">
                <a:solidFill>
                  <a:srgbClr val="E39F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F2F111C-AAF0-3AB1-3EE5-D3E515E4C231}"/>
                    </a:ext>
                  </a:extLst>
                </p:cNvPr>
                <p:cNvSpPr txBox="1"/>
                <p:nvPr/>
              </p:nvSpPr>
              <p:spPr>
                <a:xfrm>
                  <a:off x="4352950" y="35934097"/>
                  <a:ext cx="1604133" cy="339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254, 14, 16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F2F111C-AAF0-3AB1-3EE5-D3E515E4C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2950" y="35934097"/>
                  <a:ext cx="1604133" cy="339005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FD283F-EA49-4327-6990-F3C95AD9137D}"/>
              </a:ext>
            </a:extLst>
          </p:cNvPr>
          <p:cNvGrpSpPr/>
          <p:nvPr/>
        </p:nvGrpSpPr>
        <p:grpSpPr>
          <a:xfrm>
            <a:off x="5587633" y="4877960"/>
            <a:ext cx="2559980" cy="404983"/>
            <a:chOff x="5861151" y="35925015"/>
            <a:chExt cx="2522733" cy="33900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6957DCC-A115-4E05-B7A6-E435CD9A27B8}"/>
                </a:ext>
              </a:extLst>
            </p:cNvPr>
            <p:cNvGrpSpPr/>
            <p:nvPr/>
          </p:nvGrpSpPr>
          <p:grpSpPr>
            <a:xfrm>
              <a:off x="5861151" y="36054661"/>
              <a:ext cx="675207" cy="84362"/>
              <a:chOff x="2167026" y="34278959"/>
              <a:chExt cx="675207" cy="84362"/>
            </a:xfrm>
            <a:solidFill>
              <a:srgbClr val="018080"/>
            </a:solidFill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F3E68F7-AC58-77EC-4BE1-0A67FD1DF54C}"/>
                  </a:ext>
                </a:extLst>
              </p:cNvPr>
              <p:cNvCxnSpPr/>
              <p:nvPr/>
            </p:nvCxnSpPr>
            <p:spPr>
              <a:xfrm>
                <a:off x="2167026" y="34321140"/>
                <a:ext cx="675207" cy="0"/>
              </a:xfrm>
              <a:prstGeom prst="line">
                <a:avLst/>
              </a:prstGeom>
              <a:solidFill>
                <a:srgbClr val="B4EEB4"/>
              </a:solidFill>
              <a:ln w="31750">
                <a:solidFill>
                  <a:srgbClr val="B4EEB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7FE9DC6-12F2-9A62-0BA4-3E25C9AFBC3F}"/>
                  </a:ext>
                </a:extLst>
              </p:cNvPr>
              <p:cNvSpPr/>
              <p:nvPr/>
            </p:nvSpPr>
            <p:spPr>
              <a:xfrm>
                <a:off x="2464198" y="34278959"/>
                <a:ext cx="80865" cy="84362"/>
              </a:xfrm>
              <a:prstGeom prst="ellipse">
                <a:avLst/>
              </a:prstGeom>
              <a:solidFill>
                <a:srgbClr val="B4EEB4"/>
              </a:solidFill>
              <a:ln w="25400">
                <a:solidFill>
                  <a:srgbClr val="B4EEB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136E842-0A6E-0121-B82E-2183314BBF2A}"/>
                    </a:ext>
                  </a:extLst>
                </p:cNvPr>
                <p:cNvSpPr txBox="1"/>
                <p:nvPr/>
              </p:nvSpPr>
              <p:spPr>
                <a:xfrm>
                  <a:off x="6545958" y="35925015"/>
                  <a:ext cx="1837926" cy="339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254, 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≤20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136E842-0A6E-0121-B82E-2183314BB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958" y="35925015"/>
                  <a:ext cx="1837926" cy="339005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879325-F4AE-9213-05A3-24B66A747A82}"/>
                  </a:ext>
                </a:extLst>
              </p:cNvPr>
              <p:cNvSpPr txBox="1"/>
              <p:nvPr/>
            </p:nvSpPr>
            <p:spPr>
              <a:xfrm>
                <a:off x="6380830" y="1193213"/>
                <a:ext cx="32963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b="1" dirty="0"/>
                  <a:t>PW-QPC, </a:t>
                </a:r>
                <a14:m>
                  <m:oMath xmlns:m="http://schemas.openxmlformats.org/officeDocument/2006/math">
                    <m:r>
                      <a:rPr lang="en-CH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CH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H" sz="2400" b="1" i="1" dirty="0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endParaRPr lang="en-CH" sz="24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879325-F4AE-9213-05A3-24B66A74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830" y="1193213"/>
                <a:ext cx="3296302" cy="461665"/>
              </a:xfrm>
              <a:prstGeom prst="rect">
                <a:avLst/>
              </a:prstGeom>
              <a:blipFill>
                <a:blip r:embed="rId103"/>
                <a:stretch>
                  <a:fillRect l="-3077" t="-10811" b="-2973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22CC7DCD-C258-26B6-E014-1A1A28645E3C}"/>
              </a:ext>
            </a:extLst>
          </p:cNvPr>
          <p:cNvSpPr txBox="1"/>
          <p:nvPr/>
        </p:nvSpPr>
        <p:spPr>
          <a:xfrm>
            <a:off x="6360296" y="3692348"/>
            <a:ext cx="401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b="1" dirty="0"/>
              <a:t>QLDPC, BP4+OSD0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491245-5EBE-5913-470D-56717A4B9387}"/>
              </a:ext>
            </a:extLst>
          </p:cNvPr>
          <p:cNvGrpSpPr/>
          <p:nvPr/>
        </p:nvGrpSpPr>
        <p:grpSpPr>
          <a:xfrm>
            <a:off x="5587570" y="5544439"/>
            <a:ext cx="2570236" cy="404983"/>
            <a:chOff x="3654339" y="35938202"/>
            <a:chExt cx="2532839" cy="33900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6E86EA-AA60-C3FD-73F4-EBB254FEFFBA}"/>
                </a:ext>
              </a:extLst>
            </p:cNvPr>
            <p:cNvGrpSpPr/>
            <p:nvPr/>
          </p:nvGrpSpPr>
          <p:grpSpPr>
            <a:xfrm>
              <a:off x="3654339" y="36065525"/>
              <a:ext cx="675207" cy="84362"/>
              <a:chOff x="2143622" y="34278959"/>
              <a:chExt cx="675207" cy="84362"/>
            </a:xfrm>
            <a:solidFill>
              <a:srgbClr val="31CE31"/>
            </a:solidFill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FFEA970-441C-86BB-94C8-0FDF3DEC37B2}"/>
                  </a:ext>
                </a:extLst>
              </p:cNvPr>
              <p:cNvCxnSpPr/>
              <p:nvPr/>
            </p:nvCxnSpPr>
            <p:spPr>
              <a:xfrm>
                <a:off x="2143622" y="34321140"/>
                <a:ext cx="675207" cy="0"/>
              </a:xfrm>
              <a:prstGeom prst="line">
                <a:avLst/>
              </a:prstGeom>
              <a:solidFill>
                <a:srgbClr val="88CDFB"/>
              </a:solidFill>
              <a:ln w="31750">
                <a:solidFill>
                  <a:srgbClr val="88CD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9B4D6C8-238B-5E7D-D931-7235958035AC}"/>
                  </a:ext>
                </a:extLst>
              </p:cNvPr>
              <p:cNvSpPr/>
              <p:nvPr/>
            </p:nvSpPr>
            <p:spPr>
              <a:xfrm>
                <a:off x="2440793" y="34278959"/>
                <a:ext cx="80865" cy="84362"/>
              </a:xfrm>
              <a:prstGeom prst="ellipse">
                <a:avLst/>
              </a:prstGeom>
              <a:solidFill>
                <a:srgbClr val="88CDFB"/>
              </a:solidFill>
              <a:ln w="25400">
                <a:solidFill>
                  <a:srgbClr val="88CD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BEEB997-BE6E-B2AF-C519-DCAA5CE3E178}"/>
                    </a:ext>
                  </a:extLst>
                </p:cNvPr>
                <p:cNvSpPr txBox="1"/>
                <p:nvPr/>
              </p:nvSpPr>
              <p:spPr>
                <a:xfrm>
                  <a:off x="4349253" y="35938202"/>
                  <a:ext cx="1837925" cy="3390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882, 24, ≤24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BEEB997-BE6E-B2AF-C519-DCAA5CE3E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253" y="35938202"/>
                  <a:ext cx="1837925" cy="339005"/>
                </a:xfrm>
                <a:prstGeom prst="rect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189A408-9720-93E6-56C2-880A353C10F8}"/>
              </a:ext>
            </a:extLst>
          </p:cNvPr>
          <p:cNvSpPr txBox="1"/>
          <p:nvPr/>
        </p:nvSpPr>
        <p:spPr>
          <a:xfrm>
            <a:off x="9697253" y="1516978"/>
            <a:ext cx="241194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Pros</a:t>
            </a:r>
          </a:p>
          <a:p>
            <a:r>
              <a:rPr lang="en-CH" dirty="0"/>
              <a:t>More flexible K</a:t>
            </a:r>
          </a:p>
          <a:p>
            <a:r>
              <a:rPr lang="en-GB" dirty="0"/>
              <a:t>N</a:t>
            </a:r>
            <a:r>
              <a:rPr lang="en-CH" dirty="0"/>
              <a:t>o error floor under list decoding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7D360FA-773F-EAA9-5831-40E417B8EEE0}"/>
                  </a:ext>
                </a:extLst>
              </p:cNvPr>
              <p:cNvSpPr txBox="1"/>
              <p:nvPr/>
            </p:nvSpPr>
            <p:spPr>
              <a:xfrm>
                <a:off x="9697253" y="2863483"/>
                <a:ext cx="2376488" cy="1226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b="1" dirty="0"/>
                  <a:t>Cons</a:t>
                </a:r>
              </a:p>
              <a:p>
                <a:r>
                  <a:rPr lang="en-CH" dirty="0"/>
                  <a:t>Less flexible N</a:t>
                </a:r>
              </a:p>
              <a:p>
                <a:r>
                  <a:rPr lang="en-CH" dirty="0"/>
                  <a:t>Distance cannot break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barrier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7D360FA-773F-EAA9-5831-40E417B8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53" y="2863483"/>
                <a:ext cx="2376488" cy="1226426"/>
              </a:xfrm>
              <a:prstGeom prst="rect">
                <a:avLst/>
              </a:prstGeom>
              <a:blipFill>
                <a:blip r:embed="rId105"/>
                <a:stretch>
                  <a:fillRect l="-2128" t="-2041" b="-71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BC8BB6-9D6B-73DE-6EF7-70614D105A8F}"/>
                  </a:ext>
                </a:extLst>
              </p:cNvPr>
              <p:cNvSpPr txBox="1"/>
              <p:nvPr/>
            </p:nvSpPr>
            <p:spPr>
              <a:xfrm>
                <a:off x="2531578" y="5032668"/>
                <a:ext cx="151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Depolarize(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H" dirty="0"/>
                  <a:t>)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BBC8BB6-9D6B-73DE-6EF7-70614D10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78" y="5032668"/>
                <a:ext cx="1519711" cy="369332"/>
              </a:xfrm>
              <a:prstGeom prst="rect">
                <a:avLst/>
              </a:prstGeom>
              <a:blipFill>
                <a:blip r:embed="rId106"/>
                <a:stretch>
                  <a:fillRect l="-3306" t="-6667" r="-2479" b="-2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6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CBF920-0909-89F8-779E-51A8A493B3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62000" y="180068"/>
                <a:ext cx="10515600" cy="1325563"/>
              </a:xfrm>
            </p:spPr>
            <p:txBody>
              <a:bodyPr/>
              <a:lstStyle/>
              <a:p>
                <a:r>
                  <a:rPr lang="en-CH" dirty="0"/>
                  <a:t>Code Distance (impact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H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CBF920-0909-89F8-779E-51A8A493B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0" y="180068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533E9C-EA2B-9B8A-93AB-25EE8A4DE20D}"/>
                  </a:ext>
                </a:extLst>
              </p:cNvPr>
              <p:cNvSpPr txBox="1"/>
              <p:nvPr/>
            </p:nvSpPr>
            <p:spPr>
              <a:xfrm>
                <a:off x="7434942" y="2460195"/>
                <a:ext cx="3053785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533E9C-EA2B-9B8A-93AB-25EE8A4D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942" y="2460195"/>
                <a:ext cx="3053785" cy="372666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1CE1BD-9E02-27E9-46EF-CCB7E0E12934}"/>
                  </a:ext>
                </a:extLst>
              </p:cNvPr>
              <p:cNvSpPr txBox="1"/>
              <p:nvPr/>
            </p:nvSpPr>
            <p:spPr>
              <a:xfrm>
                <a:off x="7434942" y="3014193"/>
                <a:ext cx="3053785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1CE1BD-9E02-27E9-46EF-CCB7E0E12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942" y="3014193"/>
                <a:ext cx="3053785" cy="372666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BC2B1-B358-4176-6275-475234FA7C29}"/>
                  </a:ext>
                </a:extLst>
              </p:cNvPr>
              <p:cNvSpPr txBox="1"/>
              <p:nvPr/>
            </p:nvSpPr>
            <p:spPr>
              <a:xfrm>
                <a:off x="811327" y="1320965"/>
                <a:ext cx="747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CH" dirty="0"/>
                  <a:t>, approaching Reed-Muller (maximum rate distance tradeoff from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CH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DBC2B1-B358-4176-6275-475234FA7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7" y="1320965"/>
                <a:ext cx="7478522" cy="369332"/>
              </a:xfrm>
              <a:prstGeom prst="rect">
                <a:avLst/>
              </a:prstGeom>
              <a:blipFill>
                <a:blip r:embed="rId5"/>
                <a:stretch>
                  <a:fillRect l="-169" t="-10345" b="-275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0E94E9-1C39-4723-E546-CCDA371E6A2C}"/>
                  </a:ext>
                </a:extLst>
              </p:cNvPr>
              <p:cNvSpPr txBox="1"/>
              <p:nvPr/>
            </p:nvSpPr>
            <p:spPr>
              <a:xfrm>
                <a:off x="1301185" y="1780294"/>
                <a:ext cx="3256597" cy="1235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=1.1692, 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[[1024, 42, 16]] </m:t>
                    </m:r>
                  </m:oMath>
                </a14:m>
                <a:endParaRPr lang="en-C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=1.0692, </m:t>
                      </m:r>
                      <m:d>
                        <m:dPr>
                          <m:begChr m:val="["/>
                          <m:endChr m:val="]"/>
                          <m:ctrlPr>
                            <a:rPr lang="en-CH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H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i="1" dirty="0" smtClean="0">
                                  <a:latin typeface="Cambria Math" panose="02040503050406030204" pitchFamily="18" charset="0"/>
                                </a:rPr>
                                <m:t>1024,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H" i="1" dirty="0" smtClean="0">
                                  <a:latin typeface="Cambria Math" panose="02040503050406030204" pitchFamily="18" charset="0"/>
                                </a:rPr>
                                <m:t>42,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H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 dirty="0"/>
                  <a:t> (RM),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[[1024,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252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32]]</m:t>
                    </m:r>
                  </m:oMath>
                </a14:m>
                <a:endParaRPr lang="en-CH" dirty="0"/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0E94E9-1C39-4723-E546-CCDA371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185" y="1780294"/>
                <a:ext cx="3256597" cy="123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06998-2C73-6500-05C7-AD77F5DD5709}"/>
                  </a:ext>
                </a:extLst>
              </p:cNvPr>
              <p:cNvSpPr txBox="1"/>
              <p:nvPr/>
            </p:nvSpPr>
            <p:spPr>
              <a:xfrm>
                <a:off x="811327" y="2831194"/>
                <a:ext cx="46602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Trade-off: d</a:t>
                </a:r>
                <a:r>
                  <a:rPr lang="en-CH" dirty="0"/>
                  <a:t>ecoding near threshold will suffer </a:t>
                </a:r>
              </a:p>
              <a:p>
                <a:r>
                  <a:rPr lang="en-GB" dirty="0"/>
                  <a:t>a</a:t>
                </a:r>
                <a:r>
                  <a:rPr lang="en-CH" dirty="0"/>
                  <a:t>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dirty="0"/>
                  <a:t> increases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B06998-2C73-6500-05C7-AD77F5DD5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27" y="2831194"/>
                <a:ext cx="4660250" cy="646331"/>
              </a:xfrm>
              <a:prstGeom prst="rect">
                <a:avLst/>
              </a:prstGeom>
              <a:blipFill>
                <a:blip r:embed="rId7"/>
                <a:stretch>
                  <a:fillRect l="-813" t="-3846" b="-134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79A61D7-AE3A-04AC-D0D1-24B00107625B}"/>
              </a:ext>
            </a:extLst>
          </p:cNvPr>
          <p:cNvSpPr/>
          <p:nvPr/>
        </p:nvSpPr>
        <p:spPr>
          <a:xfrm>
            <a:off x="9599890" y="2471193"/>
            <a:ext cx="295224" cy="446177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89F2DE-685F-B557-78E5-24A93BE8DDE0}"/>
                  </a:ext>
                </a:extLst>
              </p:cNvPr>
              <p:cNvSpPr txBox="1"/>
              <p:nvPr/>
            </p:nvSpPr>
            <p:spPr>
              <a:xfrm>
                <a:off x="8784771" y="1994040"/>
                <a:ext cx="2112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7030A0"/>
                    </a:solidFill>
                  </a:rPr>
                  <a:t>D</a:t>
                </a:r>
                <a:r>
                  <a:rPr lang="en-CH" dirty="0">
                    <a:solidFill>
                      <a:srgbClr val="7030A0"/>
                    </a:solidFill>
                  </a:rPr>
                  <a:t>istance 2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H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89F2DE-685F-B557-78E5-24A93BE8D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771" y="1994040"/>
                <a:ext cx="2112566" cy="369332"/>
              </a:xfrm>
              <a:prstGeom prst="rect">
                <a:avLst/>
              </a:prstGeom>
              <a:blipFill>
                <a:blip r:embed="rId8"/>
                <a:stretch>
                  <a:fillRect l="-2381" t="-3226" b="-2258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E5525-16F0-A1DA-F367-FA1033501993}"/>
                  </a:ext>
                </a:extLst>
              </p:cNvPr>
              <p:cNvSpPr txBox="1"/>
              <p:nvPr/>
            </p:nvSpPr>
            <p:spPr>
              <a:xfrm>
                <a:off x="6719902" y="2452879"/>
                <a:ext cx="1003929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CH" dirty="0">
                  <a:solidFill>
                    <a:srgbClr val="7030A0"/>
                  </a:solidFill>
                </a:endParaRPr>
              </a:p>
              <a:p>
                <a:r>
                  <a:rPr lang="en-GB" dirty="0">
                    <a:solidFill>
                      <a:srgbClr val="7030A0"/>
                    </a:solidFill>
                  </a:rPr>
                  <a:t>a</a:t>
                </a:r>
                <a:r>
                  <a:rPr lang="en-CH" dirty="0">
                    <a:solidFill>
                      <a:srgbClr val="7030A0"/>
                    </a:solidFill>
                  </a:rPr>
                  <a:t>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2E5525-16F0-A1DA-F367-FA103350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902" y="2452879"/>
                <a:ext cx="1003929" cy="677108"/>
              </a:xfrm>
              <a:prstGeom prst="rect">
                <a:avLst/>
              </a:prstGeom>
              <a:blipFill>
                <a:blip r:embed="rId9"/>
                <a:stretch>
                  <a:fillRect l="-3704" b="-1272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6BCF3C8-F754-734E-E465-70562458DE79}"/>
              </a:ext>
            </a:extLst>
          </p:cNvPr>
          <p:cNvSpPr txBox="1"/>
          <p:nvPr/>
        </p:nvSpPr>
        <p:spPr>
          <a:xfrm>
            <a:off x="1674694" y="5678941"/>
            <a:ext cx="928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A. Goswami, M. </a:t>
            </a:r>
            <a:r>
              <a:rPr lang="en-GB" dirty="0" err="1"/>
              <a:t>Mhalla</a:t>
            </a:r>
            <a:r>
              <a:rPr lang="en-GB" dirty="0"/>
              <a:t>, and V. Savin, “Fault-tolerant preparation of quantum polar codes encoding one logical qubit,” Phys. Rev. A, vol. 108, 2023.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3065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 animBg="1"/>
      <p:bldP spid="11" grpId="1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F9FE-9803-FF65-600D-081CBEC8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497BD-82FF-BFC9-12D6-B80799C07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CSS construction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CH" dirty="0"/>
              </a:p>
              <a:p>
                <a:r>
                  <a:rPr lang="en-GB" dirty="0"/>
                  <a:t>Use list decoder to approximate coset probability</a:t>
                </a:r>
              </a:p>
              <a:p>
                <a:r>
                  <a:rPr lang="en-GB" dirty="0"/>
                  <a:t>List decoding under depolarizing noise</a:t>
                </a:r>
              </a:p>
              <a:p>
                <a:r>
                  <a:rPr lang="en-GB" dirty="0"/>
                  <a:t>Code distance</a:t>
                </a:r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3497BD-82FF-BFC9-12D6-B80799C07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7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6BDF58-0C98-5AC1-E724-F401EC59CA7D}"/>
                  </a:ext>
                </a:extLst>
              </p:cNvPr>
              <p:cNvSpPr txBox="1"/>
              <p:nvPr/>
            </p:nvSpPr>
            <p:spPr>
              <a:xfrm>
                <a:off x="962995" y="117389"/>
                <a:ext cx="8406019" cy="1821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2800" b="1" dirty="0"/>
                  <a:t>X-type and Z-type stabilizers/logicals are the same</a:t>
                </a:r>
              </a:p>
              <a:p>
                <a:r>
                  <a:rPr lang="en-CH" sz="2800" b="1" dirty="0"/>
                  <a:t>up to bit-reversal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CH" sz="2800" b="1" dirty="0"/>
              </a:p>
              <a:p>
                <a:endParaRPr lang="en-CH" sz="28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6BDF58-0C98-5AC1-E724-F401EC59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5" y="117389"/>
                <a:ext cx="8406019" cy="1821076"/>
              </a:xfrm>
              <a:prstGeom prst="rect">
                <a:avLst/>
              </a:prstGeom>
              <a:blipFill>
                <a:blip r:embed="rId3"/>
                <a:stretch>
                  <a:fillRect l="-1508" t="-3472" r="-60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Picture 105" descr="A pattern of numbers and symbols&#10;&#10;Description automatically generated">
            <a:extLst>
              <a:ext uri="{FF2B5EF4-FFF2-40B4-BE49-F238E27FC236}">
                <a16:creationId xmlns:a16="http://schemas.microsoft.com/office/drawing/2014/main" id="{58233864-54E9-728A-BCD8-EA6112D98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740" y="2145426"/>
            <a:ext cx="2558306" cy="2702211"/>
          </a:xfrm>
          <a:prstGeom prst="rect">
            <a:avLst/>
          </a:prstGeom>
        </p:spPr>
      </p:pic>
      <p:pic>
        <p:nvPicPr>
          <p:cNvPr id="108" name="Picture 107" descr="A number patter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285D484E-73F0-5E66-106E-C59CF7554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835" y="2203835"/>
            <a:ext cx="2517906" cy="2643801"/>
          </a:xfrm>
          <a:prstGeom prst="rect">
            <a:avLst/>
          </a:prstGeom>
        </p:spPr>
      </p:pic>
      <p:sp>
        <p:nvSpPr>
          <p:cNvPr id="110" name="Down Arrow 109">
            <a:extLst>
              <a:ext uri="{FF2B5EF4-FFF2-40B4-BE49-F238E27FC236}">
                <a16:creationId xmlns:a16="http://schemas.microsoft.com/office/drawing/2014/main" id="{F6553BE4-D0D9-D838-3745-11410CCAA2AD}"/>
              </a:ext>
            </a:extLst>
          </p:cNvPr>
          <p:cNvSpPr/>
          <p:nvPr/>
        </p:nvSpPr>
        <p:spPr>
          <a:xfrm rot="16200000">
            <a:off x="6174843" y="2638334"/>
            <a:ext cx="440009" cy="2750649"/>
          </a:xfrm>
          <a:prstGeom prst="downArrow">
            <a:avLst/>
          </a:prstGeom>
          <a:solidFill>
            <a:srgbClr val="00B0F0">
              <a:alpha val="39915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1" name="Down Arrow 120">
            <a:extLst>
              <a:ext uri="{FF2B5EF4-FFF2-40B4-BE49-F238E27FC236}">
                <a16:creationId xmlns:a16="http://schemas.microsoft.com/office/drawing/2014/main" id="{A710B988-184C-AA22-EF5F-AD8332B144F2}"/>
              </a:ext>
            </a:extLst>
          </p:cNvPr>
          <p:cNvSpPr/>
          <p:nvPr/>
        </p:nvSpPr>
        <p:spPr>
          <a:xfrm rot="16200000">
            <a:off x="9258557" y="1666185"/>
            <a:ext cx="440009" cy="2750649"/>
          </a:xfrm>
          <a:prstGeom prst="downArrow">
            <a:avLst/>
          </a:prstGeom>
          <a:solidFill>
            <a:schemeClr val="accent5">
              <a:lumMod val="40000"/>
              <a:lumOff val="60000"/>
              <a:alpha val="39915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2" name="Down Arrow 121">
            <a:extLst>
              <a:ext uri="{FF2B5EF4-FFF2-40B4-BE49-F238E27FC236}">
                <a16:creationId xmlns:a16="http://schemas.microsoft.com/office/drawing/2014/main" id="{47DFE345-C99A-FE65-400C-A77D087AB452}"/>
              </a:ext>
            </a:extLst>
          </p:cNvPr>
          <p:cNvSpPr/>
          <p:nvPr/>
        </p:nvSpPr>
        <p:spPr>
          <a:xfrm>
            <a:off x="5647382" y="2152729"/>
            <a:ext cx="312906" cy="2750649"/>
          </a:xfrm>
          <a:prstGeom prst="downArrow">
            <a:avLst/>
          </a:prstGeom>
          <a:solidFill>
            <a:schemeClr val="accent5">
              <a:lumMod val="40000"/>
              <a:lumOff val="60000"/>
              <a:alpha val="39915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1C0361-BB30-4FFA-F4EB-538EFFD64F48}"/>
              </a:ext>
            </a:extLst>
          </p:cNvPr>
          <p:cNvCxnSpPr>
            <a:cxnSpLocks/>
          </p:cNvCxnSpPr>
          <p:nvPr/>
        </p:nvCxnSpPr>
        <p:spPr>
          <a:xfrm flipV="1">
            <a:off x="4788310" y="1681316"/>
            <a:ext cx="3314927" cy="33331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Up-down Arrow 104">
            <a:extLst>
              <a:ext uri="{FF2B5EF4-FFF2-40B4-BE49-F238E27FC236}">
                <a16:creationId xmlns:a16="http://schemas.microsoft.com/office/drawing/2014/main" id="{24DFBA43-5556-E499-CEA6-C799F00CD6F0}"/>
              </a:ext>
            </a:extLst>
          </p:cNvPr>
          <p:cNvSpPr/>
          <p:nvPr/>
        </p:nvSpPr>
        <p:spPr>
          <a:xfrm rot="8100000">
            <a:off x="7578983" y="1316890"/>
            <a:ext cx="443012" cy="124822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F1E61D5-729F-C3FB-439D-C358210D3CA3}"/>
                  </a:ext>
                </a:extLst>
              </p:cNvPr>
              <p:cNvSpPr txBox="1"/>
              <p:nvPr/>
            </p:nvSpPr>
            <p:spPr>
              <a:xfrm>
                <a:off x="5303884" y="1215641"/>
                <a:ext cx="1689245" cy="619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F1E61D5-729F-C3FB-439D-C358210D3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884" y="1215641"/>
                <a:ext cx="1689245" cy="619465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70226-E04E-73B7-41E0-91EF4C24B0DC}"/>
                  </a:ext>
                </a:extLst>
              </p:cNvPr>
              <p:cNvSpPr txBox="1"/>
              <p:nvPr/>
            </p:nvSpPr>
            <p:spPr>
              <a:xfrm>
                <a:off x="8673001" y="1215641"/>
                <a:ext cx="1808059" cy="621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70226-E04E-73B7-41E0-91EF4C24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001" y="1215641"/>
                <a:ext cx="1808059" cy="621260"/>
              </a:xfrm>
              <a:prstGeom prst="rect">
                <a:avLst/>
              </a:prstGeom>
              <a:blipFill>
                <a:blip r:embed="rId11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F77A962-65F1-2B16-995D-5FE8C99FF4ED}"/>
              </a:ext>
            </a:extLst>
          </p:cNvPr>
          <p:cNvGrpSpPr/>
          <p:nvPr/>
        </p:nvGrpSpPr>
        <p:grpSpPr>
          <a:xfrm>
            <a:off x="326062" y="1681966"/>
            <a:ext cx="4181566" cy="3277053"/>
            <a:chOff x="326062" y="1681966"/>
            <a:chExt cx="4181566" cy="32770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8AE214-6D92-1D38-C17B-1D9DF0C659F0}"/>
                </a:ext>
              </a:extLst>
            </p:cNvPr>
            <p:cNvGrpSpPr/>
            <p:nvPr/>
          </p:nvGrpSpPr>
          <p:grpSpPr>
            <a:xfrm>
              <a:off x="1557439" y="2149836"/>
              <a:ext cx="2890103" cy="2558327"/>
              <a:chOff x="1173211" y="3061368"/>
              <a:chExt cx="2890103" cy="2558327"/>
            </a:xfrm>
            <a:solidFill>
              <a:schemeClr val="tx1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D7A75D-DAA8-A719-3393-53573BA8DACB}"/>
                  </a:ext>
                </a:extLst>
              </p:cNvPr>
              <p:cNvGrpSpPr/>
              <p:nvPr/>
            </p:nvGrpSpPr>
            <p:grpSpPr>
              <a:xfrm>
                <a:off x="1173211" y="3061368"/>
                <a:ext cx="2880000" cy="444413"/>
                <a:chOff x="1173209" y="2662291"/>
                <a:chExt cx="5048491" cy="959333"/>
              </a:xfrm>
              <a:grpFill/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515586C-CD62-E8CC-C3DC-E82EA068AB66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56E6586-1639-A1FB-41FE-5F06DA88E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09" y="2781818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10568BC-BBB3-F14B-0CD2-017A773D8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09" y="3581490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CD862A6-0A83-CD26-1977-15DDF6EE279C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5E55433-CEE6-CC5D-EE5D-B5E6C656CC1B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A6A6D94-1869-E62C-55FC-266C6F76CA1E}"/>
                  </a:ext>
                </a:extLst>
              </p:cNvPr>
              <p:cNvGrpSpPr/>
              <p:nvPr/>
            </p:nvGrpSpPr>
            <p:grpSpPr>
              <a:xfrm>
                <a:off x="1183313" y="3777344"/>
                <a:ext cx="2880001" cy="444413"/>
                <a:chOff x="1173211" y="2662291"/>
                <a:chExt cx="5048493" cy="959333"/>
              </a:xfrm>
              <a:grpFill/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255CCBC-773A-F99A-F8A1-80679E10838A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547C326-55D5-5DB2-45DD-2238CF086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3213" y="2778858"/>
                  <a:ext cx="5048491" cy="296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2E647B-F8E1-6BA0-776C-001CCA1F4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1" y="3581490"/>
                  <a:ext cx="504849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93AFDB2-95A8-3667-8DC5-5ACB888E869C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B3EE189-4761-1B16-31B5-A01A24A26D3A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22C236B-6959-E91E-B5BB-F04EBC55389C}"/>
                  </a:ext>
                </a:extLst>
              </p:cNvPr>
              <p:cNvGrpSpPr/>
              <p:nvPr/>
            </p:nvGrpSpPr>
            <p:grpSpPr>
              <a:xfrm>
                <a:off x="1183313" y="4458520"/>
                <a:ext cx="2880001" cy="444413"/>
                <a:chOff x="1173213" y="2662291"/>
                <a:chExt cx="5048493" cy="959333"/>
              </a:xfrm>
              <a:grpFill/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42B6D9F-64BB-FCC6-2F14-DFC860E53591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0D9D3AF-D6A7-6F77-7584-06E2FF3F9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2781818"/>
                  <a:ext cx="504849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7CB1AEB-E3E7-2E7A-82C4-76FE254C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3581490"/>
                  <a:ext cx="5048493" cy="2379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66E9DB9-B683-2C62-BB29-7222FEE27807}"/>
                    </a:ext>
                  </a:extLst>
                </p:cNvPr>
                <p:cNvCxnSpPr>
                  <a:cxnSpLocks/>
                  <a:endCxn id="38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A4A1834-5E9E-7C46-6567-FEE5A5F7A9CD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C7B9D6E-80F4-F688-232B-3F1F8B3B9676}"/>
                  </a:ext>
                </a:extLst>
              </p:cNvPr>
              <p:cNvGrpSpPr/>
              <p:nvPr/>
            </p:nvGrpSpPr>
            <p:grpSpPr>
              <a:xfrm>
                <a:off x="1183314" y="5170373"/>
                <a:ext cx="2880000" cy="444413"/>
                <a:chOff x="1173213" y="2662291"/>
                <a:chExt cx="5048491" cy="959333"/>
              </a:xfrm>
              <a:grpFill/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0A15E7C-99BE-9B7D-3FB6-1BFF0E835452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B34094F-34BF-9691-3717-96C677C7C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3213" y="2778858"/>
                  <a:ext cx="5048491" cy="296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1E88A05-30F2-8C0E-D6E5-63971EF64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3581490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E3F4F93-F136-2EEB-AC8B-76724FA347F7}"/>
                    </a:ext>
                  </a:extLst>
                </p:cNvPr>
                <p:cNvCxnSpPr>
                  <a:cxnSpLocks/>
                  <a:endCxn id="33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71FC927-93D5-C814-1D60-16D5A0DE53B6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685E7FF-5C71-EE2C-C6C1-9F8AC3B98A74}"/>
                  </a:ext>
                </a:extLst>
              </p:cNvPr>
              <p:cNvSpPr/>
              <p:nvPr/>
            </p:nvSpPr>
            <p:spPr>
              <a:xfrm>
                <a:off x="2120888" y="3816208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701B52D-60DF-FDD8-6948-8FB1A4A97810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V="1">
                <a:off x="2145110" y="3065088"/>
                <a:ext cx="733" cy="7707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9501D98-D360-78FD-566B-E9095BBF2D6A}"/>
                  </a:ext>
                </a:extLst>
              </p:cNvPr>
              <p:cNvSpPr/>
              <p:nvPr/>
            </p:nvSpPr>
            <p:spPr>
              <a:xfrm>
                <a:off x="2091843" y="306508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256E066-9F83-5A93-0792-731C7C8D3D30}"/>
                  </a:ext>
                </a:extLst>
              </p:cNvPr>
              <p:cNvSpPr/>
              <p:nvPr/>
            </p:nvSpPr>
            <p:spPr>
              <a:xfrm>
                <a:off x="2307753" y="3429000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E191FEC-30D1-1E5C-3F70-45FC9347DAB5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V="1">
                <a:off x="2360760" y="3429000"/>
                <a:ext cx="993" cy="76785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B76F73-72F6-259B-B9DD-56E011A0A791}"/>
                  </a:ext>
                </a:extLst>
              </p:cNvPr>
              <p:cNvSpPr/>
              <p:nvPr/>
            </p:nvSpPr>
            <p:spPr>
              <a:xfrm>
                <a:off x="2337455" y="4182498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605321-BD1C-DB65-475F-F9A6704A3C95}"/>
                  </a:ext>
                </a:extLst>
              </p:cNvPr>
              <p:cNvSpPr/>
              <p:nvPr/>
            </p:nvSpPr>
            <p:spPr>
              <a:xfrm>
                <a:off x="2119895" y="5207297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098899B-6ADB-74C0-5F6A-E6D54132507A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 flipV="1">
                <a:off x="2144117" y="4465464"/>
                <a:ext cx="733" cy="7707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93ACA13-518F-200F-97BD-623B83FE8F42}"/>
                  </a:ext>
                </a:extLst>
              </p:cNvPr>
              <p:cNvSpPr/>
              <p:nvPr/>
            </p:nvSpPr>
            <p:spPr>
              <a:xfrm>
                <a:off x="2090850" y="4465464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9EF7487-3987-00AD-E6BC-5D1579ADD456}"/>
                  </a:ext>
                </a:extLst>
              </p:cNvPr>
              <p:cNvSpPr/>
              <p:nvPr/>
            </p:nvSpPr>
            <p:spPr>
              <a:xfrm>
                <a:off x="2306760" y="4829376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DE59799-BF4D-F05F-FA4E-45D72745DAD4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V="1">
                <a:off x="2359767" y="4829376"/>
                <a:ext cx="993" cy="76785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5F6FA5-9693-EE3A-D658-E0BA2895C31F}"/>
                  </a:ext>
                </a:extLst>
              </p:cNvPr>
              <p:cNvSpPr/>
              <p:nvPr/>
            </p:nvSpPr>
            <p:spPr>
              <a:xfrm>
                <a:off x="2340901" y="5573587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F3C1CDA-24B5-58CD-BE7E-445C2A183B49}"/>
                  </a:ext>
                </a:extLst>
              </p:cNvPr>
              <p:cNvSpPr/>
              <p:nvPr/>
            </p:nvSpPr>
            <p:spPr>
              <a:xfrm>
                <a:off x="2807712" y="3064261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4C39300-CF72-CFF5-5BDB-0401B34451DC}"/>
                  </a:ext>
                </a:extLst>
              </p:cNvPr>
              <p:cNvSpPr/>
              <p:nvPr/>
            </p:nvSpPr>
            <p:spPr>
              <a:xfrm>
                <a:off x="2845259" y="4501887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C6250CD-3680-713C-93B3-083AEDD078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1712" y="3064261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1ED6D4-E598-141B-099C-6EB72890855D}"/>
                  </a:ext>
                </a:extLst>
              </p:cNvPr>
              <p:cNvSpPr/>
              <p:nvPr/>
            </p:nvSpPr>
            <p:spPr>
              <a:xfrm>
                <a:off x="2976614" y="343786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79F670B-F5A4-35C8-70D8-2C90F08DFAAC}"/>
                  </a:ext>
                </a:extLst>
              </p:cNvPr>
              <p:cNvSpPr/>
              <p:nvPr/>
            </p:nvSpPr>
            <p:spPr>
              <a:xfrm>
                <a:off x="3014161" y="4875488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713103C-84A8-9DB5-334D-5659D00160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30614" y="3437862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55D898D-A0D5-DE61-6094-0DE5F3203898}"/>
                  </a:ext>
                </a:extLst>
              </p:cNvPr>
              <p:cNvSpPr/>
              <p:nvPr/>
            </p:nvSpPr>
            <p:spPr>
              <a:xfrm>
                <a:off x="3153330" y="3778269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1035520-5464-FB97-392A-B43849F521AA}"/>
                  </a:ext>
                </a:extLst>
              </p:cNvPr>
              <p:cNvSpPr/>
              <p:nvPr/>
            </p:nvSpPr>
            <p:spPr>
              <a:xfrm>
                <a:off x="3187319" y="5215895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B83ACE-212C-658D-2155-9E6DD2ECD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07330" y="3778269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DBD28B6-63DF-B86C-E490-89E39D6A9363}"/>
                  </a:ext>
                </a:extLst>
              </p:cNvPr>
              <p:cNvSpPr/>
              <p:nvPr/>
            </p:nvSpPr>
            <p:spPr>
              <a:xfrm>
                <a:off x="3331883" y="4148715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F60A7E-1E38-E3DB-446E-E2297F5B4EC3}"/>
                  </a:ext>
                </a:extLst>
              </p:cNvPr>
              <p:cNvSpPr/>
              <p:nvPr/>
            </p:nvSpPr>
            <p:spPr>
              <a:xfrm>
                <a:off x="3369430" y="5586341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0ADE02D-1409-1EBD-6801-46753D1F5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5883" y="4148715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C640F7-3513-67B0-F441-92BF2BBC60DD}"/>
                    </a:ext>
                  </a:extLst>
                </p:cNvPr>
                <p:cNvSpPr txBox="1"/>
                <p:nvPr/>
              </p:nvSpPr>
              <p:spPr>
                <a:xfrm>
                  <a:off x="892295" y="1988964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C640F7-3513-67B0-F441-92BF2BBC6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295" y="1988964"/>
                  <a:ext cx="5229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1B707F7-3775-8A31-FB29-0BEFEE440469}"/>
                    </a:ext>
                  </a:extLst>
                </p:cNvPr>
                <p:cNvSpPr txBox="1"/>
                <p:nvPr/>
              </p:nvSpPr>
              <p:spPr>
                <a:xfrm>
                  <a:off x="891861" y="2707288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1B707F7-3775-8A31-FB29-0BEFEE440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61" y="2707288"/>
                  <a:ext cx="52290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2DD847D-D81A-B909-DFCF-D77E49D02761}"/>
                    </a:ext>
                  </a:extLst>
                </p:cNvPr>
                <p:cNvSpPr txBox="1"/>
                <p:nvPr/>
              </p:nvSpPr>
              <p:spPr>
                <a:xfrm>
                  <a:off x="890111" y="3431419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2DD847D-D81A-B909-DFCF-D77E49D02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1" y="3431419"/>
                  <a:ext cx="52290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3FC2517-7143-C076-6F5D-60CBD599EFCD}"/>
                    </a:ext>
                  </a:extLst>
                </p:cNvPr>
                <p:cNvSpPr txBox="1"/>
                <p:nvPr/>
              </p:nvSpPr>
              <p:spPr>
                <a:xfrm>
                  <a:off x="872772" y="4481047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3FC2517-7143-C076-6F5D-60CBD599E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72" y="4481047"/>
                  <a:ext cx="56778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38387B1-8344-B486-F45C-EE1161465C49}"/>
                    </a:ext>
                  </a:extLst>
                </p:cNvPr>
                <p:cNvSpPr txBox="1"/>
                <p:nvPr/>
              </p:nvSpPr>
              <p:spPr>
                <a:xfrm>
                  <a:off x="891861" y="3754653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38387B1-8344-B486-F45C-EE1161465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61" y="3754653"/>
                  <a:ext cx="56778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0BFBC0E-F6A0-4262-E070-6219155BF6E0}"/>
                    </a:ext>
                  </a:extLst>
                </p:cNvPr>
                <p:cNvSpPr txBox="1"/>
                <p:nvPr/>
              </p:nvSpPr>
              <p:spPr>
                <a:xfrm>
                  <a:off x="884589" y="3086300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0BFBC0E-F6A0-4262-E070-6219155BF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589" y="3086300"/>
                  <a:ext cx="56778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2241306-0D83-6080-1E03-FB6566839747}"/>
                </a:ext>
              </a:extLst>
            </p:cNvPr>
            <p:cNvSpPr txBox="1"/>
            <p:nvPr/>
          </p:nvSpPr>
          <p:spPr>
            <a:xfrm>
              <a:off x="922307" y="2407412"/>
              <a:ext cx="562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dirty="0"/>
                <a:t>🌟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A4CBB20-B960-DEF6-1A2A-FA234CFA3310}"/>
                </a:ext>
              </a:extLst>
            </p:cNvPr>
            <p:cNvSpPr txBox="1"/>
            <p:nvPr/>
          </p:nvSpPr>
          <p:spPr>
            <a:xfrm>
              <a:off x="947844" y="413766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/>
                <a:t>🌟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EE1AC6-6D5D-4ED6-D559-87B27FD73DF6}"/>
                </a:ext>
              </a:extLst>
            </p:cNvPr>
            <p:cNvSpPr txBox="1"/>
            <p:nvPr/>
          </p:nvSpPr>
          <p:spPr>
            <a:xfrm>
              <a:off x="1542787" y="37936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076CC2E-CEE6-BE0D-F2E6-3067C9A8CE5D}"/>
                </a:ext>
              </a:extLst>
            </p:cNvPr>
            <p:cNvSpPr txBox="1"/>
            <p:nvPr/>
          </p:nvSpPr>
          <p:spPr>
            <a:xfrm>
              <a:off x="2078606" y="38089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60A29BE-7594-9BE1-6E2E-5ACEB577265E}"/>
                </a:ext>
              </a:extLst>
            </p:cNvPr>
            <p:cNvSpPr txBox="1"/>
            <p:nvPr/>
          </p:nvSpPr>
          <p:spPr>
            <a:xfrm>
              <a:off x="2072963" y="34252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5ACA7B-8450-4856-37F1-5DA4B938917E}"/>
                </a:ext>
              </a:extLst>
            </p:cNvPr>
            <p:cNvSpPr txBox="1"/>
            <p:nvPr/>
          </p:nvSpPr>
          <p:spPr>
            <a:xfrm>
              <a:off x="2843969" y="38067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4BCF08-3BF4-2B0A-7FA8-544B9CC6638C}"/>
                </a:ext>
              </a:extLst>
            </p:cNvPr>
            <p:cNvSpPr txBox="1"/>
            <p:nvPr/>
          </p:nvSpPr>
          <p:spPr>
            <a:xfrm>
              <a:off x="2845315" y="34170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EFE441-B762-DB21-C929-DAB1C406DA63}"/>
                </a:ext>
              </a:extLst>
            </p:cNvPr>
            <p:cNvSpPr txBox="1"/>
            <p:nvPr/>
          </p:nvSpPr>
          <p:spPr>
            <a:xfrm>
              <a:off x="3905640" y="23984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C115F7-AA07-FE35-EED2-797A00F5131D}"/>
                </a:ext>
              </a:extLst>
            </p:cNvPr>
            <p:cNvSpPr txBox="1"/>
            <p:nvPr/>
          </p:nvSpPr>
          <p:spPr>
            <a:xfrm>
              <a:off x="3905640" y="20360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2FFEEF-28D9-FCC7-AEA9-6CED7E2A7FBB}"/>
                </a:ext>
              </a:extLst>
            </p:cNvPr>
            <p:cNvSpPr txBox="1"/>
            <p:nvPr/>
          </p:nvSpPr>
          <p:spPr>
            <a:xfrm>
              <a:off x="3908701" y="38067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A3C53AF-C790-38BC-0E0B-D0F822D89B81}"/>
                </a:ext>
              </a:extLst>
            </p:cNvPr>
            <p:cNvSpPr txBox="1"/>
            <p:nvPr/>
          </p:nvSpPr>
          <p:spPr>
            <a:xfrm>
              <a:off x="3907810" y="34338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A1B8A033-3A72-C7C8-0BD5-91C1F1E9B1E6}"/>
                </a:ext>
              </a:extLst>
            </p:cNvPr>
            <p:cNvSpPr/>
            <p:nvPr/>
          </p:nvSpPr>
          <p:spPr>
            <a:xfrm>
              <a:off x="3905640" y="2022318"/>
              <a:ext cx="312906" cy="2750649"/>
            </a:xfrm>
            <a:prstGeom prst="downArrow">
              <a:avLst/>
            </a:prstGeom>
            <a:solidFill>
              <a:srgbClr val="00B0F0">
                <a:alpha val="39915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9DBD50E-C601-CE6F-4027-3843255762AC}"/>
                </a:ext>
              </a:extLst>
            </p:cNvPr>
            <p:cNvSpPr txBox="1"/>
            <p:nvPr/>
          </p:nvSpPr>
          <p:spPr>
            <a:xfrm>
              <a:off x="1549446" y="275336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9AFED2F-4CCA-C7CD-27FD-C7DFE4DB5F54}"/>
                </a:ext>
              </a:extLst>
            </p:cNvPr>
            <p:cNvSpPr txBox="1"/>
            <p:nvPr/>
          </p:nvSpPr>
          <p:spPr>
            <a:xfrm>
              <a:off x="2071787" y="276781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30A9E65-E6F3-717B-BB8F-87C96BF84F36}"/>
                </a:ext>
              </a:extLst>
            </p:cNvPr>
            <p:cNvSpPr txBox="1"/>
            <p:nvPr/>
          </p:nvSpPr>
          <p:spPr>
            <a:xfrm>
              <a:off x="2067077" y="314066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50942FD-C439-703D-77AA-DE8B152DA4EE}"/>
                </a:ext>
              </a:extLst>
            </p:cNvPr>
            <p:cNvSpPr txBox="1"/>
            <p:nvPr/>
          </p:nvSpPr>
          <p:spPr>
            <a:xfrm>
              <a:off x="2845795" y="275459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D1AD8A-CCF9-527F-3E97-8B1BA597E738}"/>
                </a:ext>
              </a:extLst>
            </p:cNvPr>
            <p:cNvSpPr txBox="1"/>
            <p:nvPr/>
          </p:nvSpPr>
          <p:spPr>
            <a:xfrm>
              <a:off x="4204340" y="273300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5CBD0E1-E36B-6CDD-3D4D-D2EA5AE8BDB1}"/>
                </a:ext>
              </a:extLst>
            </p:cNvPr>
            <p:cNvSpPr txBox="1"/>
            <p:nvPr/>
          </p:nvSpPr>
          <p:spPr>
            <a:xfrm>
              <a:off x="2846880" y="3133775"/>
              <a:ext cx="30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4FE3FC-7F1F-E56D-E3A4-24305B35F1A9}"/>
                </a:ext>
              </a:extLst>
            </p:cNvPr>
            <p:cNvSpPr txBox="1"/>
            <p:nvPr/>
          </p:nvSpPr>
          <p:spPr>
            <a:xfrm>
              <a:off x="4194123" y="450288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F2EB68C-82E6-DE56-F406-41A6D92C66F0}"/>
                </a:ext>
              </a:extLst>
            </p:cNvPr>
            <p:cNvSpPr txBox="1"/>
            <p:nvPr/>
          </p:nvSpPr>
          <p:spPr>
            <a:xfrm>
              <a:off x="4197261" y="414736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E2A1B48-1EE0-8C1D-CA50-542B725A2E42}"/>
                </a:ext>
              </a:extLst>
            </p:cNvPr>
            <p:cNvSpPr txBox="1"/>
            <p:nvPr/>
          </p:nvSpPr>
          <p:spPr>
            <a:xfrm>
              <a:off x="4201705" y="310888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20" name="Down Arrow 119">
              <a:extLst>
                <a:ext uri="{FF2B5EF4-FFF2-40B4-BE49-F238E27FC236}">
                  <a16:creationId xmlns:a16="http://schemas.microsoft.com/office/drawing/2014/main" id="{595199F8-C9D2-5DD8-8C8B-551DB8A80285}"/>
                </a:ext>
              </a:extLst>
            </p:cNvPr>
            <p:cNvSpPr/>
            <p:nvPr/>
          </p:nvSpPr>
          <p:spPr>
            <a:xfrm>
              <a:off x="4187337" y="2145426"/>
              <a:ext cx="312906" cy="2750649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  <a:alpha val="39915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294FB64-764C-0F3A-7614-4D547E9AF33A}"/>
                </a:ext>
              </a:extLst>
            </p:cNvPr>
            <p:cNvSpPr txBox="1"/>
            <p:nvPr/>
          </p:nvSpPr>
          <p:spPr>
            <a:xfrm>
              <a:off x="326062" y="1681966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  <a:r>
                <a:rPr lang="en-CH" dirty="0"/>
                <a:t>ubit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7D648-D9C0-BBB1-4113-52468F7B0C96}"/>
                </a:ext>
              </a:extLst>
            </p:cNvPr>
            <p:cNvSpPr txBox="1"/>
            <p:nvPr/>
          </p:nvSpPr>
          <p:spPr>
            <a:xfrm>
              <a:off x="597685" y="2022318"/>
              <a:ext cx="308098" cy="29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40"/>
                </a:spcAft>
              </a:pPr>
              <a:r>
                <a:rPr lang="en-CH" dirty="0"/>
                <a:t>0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1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2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3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4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5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6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7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7C95FDB-855E-01FA-6F0A-325C290A5527}"/>
              </a:ext>
            </a:extLst>
          </p:cNvPr>
          <p:cNvSpPr txBox="1"/>
          <p:nvPr/>
        </p:nvSpPr>
        <p:spPr>
          <a:xfrm>
            <a:off x="985318" y="5367399"/>
            <a:ext cx="589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Logical Hadamard = tranversal Hadamard + qubit reversal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6220B2-6C17-C2FD-1341-CBC6734EA66B}"/>
                  </a:ext>
                </a:extLst>
              </p:cNvPr>
              <p:cNvSpPr txBox="1"/>
              <p:nvPr/>
            </p:nvSpPr>
            <p:spPr>
              <a:xfrm>
                <a:off x="985318" y="5975904"/>
                <a:ext cx="3053785" cy="372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6220B2-6C17-C2FD-1341-CBC6734EA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18" y="5975904"/>
                <a:ext cx="3053785" cy="372666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7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21" grpId="0" animBg="1"/>
      <p:bldP spid="122" grpId="0" animBg="1"/>
      <p:bldP spid="105" grpId="0" animBg="1"/>
      <p:bldP spid="123" grpId="0"/>
      <p:bldP spid="2" grpId="0"/>
      <p:bldP spid="56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6BDF58-0C98-5AC1-E724-F401EC59CA7D}"/>
                  </a:ext>
                </a:extLst>
              </p:cNvPr>
              <p:cNvSpPr txBox="1"/>
              <p:nvPr/>
            </p:nvSpPr>
            <p:spPr>
              <a:xfrm>
                <a:off x="962995" y="117389"/>
                <a:ext cx="8406019" cy="1821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2800" b="1" dirty="0"/>
                  <a:t>X-type and Z-type stabilizers/logicals are the same</a:t>
                </a:r>
              </a:p>
              <a:p>
                <a:r>
                  <a:rPr lang="en-CH" sz="2800" b="1" dirty="0"/>
                  <a:t>up to bit-reversal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en-CH" sz="2800" b="1" dirty="0"/>
              </a:p>
              <a:p>
                <a:endParaRPr lang="en-CH" sz="28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B6BDF58-0C98-5AC1-E724-F401EC59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95" y="117389"/>
                <a:ext cx="8406019" cy="1821076"/>
              </a:xfrm>
              <a:prstGeom prst="rect">
                <a:avLst/>
              </a:prstGeom>
              <a:blipFill>
                <a:blip r:embed="rId3"/>
                <a:stretch>
                  <a:fillRect l="-1508" t="-3472" r="-60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" name="Picture 105" descr="A pattern of numbers and symbols&#10;&#10;Description automatically generated">
            <a:extLst>
              <a:ext uri="{FF2B5EF4-FFF2-40B4-BE49-F238E27FC236}">
                <a16:creationId xmlns:a16="http://schemas.microsoft.com/office/drawing/2014/main" id="{58233864-54E9-728A-BCD8-EA6112D98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740" y="2145426"/>
            <a:ext cx="2558306" cy="270221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0F77A962-65F1-2B16-995D-5FE8C99FF4ED}"/>
              </a:ext>
            </a:extLst>
          </p:cNvPr>
          <p:cNvGrpSpPr/>
          <p:nvPr/>
        </p:nvGrpSpPr>
        <p:grpSpPr>
          <a:xfrm>
            <a:off x="326062" y="1681966"/>
            <a:ext cx="4181566" cy="3277053"/>
            <a:chOff x="326062" y="1681966"/>
            <a:chExt cx="4181566" cy="32770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8AE214-6D92-1D38-C17B-1D9DF0C659F0}"/>
                </a:ext>
              </a:extLst>
            </p:cNvPr>
            <p:cNvGrpSpPr/>
            <p:nvPr/>
          </p:nvGrpSpPr>
          <p:grpSpPr>
            <a:xfrm>
              <a:off x="1557439" y="2149836"/>
              <a:ext cx="2890103" cy="2558327"/>
              <a:chOff x="1173211" y="3061368"/>
              <a:chExt cx="2890103" cy="2558327"/>
            </a:xfrm>
            <a:solidFill>
              <a:schemeClr val="tx1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D7A75D-DAA8-A719-3393-53573BA8DACB}"/>
                  </a:ext>
                </a:extLst>
              </p:cNvPr>
              <p:cNvGrpSpPr/>
              <p:nvPr/>
            </p:nvGrpSpPr>
            <p:grpSpPr>
              <a:xfrm>
                <a:off x="1173211" y="3061368"/>
                <a:ext cx="2880000" cy="444413"/>
                <a:chOff x="1173209" y="2662291"/>
                <a:chExt cx="5048491" cy="959333"/>
              </a:xfrm>
              <a:grpFill/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515586C-CD62-E8CC-C3DC-E82EA068AB66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56E6586-1639-A1FB-41FE-5F06DA88E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09" y="2781818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10568BC-BBB3-F14B-0CD2-017A773D8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09" y="3581490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CD862A6-0A83-CD26-1977-15DDF6EE279C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5E55433-CEE6-CC5D-EE5D-B5E6C656CC1B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A6A6D94-1869-E62C-55FC-266C6F76CA1E}"/>
                  </a:ext>
                </a:extLst>
              </p:cNvPr>
              <p:cNvGrpSpPr/>
              <p:nvPr/>
            </p:nvGrpSpPr>
            <p:grpSpPr>
              <a:xfrm>
                <a:off x="1183313" y="3777344"/>
                <a:ext cx="2880001" cy="444413"/>
                <a:chOff x="1173211" y="2662291"/>
                <a:chExt cx="5048493" cy="959333"/>
              </a:xfrm>
              <a:grpFill/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255CCBC-773A-F99A-F8A1-80679E10838A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0547C326-55D5-5DB2-45DD-2238CF086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3213" y="2778858"/>
                  <a:ext cx="5048491" cy="296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C2E647B-F8E1-6BA0-776C-001CCA1F49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1" y="3581490"/>
                  <a:ext cx="504849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93AFDB2-95A8-3667-8DC5-5ACB888E869C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B3EE189-4761-1B16-31B5-A01A24A26D3A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22C236B-6959-E91E-B5BB-F04EBC55389C}"/>
                  </a:ext>
                </a:extLst>
              </p:cNvPr>
              <p:cNvGrpSpPr/>
              <p:nvPr/>
            </p:nvGrpSpPr>
            <p:grpSpPr>
              <a:xfrm>
                <a:off x="1183313" y="4458520"/>
                <a:ext cx="2880001" cy="444413"/>
                <a:chOff x="1173213" y="2662291"/>
                <a:chExt cx="5048493" cy="959333"/>
              </a:xfrm>
              <a:grpFill/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42B6D9F-64BB-FCC6-2F14-DFC860E53591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0D9D3AF-D6A7-6F77-7584-06E2FF3F9F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2781818"/>
                  <a:ext cx="504849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7CB1AEB-E3E7-2E7A-82C4-76FE254C7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3581490"/>
                  <a:ext cx="5048493" cy="2379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66E9DB9-B683-2C62-BB29-7222FEE27807}"/>
                    </a:ext>
                  </a:extLst>
                </p:cNvPr>
                <p:cNvCxnSpPr>
                  <a:cxnSpLocks/>
                  <a:endCxn id="38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8A4A1834-5E9E-7C46-6567-FEE5A5F7A9CD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C7B9D6E-80F4-F688-232B-3F1F8B3B9676}"/>
                  </a:ext>
                </a:extLst>
              </p:cNvPr>
              <p:cNvGrpSpPr/>
              <p:nvPr/>
            </p:nvGrpSpPr>
            <p:grpSpPr>
              <a:xfrm>
                <a:off x="1183314" y="5170373"/>
                <a:ext cx="2880000" cy="444413"/>
                <a:chOff x="1173213" y="2662291"/>
                <a:chExt cx="5048491" cy="959333"/>
              </a:xfrm>
              <a:grpFill/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0A15E7C-99BE-9B7D-3FB6-1BFF0E835452}"/>
                    </a:ext>
                  </a:extLst>
                </p:cNvPr>
                <p:cNvSpPr/>
                <p:nvPr/>
              </p:nvSpPr>
              <p:spPr>
                <a:xfrm>
                  <a:off x="1857142" y="266229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B34094F-34BF-9691-3717-96C677C7C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3213" y="2778858"/>
                  <a:ext cx="5048491" cy="296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1E88A05-30F2-8C0E-D6E5-63971EF64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3213" y="3581490"/>
                  <a:ext cx="5048491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E3F4F93-F136-2EEB-AC8B-76724FA347F7}"/>
                    </a:ext>
                  </a:extLst>
                </p:cNvPr>
                <p:cNvCxnSpPr>
                  <a:cxnSpLocks/>
                  <a:endCxn id="33" idx="0"/>
                </p:cNvCxnSpPr>
                <p:nvPr/>
              </p:nvCxnSpPr>
              <p:spPr>
                <a:xfrm flipV="1">
                  <a:off x="1950893" y="2662291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71FC927-93D5-C814-1D60-16D5A0DE53B6}"/>
                    </a:ext>
                  </a:extLst>
                </p:cNvPr>
                <p:cNvSpPr/>
                <p:nvPr/>
              </p:nvSpPr>
              <p:spPr>
                <a:xfrm>
                  <a:off x="1912506" y="3549624"/>
                  <a:ext cx="72000" cy="72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685E7FF-5C71-EE2C-C6C1-9F8AC3B98A74}"/>
                  </a:ext>
                </a:extLst>
              </p:cNvPr>
              <p:cNvSpPr/>
              <p:nvPr/>
            </p:nvSpPr>
            <p:spPr>
              <a:xfrm>
                <a:off x="2120888" y="3816208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701B52D-60DF-FDD8-6948-8FB1A4A97810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V="1">
                <a:off x="2145110" y="3065088"/>
                <a:ext cx="733" cy="7707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9501D98-D360-78FD-566B-E9095BBF2D6A}"/>
                  </a:ext>
                </a:extLst>
              </p:cNvPr>
              <p:cNvSpPr/>
              <p:nvPr/>
            </p:nvSpPr>
            <p:spPr>
              <a:xfrm>
                <a:off x="2091843" y="306508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256E066-9F83-5A93-0792-731C7C8D3D30}"/>
                  </a:ext>
                </a:extLst>
              </p:cNvPr>
              <p:cNvSpPr/>
              <p:nvPr/>
            </p:nvSpPr>
            <p:spPr>
              <a:xfrm>
                <a:off x="2307753" y="3429000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E191FEC-30D1-1E5C-3F70-45FC9347DAB5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V="1">
                <a:off x="2360760" y="3429000"/>
                <a:ext cx="993" cy="76785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0B76F73-72F6-259B-B9DD-56E011A0A791}"/>
                  </a:ext>
                </a:extLst>
              </p:cNvPr>
              <p:cNvSpPr/>
              <p:nvPr/>
            </p:nvSpPr>
            <p:spPr>
              <a:xfrm>
                <a:off x="2337455" y="4182498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605321-BD1C-DB65-475F-F9A6704A3C95}"/>
                  </a:ext>
                </a:extLst>
              </p:cNvPr>
              <p:cNvSpPr/>
              <p:nvPr/>
            </p:nvSpPr>
            <p:spPr>
              <a:xfrm>
                <a:off x="2119895" y="5207297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098899B-6ADB-74C0-5F6A-E6D54132507A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 flipV="1">
                <a:off x="2144117" y="4465464"/>
                <a:ext cx="733" cy="77077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93ACA13-518F-200F-97BD-623B83FE8F42}"/>
                  </a:ext>
                </a:extLst>
              </p:cNvPr>
              <p:cNvSpPr/>
              <p:nvPr/>
            </p:nvSpPr>
            <p:spPr>
              <a:xfrm>
                <a:off x="2090850" y="4465464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9EF7487-3987-00AD-E6BC-5D1579ADD456}"/>
                  </a:ext>
                </a:extLst>
              </p:cNvPr>
              <p:cNvSpPr/>
              <p:nvPr/>
            </p:nvSpPr>
            <p:spPr>
              <a:xfrm>
                <a:off x="2306760" y="4829376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DE59799-BF4D-F05F-FA4E-45D72745DAD4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V="1">
                <a:off x="2359767" y="4829376"/>
                <a:ext cx="993" cy="76785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5F6FA5-9693-EE3A-D658-E0BA2895C31F}"/>
                  </a:ext>
                </a:extLst>
              </p:cNvPr>
              <p:cNvSpPr/>
              <p:nvPr/>
            </p:nvSpPr>
            <p:spPr>
              <a:xfrm>
                <a:off x="2340901" y="5573587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F3C1CDA-24B5-58CD-BE7E-445C2A183B49}"/>
                  </a:ext>
                </a:extLst>
              </p:cNvPr>
              <p:cNvSpPr/>
              <p:nvPr/>
            </p:nvSpPr>
            <p:spPr>
              <a:xfrm>
                <a:off x="2807712" y="3064261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4C39300-CF72-CFF5-5BDB-0401B34451DC}"/>
                  </a:ext>
                </a:extLst>
              </p:cNvPr>
              <p:cNvSpPr/>
              <p:nvPr/>
            </p:nvSpPr>
            <p:spPr>
              <a:xfrm>
                <a:off x="2845259" y="4501887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C6250CD-3680-713C-93B3-083AEDD078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1712" y="3064261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1ED6D4-E598-141B-099C-6EB72890855D}"/>
                  </a:ext>
                </a:extLst>
              </p:cNvPr>
              <p:cNvSpPr/>
              <p:nvPr/>
            </p:nvSpPr>
            <p:spPr>
              <a:xfrm>
                <a:off x="2976614" y="343786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79F670B-F5A4-35C8-70D8-2C90F08DFAAC}"/>
                  </a:ext>
                </a:extLst>
              </p:cNvPr>
              <p:cNvSpPr/>
              <p:nvPr/>
            </p:nvSpPr>
            <p:spPr>
              <a:xfrm>
                <a:off x="3014161" y="4875488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713103C-84A8-9DB5-334D-5659D00160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30614" y="3437862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55D898D-A0D5-DE61-6094-0DE5F3203898}"/>
                  </a:ext>
                </a:extLst>
              </p:cNvPr>
              <p:cNvSpPr/>
              <p:nvPr/>
            </p:nvSpPr>
            <p:spPr>
              <a:xfrm>
                <a:off x="3153330" y="3778269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1035520-5464-FB97-392A-B43849F521AA}"/>
                  </a:ext>
                </a:extLst>
              </p:cNvPr>
              <p:cNvSpPr/>
              <p:nvPr/>
            </p:nvSpPr>
            <p:spPr>
              <a:xfrm>
                <a:off x="3187319" y="5215895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B83ACE-212C-658D-2155-9E6DD2ECD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07330" y="3778269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DBD28B6-63DF-B86C-E490-89E39D6A9363}"/>
                  </a:ext>
                </a:extLst>
              </p:cNvPr>
              <p:cNvSpPr/>
              <p:nvPr/>
            </p:nvSpPr>
            <p:spPr>
              <a:xfrm>
                <a:off x="3331883" y="4148715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F60A7E-1E38-E3DB-446E-E2297F5B4EC3}"/>
                  </a:ext>
                </a:extLst>
              </p:cNvPr>
              <p:cNvSpPr/>
              <p:nvPr/>
            </p:nvSpPr>
            <p:spPr>
              <a:xfrm>
                <a:off x="3369430" y="5586341"/>
                <a:ext cx="41074" cy="3335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0ADE02D-1409-1EBD-6801-46753D1F5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5883" y="4148715"/>
                <a:ext cx="0" cy="146710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C640F7-3513-67B0-F441-92BF2BBC60DD}"/>
                    </a:ext>
                  </a:extLst>
                </p:cNvPr>
                <p:cNvSpPr txBox="1"/>
                <p:nvPr/>
              </p:nvSpPr>
              <p:spPr>
                <a:xfrm>
                  <a:off x="892295" y="1988964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C640F7-3513-67B0-F441-92BF2BBC6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295" y="1988964"/>
                  <a:ext cx="5229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1B707F7-3775-8A31-FB29-0BEFEE440469}"/>
                    </a:ext>
                  </a:extLst>
                </p:cNvPr>
                <p:cNvSpPr txBox="1"/>
                <p:nvPr/>
              </p:nvSpPr>
              <p:spPr>
                <a:xfrm>
                  <a:off x="891861" y="2707288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1B707F7-3775-8A31-FB29-0BEFEE440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61" y="2707288"/>
                  <a:ext cx="5229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2DD847D-D81A-B909-DFCF-D77E49D02761}"/>
                    </a:ext>
                  </a:extLst>
                </p:cNvPr>
                <p:cNvSpPr txBox="1"/>
                <p:nvPr/>
              </p:nvSpPr>
              <p:spPr>
                <a:xfrm>
                  <a:off x="890111" y="3431419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2DD847D-D81A-B909-DFCF-D77E49D02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1" y="3431419"/>
                  <a:ext cx="5229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3FC2517-7143-C076-6F5D-60CBD599EFCD}"/>
                    </a:ext>
                  </a:extLst>
                </p:cNvPr>
                <p:cNvSpPr txBox="1"/>
                <p:nvPr/>
              </p:nvSpPr>
              <p:spPr>
                <a:xfrm>
                  <a:off x="872772" y="4481047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3FC2517-7143-C076-6F5D-60CBD599E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72" y="4481047"/>
                  <a:ext cx="56778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38387B1-8344-B486-F45C-EE1161465C49}"/>
                    </a:ext>
                  </a:extLst>
                </p:cNvPr>
                <p:cNvSpPr txBox="1"/>
                <p:nvPr/>
              </p:nvSpPr>
              <p:spPr>
                <a:xfrm>
                  <a:off x="891861" y="3754653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38387B1-8344-B486-F45C-EE1161465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61" y="3754653"/>
                  <a:ext cx="5677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0BFBC0E-F6A0-4262-E070-6219155BF6E0}"/>
                    </a:ext>
                  </a:extLst>
                </p:cNvPr>
                <p:cNvSpPr txBox="1"/>
                <p:nvPr/>
              </p:nvSpPr>
              <p:spPr>
                <a:xfrm>
                  <a:off x="884589" y="3086300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0BFBC0E-F6A0-4262-E070-6219155BF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589" y="3086300"/>
                  <a:ext cx="56778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2241306-0D83-6080-1E03-FB6566839747}"/>
                </a:ext>
              </a:extLst>
            </p:cNvPr>
            <p:cNvSpPr txBox="1"/>
            <p:nvPr/>
          </p:nvSpPr>
          <p:spPr>
            <a:xfrm>
              <a:off x="922307" y="2407412"/>
              <a:ext cx="562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dirty="0"/>
                <a:t>🌟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A4CBB20-B960-DEF6-1A2A-FA234CFA3310}"/>
                </a:ext>
              </a:extLst>
            </p:cNvPr>
            <p:cNvSpPr txBox="1"/>
            <p:nvPr/>
          </p:nvSpPr>
          <p:spPr>
            <a:xfrm>
              <a:off x="947844" y="413766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/>
                <a:t>🌟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EE1AC6-6D5D-4ED6-D559-87B27FD73DF6}"/>
                </a:ext>
              </a:extLst>
            </p:cNvPr>
            <p:cNvSpPr txBox="1"/>
            <p:nvPr/>
          </p:nvSpPr>
          <p:spPr>
            <a:xfrm>
              <a:off x="1542787" y="37936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076CC2E-CEE6-BE0D-F2E6-3067C9A8CE5D}"/>
                </a:ext>
              </a:extLst>
            </p:cNvPr>
            <p:cNvSpPr txBox="1"/>
            <p:nvPr/>
          </p:nvSpPr>
          <p:spPr>
            <a:xfrm>
              <a:off x="2078606" y="38089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60A29BE-7594-9BE1-6E2E-5ACEB577265E}"/>
                </a:ext>
              </a:extLst>
            </p:cNvPr>
            <p:cNvSpPr txBox="1"/>
            <p:nvPr/>
          </p:nvSpPr>
          <p:spPr>
            <a:xfrm>
              <a:off x="2072963" y="34252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5ACA7B-8450-4856-37F1-5DA4B938917E}"/>
                </a:ext>
              </a:extLst>
            </p:cNvPr>
            <p:cNvSpPr txBox="1"/>
            <p:nvPr/>
          </p:nvSpPr>
          <p:spPr>
            <a:xfrm>
              <a:off x="2843969" y="38067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4BCF08-3BF4-2B0A-7FA8-544B9CC6638C}"/>
                </a:ext>
              </a:extLst>
            </p:cNvPr>
            <p:cNvSpPr txBox="1"/>
            <p:nvPr/>
          </p:nvSpPr>
          <p:spPr>
            <a:xfrm>
              <a:off x="2845315" y="34170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EFE441-B762-DB21-C929-DAB1C406DA63}"/>
                </a:ext>
              </a:extLst>
            </p:cNvPr>
            <p:cNvSpPr txBox="1"/>
            <p:nvPr/>
          </p:nvSpPr>
          <p:spPr>
            <a:xfrm>
              <a:off x="3905640" y="23984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C115F7-AA07-FE35-EED2-797A00F5131D}"/>
                </a:ext>
              </a:extLst>
            </p:cNvPr>
            <p:cNvSpPr txBox="1"/>
            <p:nvPr/>
          </p:nvSpPr>
          <p:spPr>
            <a:xfrm>
              <a:off x="3905640" y="20360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2FFEEF-28D9-FCC7-AEA9-6CED7E2A7FBB}"/>
                </a:ext>
              </a:extLst>
            </p:cNvPr>
            <p:cNvSpPr txBox="1"/>
            <p:nvPr/>
          </p:nvSpPr>
          <p:spPr>
            <a:xfrm>
              <a:off x="3908701" y="38067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A3C53AF-C790-38BC-0E0B-D0F822D89B81}"/>
                </a:ext>
              </a:extLst>
            </p:cNvPr>
            <p:cNvSpPr txBox="1"/>
            <p:nvPr/>
          </p:nvSpPr>
          <p:spPr>
            <a:xfrm>
              <a:off x="3907810" y="34338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A1B8A033-3A72-C7C8-0BD5-91C1F1E9B1E6}"/>
                </a:ext>
              </a:extLst>
            </p:cNvPr>
            <p:cNvSpPr/>
            <p:nvPr/>
          </p:nvSpPr>
          <p:spPr>
            <a:xfrm>
              <a:off x="3905640" y="2022318"/>
              <a:ext cx="312906" cy="2750649"/>
            </a:xfrm>
            <a:prstGeom prst="downArrow">
              <a:avLst/>
            </a:prstGeom>
            <a:solidFill>
              <a:srgbClr val="00B0F0">
                <a:alpha val="39915"/>
              </a:srgb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9DBD50E-C601-CE6F-4027-3843255762AC}"/>
                </a:ext>
              </a:extLst>
            </p:cNvPr>
            <p:cNvSpPr txBox="1"/>
            <p:nvPr/>
          </p:nvSpPr>
          <p:spPr>
            <a:xfrm>
              <a:off x="1549446" y="275336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9AFED2F-4CCA-C7CD-27FD-C7DFE4DB5F54}"/>
                </a:ext>
              </a:extLst>
            </p:cNvPr>
            <p:cNvSpPr txBox="1"/>
            <p:nvPr/>
          </p:nvSpPr>
          <p:spPr>
            <a:xfrm>
              <a:off x="2071787" y="276781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30A9E65-E6F3-717B-BB8F-87C96BF84F36}"/>
                </a:ext>
              </a:extLst>
            </p:cNvPr>
            <p:cNvSpPr txBox="1"/>
            <p:nvPr/>
          </p:nvSpPr>
          <p:spPr>
            <a:xfrm>
              <a:off x="2067077" y="314066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50942FD-C439-703D-77AA-DE8B152DA4EE}"/>
                </a:ext>
              </a:extLst>
            </p:cNvPr>
            <p:cNvSpPr txBox="1"/>
            <p:nvPr/>
          </p:nvSpPr>
          <p:spPr>
            <a:xfrm>
              <a:off x="2845795" y="275459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D1AD8A-CCF9-527F-3E97-8B1BA597E738}"/>
                </a:ext>
              </a:extLst>
            </p:cNvPr>
            <p:cNvSpPr txBox="1"/>
            <p:nvPr/>
          </p:nvSpPr>
          <p:spPr>
            <a:xfrm>
              <a:off x="4204340" y="273300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5CBD0E1-E36B-6CDD-3D4D-D2EA5AE8BDB1}"/>
                </a:ext>
              </a:extLst>
            </p:cNvPr>
            <p:cNvSpPr txBox="1"/>
            <p:nvPr/>
          </p:nvSpPr>
          <p:spPr>
            <a:xfrm>
              <a:off x="2846880" y="3133775"/>
              <a:ext cx="30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4FE3FC-7F1F-E56D-E3A4-24305B35F1A9}"/>
                </a:ext>
              </a:extLst>
            </p:cNvPr>
            <p:cNvSpPr txBox="1"/>
            <p:nvPr/>
          </p:nvSpPr>
          <p:spPr>
            <a:xfrm>
              <a:off x="4194123" y="450288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F2EB68C-82E6-DE56-F406-41A6D92C66F0}"/>
                </a:ext>
              </a:extLst>
            </p:cNvPr>
            <p:cNvSpPr txBox="1"/>
            <p:nvPr/>
          </p:nvSpPr>
          <p:spPr>
            <a:xfrm>
              <a:off x="4197261" y="414736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E2A1B48-1EE0-8C1D-CA50-542B725A2E42}"/>
                </a:ext>
              </a:extLst>
            </p:cNvPr>
            <p:cNvSpPr txBox="1"/>
            <p:nvPr/>
          </p:nvSpPr>
          <p:spPr>
            <a:xfrm>
              <a:off x="4201705" y="310888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20" name="Down Arrow 119">
              <a:extLst>
                <a:ext uri="{FF2B5EF4-FFF2-40B4-BE49-F238E27FC236}">
                  <a16:creationId xmlns:a16="http://schemas.microsoft.com/office/drawing/2014/main" id="{595199F8-C9D2-5DD8-8C8B-551DB8A80285}"/>
                </a:ext>
              </a:extLst>
            </p:cNvPr>
            <p:cNvSpPr/>
            <p:nvPr/>
          </p:nvSpPr>
          <p:spPr>
            <a:xfrm>
              <a:off x="4187337" y="2145426"/>
              <a:ext cx="312906" cy="2750649"/>
            </a:xfrm>
            <a:prstGeom prst="downArrow">
              <a:avLst/>
            </a:prstGeom>
            <a:solidFill>
              <a:schemeClr val="accent5">
                <a:lumMod val="40000"/>
                <a:lumOff val="60000"/>
                <a:alpha val="39915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294FB64-764C-0F3A-7614-4D547E9AF33A}"/>
                </a:ext>
              </a:extLst>
            </p:cNvPr>
            <p:cNvSpPr txBox="1"/>
            <p:nvPr/>
          </p:nvSpPr>
          <p:spPr>
            <a:xfrm>
              <a:off x="326062" y="1681966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Q</a:t>
              </a:r>
              <a:r>
                <a:rPr lang="en-CH" dirty="0"/>
                <a:t>ubit 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7D648-D9C0-BBB1-4113-52468F7B0C96}"/>
                </a:ext>
              </a:extLst>
            </p:cNvPr>
            <p:cNvSpPr txBox="1"/>
            <p:nvPr/>
          </p:nvSpPr>
          <p:spPr>
            <a:xfrm>
              <a:off x="597685" y="2022318"/>
              <a:ext cx="308098" cy="2936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640"/>
                </a:spcAft>
              </a:pPr>
              <a:r>
                <a:rPr lang="en-CH" dirty="0"/>
                <a:t>0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1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2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3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4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5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6</a:t>
              </a:r>
            </a:p>
            <a:p>
              <a:pPr>
                <a:spcAft>
                  <a:spcPts val="640"/>
                </a:spcAft>
              </a:pPr>
              <a:r>
                <a:rPr lang="en-CH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6220B2-6C17-C2FD-1341-CBC6734EA66B}"/>
                  </a:ext>
                </a:extLst>
              </p:cNvPr>
              <p:cNvSpPr txBox="1"/>
              <p:nvPr/>
            </p:nvSpPr>
            <p:spPr>
              <a:xfrm>
                <a:off x="4902989" y="1439874"/>
                <a:ext cx="4643131" cy="528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6220B2-6C17-C2FD-1341-CBC6734EA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89" y="1439874"/>
                <a:ext cx="4643131" cy="528414"/>
              </a:xfrm>
              <a:prstGeom prst="rect">
                <a:avLst/>
              </a:prstGeom>
              <a:blipFill>
                <a:blip r:embed="rId10"/>
                <a:stretch>
                  <a:fillRect r="-545" b="-186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5951E0CB-4663-C5F1-AB02-712C46DAED22}"/>
              </a:ext>
            </a:extLst>
          </p:cNvPr>
          <p:cNvSpPr/>
          <p:nvPr/>
        </p:nvSpPr>
        <p:spPr>
          <a:xfrm>
            <a:off x="5039977" y="4572036"/>
            <a:ext cx="2565691" cy="2467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96DC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A29EC5-2935-7E2B-D48C-F156FB677112}"/>
              </a:ext>
            </a:extLst>
          </p:cNvPr>
          <p:cNvSpPr/>
          <p:nvPr/>
        </p:nvSpPr>
        <p:spPr>
          <a:xfrm>
            <a:off x="5035642" y="4234302"/>
            <a:ext cx="2565691" cy="24674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DF7E72-ABC1-768F-8D13-6EA5C7976C0E}"/>
              </a:ext>
            </a:extLst>
          </p:cNvPr>
          <p:cNvSpPr/>
          <p:nvPr/>
        </p:nvSpPr>
        <p:spPr>
          <a:xfrm>
            <a:off x="5032156" y="3886336"/>
            <a:ext cx="2565691" cy="2467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96DC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1D9E57-29FA-0F64-CFC5-935178F04657}"/>
              </a:ext>
            </a:extLst>
          </p:cNvPr>
          <p:cNvSpPr/>
          <p:nvPr/>
        </p:nvSpPr>
        <p:spPr>
          <a:xfrm>
            <a:off x="5031710" y="3208887"/>
            <a:ext cx="2565691" cy="2467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96DC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3E96A8-9ABE-64F7-4B72-FC2138C18039}"/>
              </a:ext>
            </a:extLst>
          </p:cNvPr>
          <p:cNvSpPr/>
          <p:nvPr/>
        </p:nvSpPr>
        <p:spPr>
          <a:xfrm>
            <a:off x="5019047" y="2538136"/>
            <a:ext cx="2565691" cy="24674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598FAB1F-782F-BF28-5EC6-B18791C21CCB}"/>
              </a:ext>
            </a:extLst>
          </p:cNvPr>
          <p:cNvCxnSpPr/>
          <p:nvPr/>
        </p:nvCxnSpPr>
        <p:spPr>
          <a:xfrm>
            <a:off x="7685314" y="2661508"/>
            <a:ext cx="522515" cy="415112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D1BF64BA-CD27-DCDF-DFF8-4CFAF4EFA483}"/>
              </a:ext>
            </a:extLst>
          </p:cNvPr>
          <p:cNvCxnSpPr/>
          <p:nvPr/>
        </p:nvCxnSpPr>
        <p:spPr>
          <a:xfrm rot="5400000" flipH="1" flipV="1">
            <a:off x="7420373" y="3550262"/>
            <a:ext cx="1052397" cy="522515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413D20B-EBF0-50C5-C300-61CC310611D1}"/>
              </a:ext>
            </a:extLst>
          </p:cNvPr>
          <p:cNvSpPr txBox="1"/>
          <p:nvPr/>
        </p:nvSpPr>
        <p:spPr>
          <a:xfrm>
            <a:off x="8207829" y="2973812"/>
            <a:ext cx="22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hoose </a:t>
            </a:r>
            <a:r>
              <a:rPr lang="en-CH" b="1" dirty="0"/>
              <a:t>at least one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555593B3-0EA7-1B56-1186-70C1DA823D01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V="1">
            <a:off x="4692928" y="3332259"/>
            <a:ext cx="338783" cy="2000599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B031962-8BD6-3C54-9838-2BB73B79CF73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 flipV="1">
            <a:off x="4790778" y="4009709"/>
            <a:ext cx="241379" cy="1323150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A7B604B2-2D69-74FC-CA68-C65CCEF91FA3}"/>
              </a:ext>
            </a:extLst>
          </p:cNvPr>
          <p:cNvCxnSpPr>
            <a:cxnSpLocks/>
            <a:stCxn id="62" idx="1"/>
          </p:cNvCxnSpPr>
          <p:nvPr/>
        </p:nvCxnSpPr>
        <p:spPr>
          <a:xfrm rot="10800000" flipV="1">
            <a:off x="4878245" y="4695409"/>
            <a:ext cx="161732" cy="637450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4500BD6-7822-48F2-C9DB-FC24DD4F2FA0}"/>
              </a:ext>
            </a:extLst>
          </p:cNvPr>
          <p:cNvSpPr txBox="1"/>
          <p:nvPr/>
        </p:nvSpPr>
        <p:spPr>
          <a:xfrm>
            <a:off x="4140104" y="5312626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hoose arbitrarily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2923C8-C3B8-8079-4BAC-4B2CD2108326}"/>
              </a:ext>
            </a:extLst>
          </p:cNvPr>
          <p:cNvSpPr txBox="1"/>
          <p:nvPr/>
        </p:nvSpPr>
        <p:spPr>
          <a:xfrm>
            <a:off x="6744710" y="5320158"/>
            <a:ext cx="429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= M</a:t>
            </a:r>
            <a:r>
              <a:rPr lang="en-CH" dirty="0"/>
              <a:t>inimum weight of all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91081F-F14A-DF77-A9F5-5C51537AF441}"/>
                  </a:ext>
                </a:extLst>
              </p:cNvPr>
              <p:cNvSpPr txBox="1"/>
              <p:nvPr/>
            </p:nvSpPr>
            <p:spPr>
              <a:xfrm>
                <a:off x="348343" y="5910943"/>
                <a:ext cx="108761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2800" dirty="0"/>
                  <a:t>Conjecture: for PW-QPC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CH" sz="2800" dirty="0"/>
                  <a:t>), distance = min{wt(logical rows)}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E91081F-F14A-DF77-A9F5-5C51537AF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3" y="5910943"/>
                <a:ext cx="10876119" cy="523220"/>
              </a:xfrm>
              <a:prstGeom prst="rect">
                <a:avLst/>
              </a:prstGeom>
              <a:blipFill>
                <a:blip r:embed="rId11"/>
                <a:stretch>
                  <a:fillRect l="-1167" t="-11905" r="-233" b="-3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70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71" grpId="0"/>
      <p:bldP spid="78" grpId="0"/>
      <p:bldP spid="92" grpId="0"/>
      <p:bldP spid="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EAA357-8166-6E80-A96F-11463895906E}"/>
                  </a:ext>
                </a:extLst>
              </p:cNvPr>
              <p:cNvSpPr txBox="1"/>
              <p:nvPr/>
            </p:nvSpPr>
            <p:spPr>
              <a:xfrm>
                <a:off x="477681" y="419427"/>
                <a:ext cx="108761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2800" dirty="0"/>
                  <a:t>Conjecture: for PW-QPC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CH" sz="2800" dirty="0"/>
                  <a:t>), distance = min{wt(logical rows)}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EAA357-8166-6E80-A96F-11463895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1" y="419427"/>
                <a:ext cx="10876119" cy="523220"/>
              </a:xfrm>
              <a:prstGeom prst="rect">
                <a:avLst/>
              </a:prstGeom>
              <a:blipFill>
                <a:blip r:embed="rId2"/>
                <a:stretch>
                  <a:fillRect l="-1166" t="-14286" r="-117" b="-309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12ECFAA-1493-851E-F7E5-507F72500590}"/>
              </a:ext>
            </a:extLst>
          </p:cNvPr>
          <p:cNvSpPr txBox="1"/>
          <p:nvPr/>
        </p:nvSpPr>
        <p:spPr>
          <a:xfrm>
            <a:off x="1066800" y="1066800"/>
            <a:ext cx="3706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We show this is true for many cases</a:t>
            </a:r>
          </a:p>
          <a:p>
            <a:r>
              <a:rPr lang="en-GB" dirty="0"/>
              <a:t>B</a:t>
            </a:r>
            <a:r>
              <a:rPr lang="en-CH" dirty="0"/>
              <a:t>y using a lemma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24555-915F-9218-8CAF-07A6F962D2D5}"/>
              </a:ext>
            </a:extLst>
          </p:cNvPr>
          <p:cNvSpPr txBox="1"/>
          <p:nvPr/>
        </p:nvSpPr>
        <p:spPr>
          <a:xfrm>
            <a:off x="1349830" y="5928381"/>
            <a:ext cx="10265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V.-F. </a:t>
            </a:r>
            <a:r>
              <a:rPr lang="en-GB" dirty="0" err="1"/>
              <a:t>Dr</a:t>
            </a:r>
            <a:r>
              <a:rPr lang="en-GB" b="0" i="0" dirty="0" err="1">
                <a:solidFill>
                  <a:srgbClr val="3C424A"/>
                </a:solidFill>
                <a:effectLst/>
                <a:highlight>
                  <a:srgbClr val="FFFFFF"/>
                </a:highlight>
                <a:latin typeface="geomanistregular"/>
              </a:rPr>
              <a:t>ǎ</a:t>
            </a:r>
            <a:r>
              <a:rPr lang="en-GB" dirty="0" err="1"/>
              <a:t>goi</a:t>
            </a:r>
            <a:r>
              <a:rPr lang="en-GB" dirty="0"/>
              <a:t>, M. </a:t>
            </a:r>
            <a:r>
              <a:rPr lang="en-GB" dirty="0" err="1"/>
              <a:t>Rowshan</a:t>
            </a:r>
            <a:r>
              <a:rPr lang="en-GB" dirty="0"/>
              <a:t>, and J. Yuan, “On the closed-form weight enumeration of polar codes: 1.5d-weight codewords,” IEEE Transactions on Communications, 2024.</a:t>
            </a:r>
            <a:endParaRPr lang="en-CH" dirty="0"/>
          </a:p>
        </p:txBody>
      </p:sp>
      <p:pic>
        <p:nvPicPr>
          <p:cNvPr id="7" name="Picture 6" descr="A pattern of numbers and symbols&#10;&#10;Description automatically generated">
            <a:extLst>
              <a:ext uri="{FF2B5EF4-FFF2-40B4-BE49-F238E27FC236}">
                <a16:creationId xmlns:a16="http://schemas.microsoft.com/office/drawing/2014/main" id="{D3A470EF-D76A-4612-AD48-68AF73C6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04" y="2576469"/>
            <a:ext cx="2558306" cy="2702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B44DF3-ADA5-FEC9-FD2C-CA1A83616A5D}"/>
                  </a:ext>
                </a:extLst>
              </p:cNvPr>
              <p:cNvSpPr txBox="1"/>
              <p:nvPr/>
            </p:nvSpPr>
            <p:spPr>
              <a:xfrm>
                <a:off x="3531434" y="1837284"/>
                <a:ext cx="1689245" cy="619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B44DF3-ADA5-FEC9-FD2C-CA1A83616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434" y="1837284"/>
                <a:ext cx="1689245" cy="619465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3FF9540-211F-0743-82E5-792F8D2BA138}"/>
              </a:ext>
            </a:extLst>
          </p:cNvPr>
          <p:cNvSpPr/>
          <p:nvPr/>
        </p:nvSpPr>
        <p:spPr>
          <a:xfrm>
            <a:off x="3089519" y="3653615"/>
            <a:ext cx="2565691" cy="24674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0551740-8481-F5DC-68FC-6FF9154C3402}"/>
              </a:ext>
            </a:extLst>
          </p:cNvPr>
          <p:cNvSpPr/>
          <p:nvPr/>
        </p:nvSpPr>
        <p:spPr>
          <a:xfrm>
            <a:off x="5791199" y="3982132"/>
            <a:ext cx="185057" cy="1296548"/>
          </a:xfrm>
          <a:prstGeom prst="rightBrace">
            <a:avLst/>
          </a:prstGeom>
          <a:ln>
            <a:solidFill>
              <a:srgbClr val="0034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EEFAB-BE3D-0748-9252-C7D3BD1BF203}"/>
              </a:ext>
            </a:extLst>
          </p:cNvPr>
          <p:cNvSpPr txBox="1"/>
          <p:nvPr/>
        </p:nvSpPr>
        <p:spPr>
          <a:xfrm>
            <a:off x="5976257" y="4280857"/>
            <a:ext cx="305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hoose arbitrary rows </a:t>
            </a:r>
            <a:r>
              <a:rPr lang="en-CH" b="1" dirty="0"/>
              <a:t>below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557C86-E94E-0621-84FC-AE59A2CDD07B}"/>
                  </a:ext>
                </a:extLst>
              </p:cNvPr>
              <p:cNvSpPr txBox="1"/>
              <p:nvPr/>
            </p:nvSpPr>
            <p:spPr>
              <a:xfrm>
                <a:off x="706800" y="3524407"/>
                <a:ext cx="52694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G</a:t>
                </a:r>
                <a:r>
                  <a:rPr lang="en-CH" sz="2400" dirty="0"/>
                  <a:t>et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H" sz="2400" dirty="0"/>
                  <a:t> wt(                                             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557C86-E94E-0621-84FC-AE59A2CDD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00" y="3524407"/>
                <a:ext cx="5269456" cy="461665"/>
              </a:xfrm>
              <a:prstGeom prst="rect">
                <a:avLst/>
              </a:prstGeom>
              <a:blipFill>
                <a:blip r:embed="rId5"/>
                <a:stretch>
                  <a:fillRect l="-1683" t="-10811" r="-962" b="-2973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DEB354B-B909-4CCC-5DB9-BA47D24E1E6D}"/>
              </a:ext>
            </a:extLst>
          </p:cNvPr>
          <p:cNvSpPr/>
          <p:nvPr/>
        </p:nvSpPr>
        <p:spPr>
          <a:xfrm>
            <a:off x="3096904" y="3644479"/>
            <a:ext cx="2565691" cy="24674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94287-0985-41EA-6368-17024C754BFF}"/>
              </a:ext>
            </a:extLst>
          </p:cNvPr>
          <p:cNvSpPr/>
          <p:nvPr/>
        </p:nvSpPr>
        <p:spPr>
          <a:xfrm>
            <a:off x="3097350" y="4675561"/>
            <a:ext cx="2565691" cy="2467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96DC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03621B-CA68-E511-98A9-4541C2289581}"/>
              </a:ext>
            </a:extLst>
          </p:cNvPr>
          <p:cNvSpPr/>
          <p:nvPr/>
        </p:nvSpPr>
        <p:spPr>
          <a:xfrm>
            <a:off x="3097350" y="5004117"/>
            <a:ext cx="2565691" cy="2467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96DC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90F5E-B820-6D9D-23C4-2DBD2A036593}"/>
              </a:ext>
            </a:extLst>
          </p:cNvPr>
          <p:cNvSpPr/>
          <p:nvPr/>
        </p:nvSpPr>
        <p:spPr>
          <a:xfrm>
            <a:off x="3096904" y="4316599"/>
            <a:ext cx="2565691" cy="24674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rgbClr val="96DC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697C2F-1D64-3E1E-ABE3-823A851877B5}"/>
              </a:ext>
            </a:extLst>
          </p:cNvPr>
          <p:cNvSpPr txBox="1"/>
          <p:nvPr/>
        </p:nvSpPr>
        <p:spPr>
          <a:xfrm>
            <a:off x="598714" y="4327532"/>
            <a:ext cx="2073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If all stabilizer rows</a:t>
            </a:r>
          </a:p>
          <a:p>
            <a:r>
              <a:rPr lang="en-GB" dirty="0"/>
              <a:t>a</a:t>
            </a:r>
            <a:r>
              <a:rPr lang="en-CH" dirty="0"/>
              <a:t>re below any</a:t>
            </a:r>
          </a:p>
          <a:p>
            <a:r>
              <a:rPr lang="en-GB" dirty="0"/>
              <a:t>l</a:t>
            </a:r>
            <a:r>
              <a:rPr lang="en-CH" dirty="0"/>
              <a:t>ogical rows 👍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BDBD4-8DDA-03C6-41B8-83DDCBE6F01B}"/>
              </a:ext>
            </a:extLst>
          </p:cNvPr>
          <p:cNvSpPr txBox="1"/>
          <p:nvPr/>
        </p:nvSpPr>
        <p:spPr>
          <a:xfrm>
            <a:off x="598714" y="2668275"/>
            <a:ext cx="2321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If stabilizer row above</a:t>
            </a:r>
          </a:p>
          <a:p>
            <a:r>
              <a:rPr lang="en-GB" dirty="0"/>
              <a:t>l</a:t>
            </a:r>
            <a:r>
              <a:rPr lang="en-CH" dirty="0"/>
              <a:t>ogical rows but</a:t>
            </a:r>
          </a:p>
          <a:p>
            <a:r>
              <a:rPr lang="en-GB" dirty="0"/>
              <a:t>h</a:t>
            </a:r>
            <a:r>
              <a:rPr lang="en-CH" dirty="0"/>
              <a:t>as same weight 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8734C-6A89-616E-F9D3-FB64A1CFF8CD}"/>
              </a:ext>
            </a:extLst>
          </p:cNvPr>
          <p:cNvSpPr txBox="1"/>
          <p:nvPr/>
        </p:nvSpPr>
        <p:spPr>
          <a:xfrm>
            <a:off x="6879772" y="1223686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If </a:t>
            </a:r>
            <a:r>
              <a:rPr lang="en-CH" dirty="0">
                <a:solidFill>
                  <a:schemeClr val="accent2"/>
                </a:solidFill>
              </a:rPr>
              <a:t>stabilizer</a:t>
            </a:r>
            <a:r>
              <a:rPr lang="en-CH" dirty="0"/>
              <a:t> row </a:t>
            </a:r>
            <a:r>
              <a:rPr lang="en-CH" dirty="0">
                <a:solidFill>
                  <a:srgbClr val="0070C0"/>
                </a:solidFill>
              </a:rPr>
              <a:t>above</a:t>
            </a:r>
            <a:r>
              <a:rPr lang="en-CH" dirty="0"/>
              <a:t> some </a:t>
            </a:r>
            <a:r>
              <a:rPr lang="en-GB" dirty="0"/>
              <a:t>l</a:t>
            </a:r>
            <a:r>
              <a:rPr lang="en-CH" dirty="0"/>
              <a:t>ogical row but </a:t>
            </a:r>
            <a:r>
              <a:rPr lang="en-GB" dirty="0"/>
              <a:t>h</a:t>
            </a:r>
            <a:r>
              <a:rPr lang="en-CH" dirty="0"/>
              <a:t>as </a:t>
            </a:r>
            <a:r>
              <a:rPr lang="en-CH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smaller weight</a:t>
            </a:r>
            <a:r>
              <a:rPr lang="en-CH" dirty="0"/>
              <a:t> ☹️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51BD6F-4B73-987E-86BD-A16C53817047}"/>
                  </a:ext>
                </a:extLst>
              </p:cNvPr>
              <p:cNvSpPr txBox="1"/>
              <p:nvPr/>
            </p:nvSpPr>
            <p:spPr>
              <a:xfrm>
                <a:off x="6879772" y="2937435"/>
                <a:ext cx="248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H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stab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log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51BD6F-4B73-987E-86BD-A16C53817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72" y="2937435"/>
                <a:ext cx="248350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AB50-6A6A-5C8E-9AFC-259133B3A527}"/>
                  </a:ext>
                </a:extLst>
              </p:cNvPr>
              <p:cNvSpPr txBox="1"/>
              <p:nvPr/>
            </p:nvSpPr>
            <p:spPr>
              <a:xfrm>
                <a:off x="6879772" y="2028111"/>
                <a:ext cx="2582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H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stab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log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AB50-6A6A-5C8E-9AFC-259133B3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72" y="2028111"/>
                <a:ext cx="2582502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400994-CD89-B413-3232-31D7D66A8579}"/>
                  </a:ext>
                </a:extLst>
              </p:cNvPr>
              <p:cNvSpPr txBox="1"/>
              <p:nvPr/>
            </p:nvSpPr>
            <p:spPr>
              <a:xfrm>
                <a:off x="6879772" y="2469141"/>
                <a:ext cx="251915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CH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chemeClr val="accent2"/>
                    </a:solidFill>
                  </a:rPr>
                  <a:t>stab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chemeClr val="accent2"/>
                    </a:solidFill>
                  </a:rPr>
                  <a:t>log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400994-CD89-B413-3232-31D7D66A8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72" y="2469141"/>
                <a:ext cx="2519151" cy="394082"/>
              </a:xfrm>
              <a:prstGeom prst="rect">
                <a:avLst/>
              </a:prstGeom>
              <a:blipFill>
                <a:blip r:embed="rId8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D9CE864-06B1-D89A-F615-0912E8F9EFD8}"/>
              </a:ext>
            </a:extLst>
          </p:cNvPr>
          <p:cNvSpPr txBox="1"/>
          <p:nvPr/>
        </p:nvSpPr>
        <p:spPr>
          <a:xfrm>
            <a:off x="8037929" y="3524407"/>
            <a:ext cx="100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Rare!</a:t>
            </a:r>
          </a:p>
        </p:txBody>
      </p:sp>
    </p:spTree>
    <p:extLst>
      <p:ext uri="{BB962C8B-B14F-4D97-AF65-F5344CB8AC3E}">
        <p14:creationId xmlns:p14="http://schemas.microsoft.com/office/powerpoint/2010/main" val="31439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 animBg="1"/>
      <p:bldP spid="11" grpId="0"/>
      <p:bldP spid="12" grpId="0"/>
      <p:bldP spid="13" grpId="0" animBg="1"/>
      <p:bldP spid="14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EAA357-8166-6E80-A96F-11463895906E}"/>
                  </a:ext>
                </a:extLst>
              </p:cNvPr>
              <p:cNvSpPr txBox="1"/>
              <p:nvPr/>
            </p:nvSpPr>
            <p:spPr>
              <a:xfrm>
                <a:off x="477681" y="419427"/>
                <a:ext cx="108761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2800" dirty="0"/>
                  <a:t>Conjecture: for PW-QPC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CH" sz="2800" dirty="0"/>
                  <a:t>), distance = min{wt(logical rows)}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EAA357-8166-6E80-A96F-11463895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1" y="419427"/>
                <a:ext cx="10876119" cy="523220"/>
              </a:xfrm>
              <a:prstGeom prst="rect">
                <a:avLst/>
              </a:prstGeom>
              <a:blipFill>
                <a:blip r:embed="rId2"/>
                <a:stretch>
                  <a:fillRect l="-1166" t="-14286" r="-117" b="-309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E8734C-6A89-616E-F9D3-FB64A1CFF8CD}"/>
              </a:ext>
            </a:extLst>
          </p:cNvPr>
          <p:cNvSpPr txBox="1"/>
          <p:nvPr/>
        </p:nvSpPr>
        <p:spPr>
          <a:xfrm>
            <a:off x="6879772" y="1223686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If </a:t>
            </a:r>
            <a:r>
              <a:rPr lang="en-CH" dirty="0">
                <a:solidFill>
                  <a:schemeClr val="accent2"/>
                </a:solidFill>
              </a:rPr>
              <a:t>stabilizer</a:t>
            </a:r>
            <a:r>
              <a:rPr lang="en-CH" dirty="0"/>
              <a:t> row </a:t>
            </a:r>
            <a:r>
              <a:rPr lang="en-CH" dirty="0">
                <a:solidFill>
                  <a:srgbClr val="0070C0"/>
                </a:solidFill>
              </a:rPr>
              <a:t>above</a:t>
            </a:r>
            <a:r>
              <a:rPr lang="en-CH" dirty="0"/>
              <a:t> some </a:t>
            </a:r>
            <a:r>
              <a:rPr lang="en-GB" dirty="0"/>
              <a:t>l</a:t>
            </a:r>
            <a:r>
              <a:rPr lang="en-CH" dirty="0"/>
              <a:t>ogical row but </a:t>
            </a:r>
            <a:r>
              <a:rPr lang="en-GB" dirty="0"/>
              <a:t>h</a:t>
            </a:r>
            <a:r>
              <a:rPr lang="en-CH" dirty="0"/>
              <a:t>as </a:t>
            </a:r>
            <a:r>
              <a:rPr lang="en-CH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smaller weight</a:t>
            </a:r>
            <a:r>
              <a:rPr lang="en-CH" dirty="0"/>
              <a:t> ☹️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51BD6F-4B73-987E-86BD-A16C53817047}"/>
                  </a:ext>
                </a:extLst>
              </p:cNvPr>
              <p:cNvSpPr txBox="1"/>
              <p:nvPr/>
            </p:nvSpPr>
            <p:spPr>
              <a:xfrm>
                <a:off x="6879772" y="2937435"/>
                <a:ext cx="2483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H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stab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log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51BD6F-4B73-987E-86BD-A16C53817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72" y="2937435"/>
                <a:ext cx="248350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AB50-6A6A-5C8E-9AFC-259133B3A527}"/>
                  </a:ext>
                </a:extLst>
              </p:cNvPr>
              <p:cNvSpPr txBox="1"/>
              <p:nvPr/>
            </p:nvSpPr>
            <p:spPr>
              <a:xfrm>
                <a:off x="6879772" y="2028111"/>
                <a:ext cx="2582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H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stab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log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0DAB50-6A6A-5C8E-9AFC-259133B3A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72" y="2028111"/>
                <a:ext cx="2582502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400994-CD89-B413-3232-31D7D66A8579}"/>
                  </a:ext>
                </a:extLst>
              </p:cNvPr>
              <p:cNvSpPr txBox="1"/>
              <p:nvPr/>
            </p:nvSpPr>
            <p:spPr>
              <a:xfrm>
                <a:off x="6879772" y="2469141"/>
                <a:ext cx="251915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CH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chemeClr val="accent2"/>
                    </a:solidFill>
                  </a:rPr>
                  <a:t>stab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CH" dirty="0">
                    <a:solidFill>
                      <a:schemeClr val="accent2"/>
                    </a:solidFill>
                  </a:rPr>
                  <a:t>log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400994-CD89-B413-3232-31D7D66A8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72" y="2469141"/>
                <a:ext cx="2519151" cy="394082"/>
              </a:xfrm>
              <a:prstGeom prst="rect">
                <a:avLst/>
              </a:prstGeom>
              <a:blipFill>
                <a:blip r:embed="rId5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D9CE864-06B1-D89A-F615-0912E8F9EFD8}"/>
              </a:ext>
            </a:extLst>
          </p:cNvPr>
          <p:cNvSpPr txBox="1"/>
          <p:nvPr/>
        </p:nvSpPr>
        <p:spPr>
          <a:xfrm>
            <a:off x="8037929" y="3524407"/>
            <a:ext cx="100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Rare!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C7FED8-ABF8-EC83-2A23-2224D1106593}"/>
                  </a:ext>
                </a:extLst>
              </p:cNvPr>
              <p:cNvSpPr txBox="1"/>
              <p:nvPr/>
            </p:nvSpPr>
            <p:spPr>
              <a:xfrm>
                <a:off x="6633819" y="4152185"/>
                <a:ext cx="4113498" cy="933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But is possible:</a:t>
                </a:r>
              </a:p>
              <a:p>
                <a:r>
                  <a:rPr lang="en-GB" dirty="0"/>
                  <a:t>Stabilizer row 480 above logical row 659</a:t>
                </a:r>
              </a:p>
              <a:p>
                <a:r>
                  <a:rPr lang="en-GB" dirty="0"/>
                  <a:t>Found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CH" dirty="0"/>
                  <a:t> for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[[1024,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32]]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C7FED8-ABF8-EC83-2A23-2224D110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819" y="4152185"/>
                <a:ext cx="4113498" cy="933654"/>
              </a:xfrm>
              <a:prstGeom prst="rect">
                <a:avLst/>
              </a:prstGeom>
              <a:blipFill>
                <a:blip r:embed="rId6"/>
                <a:stretch>
                  <a:fillRect l="-1231" t="-2667" r="-308" b="-10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37C4742C-FFA3-C70B-2CB5-36500C327B3B}"/>
              </a:ext>
            </a:extLst>
          </p:cNvPr>
          <p:cNvSpPr/>
          <p:nvPr/>
        </p:nvSpPr>
        <p:spPr>
          <a:xfrm>
            <a:off x="9783521" y="4719555"/>
            <a:ext cx="285765" cy="360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7AEA49-A807-7BD8-4F33-EC15D072C411}"/>
              </a:ext>
            </a:extLst>
          </p:cNvPr>
          <p:cNvSpPr txBox="1"/>
          <p:nvPr/>
        </p:nvSpPr>
        <p:spPr>
          <a:xfrm>
            <a:off x="8171023" y="5079555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</a:t>
            </a:r>
            <a:r>
              <a:rPr lang="en-CH" dirty="0">
                <a:solidFill>
                  <a:srgbClr val="7030A0"/>
                </a:solidFill>
              </a:rPr>
              <a:t>onfirmed by list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3C1E00-75DE-6A2E-04DB-EEE681E4DF07}"/>
                  </a:ext>
                </a:extLst>
              </p:cNvPr>
              <p:cNvSpPr txBox="1"/>
              <p:nvPr/>
            </p:nvSpPr>
            <p:spPr>
              <a:xfrm>
                <a:off x="270757" y="1427946"/>
                <a:ext cx="6476453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What we can prove: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≥24</m:t>
                    </m:r>
                  </m:oMath>
                </a14:m>
                <a:endParaRPr lang="en-CH" dirty="0"/>
              </a:p>
              <a:p>
                <a:pPr marL="285750" indent="-285750">
                  <a:buFontTx/>
                  <a:buChar char="-"/>
                </a:pPr>
                <a:r>
                  <a:rPr lang="en-CH" dirty="0"/>
                  <a:t>Embed to RM, </a:t>
                </a:r>
                <a:r>
                  <a:rPr lang="en-GB" dirty="0" err="1"/>
                  <a:t>i</a:t>
                </a:r>
                <a:r>
                  <a:rPr lang="en-CH" dirty="0"/>
                  <a:t>f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CH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≥24</m:t>
                    </m:r>
                  </m:oMath>
                </a14:m>
                <a:r>
                  <a:rPr lang="en-CH" dirty="0"/>
                  <a:t> (Kasami &amp; Tokura)</a:t>
                </a:r>
              </a:p>
              <a:p>
                <a:pPr marL="285750" indent="-285750">
                  <a:buFontTx/>
                  <a:buChar char="-"/>
                </a:pPr>
                <a:r>
                  <a:rPr lang="en-CH" dirty="0"/>
                  <a:t>Aut(PW polar) contains the Lower Affine Triangular group and</a:t>
                </a:r>
              </a:p>
              <a:p>
                <a:pPr marL="285750" indent="-285750">
                  <a:buFontTx/>
                  <a:buChar char="-"/>
                </a:pPr>
                <a:r>
                  <a:rPr lang="en-CH" dirty="0"/>
                  <a:t>LTA orbits of min wt codewords do not intersect</a:t>
                </a:r>
                <a:r>
                  <a:rPr lang="en-CH" baseline="30000" dirty="0"/>
                  <a:t>1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dirty="0"/>
                  <a:t>LTA of row 480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 will not contain terms like </a:t>
                </a:r>
              </a:p>
              <a:p>
                <a:r>
                  <a:rPr lang="en-GB" dirty="0"/>
                  <a:t>                    row 659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CH" dirty="0"/>
              </a:p>
              <a:p>
                <a:pPr marL="285750" indent="-285750">
                  <a:buFontTx/>
                  <a:buChar char="-"/>
                </a:pPr>
                <a:endParaRPr lang="en-CH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3C1E00-75DE-6A2E-04DB-EEE681E4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7" y="1427946"/>
                <a:ext cx="6476453" cy="2031325"/>
              </a:xfrm>
              <a:prstGeom prst="rect">
                <a:avLst/>
              </a:prstGeom>
              <a:blipFill>
                <a:blip r:embed="rId7"/>
                <a:stretch>
                  <a:fillRect l="-783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A180DB85-4CE5-5E7D-4EAE-99D97D70DC87}"/>
              </a:ext>
            </a:extLst>
          </p:cNvPr>
          <p:cNvSpPr txBox="1"/>
          <p:nvPr/>
        </p:nvSpPr>
        <p:spPr>
          <a:xfrm>
            <a:off x="1338943" y="5985686"/>
            <a:ext cx="1001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M. Bardet, V. </a:t>
            </a:r>
            <a:r>
              <a:rPr lang="en-GB" dirty="0" err="1"/>
              <a:t>Dr</a:t>
            </a:r>
            <a:r>
              <a:rPr lang="en-GB" dirty="0" err="1">
                <a:solidFill>
                  <a:srgbClr val="3C424A"/>
                </a:solidFill>
                <a:highlight>
                  <a:srgbClr val="FFFFFF"/>
                </a:highlight>
                <a:latin typeface="geomanistregular"/>
              </a:rPr>
              <a:t>ǎ</a:t>
            </a:r>
            <a:r>
              <a:rPr lang="en-GB" dirty="0" err="1"/>
              <a:t>goi</a:t>
            </a:r>
            <a:r>
              <a:rPr lang="en-GB" dirty="0"/>
              <a:t>, A. </a:t>
            </a:r>
            <a:r>
              <a:rPr lang="en-GB" dirty="0" err="1"/>
              <a:t>Otmani</a:t>
            </a:r>
            <a:r>
              <a:rPr lang="en-GB" dirty="0"/>
              <a:t>, and J.-P. Tillich, “Algebraic properties of polar codes from a new polynomial formalism,” ISIT 2016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BAE95F-C7A4-C1AA-0169-F5D038A1869D}"/>
                  </a:ext>
                </a:extLst>
              </p:cNvPr>
              <p:cNvSpPr txBox="1"/>
              <p:nvPr/>
            </p:nvSpPr>
            <p:spPr>
              <a:xfrm>
                <a:off x="270757" y="3658900"/>
                <a:ext cx="6694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RM codewords of wt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CH" dirty="0"/>
                  <a:t>are characterized by Kasami &amp; Tokura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2BAE95F-C7A4-C1AA-0169-F5D038A18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57" y="3658900"/>
                <a:ext cx="6694714" cy="369332"/>
              </a:xfrm>
              <a:prstGeom prst="rect">
                <a:avLst/>
              </a:prstGeom>
              <a:blipFill>
                <a:blip r:embed="rId8"/>
                <a:stretch>
                  <a:fillRect l="-758" t="-6667" b="-2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69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26" grpId="0"/>
      <p:bldP spid="27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943B-0D34-9508-F424-E52D7766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27"/>
            <a:ext cx="10515600" cy="741186"/>
          </a:xfrm>
        </p:spPr>
        <p:txBody>
          <a:bodyPr>
            <a:normAutofit fontScale="90000"/>
          </a:bodyPr>
          <a:lstStyle/>
          <a:p>
            <a:r>
              <a:rPr lang="en-CH" dirty="0"/>
              <a:t>Conclusion</a:t>
            </a:r>
            <a:br>
              <a:rPr lang="en-CH" dirty="0"/>
            </a:b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53F9-C2E3-B1AA-9A87-FF629B4D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2285"/>
            <a:ext cx="10515600" cy="2584677"/>
          </a:xfrm>
        </p:spPr>
        <p:txBody>
          <a:bodyPr>
            <a:normAutofit/>
          </a:bodyPr>
          <a:lstStyle/>
          <a:p>
            <a:r>
              <a:rPr lang="en-US" sz="2400" dirty="0"/>
              <a:t>Precoding</a:t>
            </a:r>
          </a:p>
          <a:p>
            <a:r>
              <a:rPr lang="en-US" sz="2400" dirty="0"/>
              <a:t>Distance conjecture, prove completely or disprove</a:t>
            </a:r>
          </a:p>
          <a:p>
            <a:r>
              <a:rPr lang="en-US" sz="2400" dirty="0"/>
              <a:t>Fault-tolerant state preparation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ACD888-1FD9-F848-70C5-E68176D922B0}"/>
              </a:ext>
            </a:extLst>
          </p:cNvPr>
          <p:cNvSpPr txBox="1">
            <a:spLocks/>
          </p:cNvSpPr>
          <p:nvPr/>
        </p:nvSpPr>
        <p:spPr>
          <a:xfrm>
            <a:off x="838200" y="26029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3600" dirty="0"/>
              <a:t>To be explored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55E5C-23E5-4793-317E-FE34ABA8E08C}"/>
              </a:ext>
            </a:extLst>
          </p:cNvPr>
          <p:cNvSpPr txBox="1"/>
          <p:nvPr/>
        </p:nvSpPr>
        <p:spPr>
          <a:xfrm>
            <a:off x="838200" y="1238336"/>
            <a:ext cx="73380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400" dirty="0"/>
              <a:t>PW construction can be used to construct CSS QPC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400" dirty="0"/>
              <a:t>List decoding under data depolarizing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25705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EC5315F-E9F3-51CE-BA99-30E30295821B}"/>
              </a:ext>
            </a:extLst>
          </p:cNvPr>
          <p:cNvGrpSpPr/>
          <p:nvPr/>
        </p:nvGrpSpPr>
        <p:grpSpPr>
          <a:xfrm>
            <a:off x="6700442" y="1275054"/>
            <a:ext cx="2749541" cy="1005113"/>
            <a:chOff x="6608233" y="466173"/>
            <a:chExt cx="3411778" cy="12258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7F1817-5194-651C-8BA5-A54A389A0722}"/>
                </a:ext>
              </a:extLst>
            </p:cNvPr>
            <p:cNvGrpSpPr/>
            <p:nvPr/>
          </p:nvGrpSpPr>
          <p:grpSpPr>
            <a:xfrm>
              <a:off x="6903670" y="466173"/>
              <a:ext cx="2395576" cy="1225831"/>
              <a:chOff x="6903670" y="466173"/>
              <a:chExt cx="2395576" cy="122583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C008F1A-C10B-C129-3D4C-59357011457F}"/>
                  </a:ext>
                </a:extLst>
              </p:cNvPr>
              <p:cNvCxnSpPr/>
              <p:nvPr/>
            </p:nvCxnSpPr>
            <p:spPr>
              <a:xfrm>
                <a:off x="7298642" y="682020"/>
                <a:ext cx="16027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D6CFCA-AE53-AE5C-4CA1-F7788289D199}"/>
                  </a:ext>
                </a:extLst>
              </p:cNvPr>
              <p:cNvCxnSpPr/>
              <p:nvPr/>
            </p:nvCxnSpPr>
            <p:spPr>
              <a:xfrm>
                <a:off x="7298642" y="1481692"/>
                <a:ext cx="16027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E5FDED-5E3C-B373-4FF8-385F18AE08A4}"/>
                  </a:ext>
                </a:extLst>
              </p:cNvPr>
              <p:cNvCxnSpPr/>
              <p:nvPr/>
            </p:nvCxnSpPr>
            <p:spPr>
              <a:xfrm flipV="1">
                <a:off x="8081377" y="664980"/>
                <a:ext cx="0" cy="8989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22C5B9-7C2D-D6B4-E76B-2411D0D7EF4A}"/>
                  </a:ext>
                </a:extLst>
              </p:cNvPr>
              <p:cNvSpPr/>
              <p:nvPr/>
            </p:nvSpPr>
            <p:spPr>
              <a:xfrm>
                <a:off x="8046742" y="64484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1BD01A2-FB53-7406-8D89-4E34F77FF0D5}"/>
                  </a:ext>
                </a:extLst>
              </p:cNvPr>
              <p:cNvSpPr/>
              <p:nvPr/>
            </p:nvSpPr>
            <p:spPr>
              <a:xfrm>
                <a:off x="7991396" y="1386131"/>
                <a:ext cx="180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3A2CFA3-F36C-C1C9-7C14-CAF37C460CD3}"/>
                  </a:ext>
                </a:extLst>
              </p:cNvPr>
              <p:cNvGrpSpPr/>
              <p:nvPr/>
            </p:nvGrpSpPr>
            <p:grpSpPr>
              <a:xfrm>
                <a:off x="6903670" y="466173"/>
                <a:ext cx="2395576" cy="1225831"/>
                <a:chOff x="6903670" y="466173"/>
                <a:chExt cx="2395576" cy="1225831"/>
              </a:xfrm>
              <a:solidFill>
                <a:schemeClr val="bg1"/>
              </a:solidFill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6471917-C595-2BC2-B56F-B3CB9D52B558}"/>
                    </a:ext>
                  </a:extLst>
                </p:cNvPr>
                <p:cNvSpPr/>
                <p:nvPr/>
              </p:nvSpPr>
              <p:spPr>
                <a:xfrm>
                  <a:off x="6917443" y="480593"/>
                  <a:ext cx="381199" cy="39766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C188ADD-6D6C-209B-A8E8-29541EBAABF1}"/>
                    </a:ext>
                  </a:extLst>
                </p:cNvPr>
                <p:cNvSpPr txBox="1"/>
                <p:nvPr/>
              </p:nvSpPr>
              <p:spPr>
                <a:xfrm>
                  <a:off x="6903670" y="466173"/>
                  <a:ext cx="348172" cy="3693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CH" dirty="0"/>
                    <a:t>H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1134659-ACAC-36F7-C056-2CA7F5ED0455}"/>
                    </a:ext>
                  </a:extLst>
                </p:cNvPr>
                <p:cNvSpPr/>
                <p:nvPr/>
              </p:nvSpPr>
              <p:spPr>
                <a:xfrm>
                  <a:off x="6917443" y="1272989"/>
                  <a:ext cx="381199" cy="39766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6429070-FEE3-202C-CF6A-1587F27A68F8}"/>
                    </a:ext>
                  </a:extLst>
                </p:cNvPr>
                <p:cNvSpPr txBox="1"/>
                <p:nvPr/>
              </p:nvSpPr>
              <p:spPr>
                <a:xfrm>
                  <a:off x="6903670" y="1264435"/>
                  <a:ext cx="256947" cy="3693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H" dirty="0"/>
                    <a:t>H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9AA34EC-D8E3-B8C0-779C-DA3C47F62990}"/>
                    </a:ext>
                  </a:extLst>
                </p:cNvPr>
                <p:cNvSpPr/>
                <p:nvPr/>
              </p:nvSpPr>
              <p:spPr>
                <a:xfrm>
                  <a:off x="8907337" y="473317"/>
                  <a:ext cx="381199" cy="39766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B5BAE93-F040-697C-BC2B-91679885B127}"/>
                    </a:ext>
                  </a:extLst>
                </p:cNvPr>
                <p:cNvSpPr txBox="1"/>
                <p:nvPr/>
              </p:nvSpPr>
              <p:spPr>
                <a:xfrm>
                  <a:off x="8903832" y="471079"/>
                  <a:ext cx="34817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CH" dirty="0"/>
                    <a:t>H</a:t>
                  </a: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7D6F831-66B5-D1BC-2584-07690210A2A0}"/>
                    </a:ext>
                  </a:extLst>
                </p:cNvPr>
                <p:cNvSpPr/>
                <p:nvPr/>
              </p:nvSpPr>
              <p:spPr>
                <a:xfrm>
                  <a:off x="8918047" y="1294342"/>
                  <a:ext cx="381199" cy="39766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07798C9-E707-1A96-2EC3-9F0CD65B0741}"/>
                    </a:ext>
                  </a:extLst>
                </p:cNvPr>
                <p:cNvSpPr txBox="1"/>
                <p:nvPr/>
              </p:nvSpPr>
              <p:spPr>
                <a:xfrm>
                  <a:off x="8904673" y="1278612"/>
                  <a:ext cx="28908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H" dirty="0"/>
                    <a:t>H</a:t>
                  </a:r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A2D86A-4980-3141-0976-F6CC82EE4A59}"/>
                </a:ext>
              </a:extLst>
            </p:cNvPr>
            <p:cNvCxnSpPr>
              <a:stCxn id="24" idx="1"/>
            </p:cNvCxnSpPr>
            <p:nvPr/>
          </p:nvCxnSpPr>
          <p:spPr>
            <a:xfrm flipH="1">
              <a:off x="6630157" y="1471820"/>
              <a:ext cx="287286" cy="2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89D3EB-28B6-4DE5-2E60-F4C39A426F5E}"/>
                </a:ext>
              </a:extLst>
            </p:cNvPr>
            <p:cNvCxnSpPr/>
            <p:nvPr/>
          </p:nvCxnSpPr>
          <p:spPr>
            <a:xfrm flipH="1">
              <a:off x="6608233" y="678074"/>
              <a:ext cx="287286" cy="27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E282E3-F6CC-CEC8-E634-880C22034393}"/>
                </a:ext>
              </a:extLst>
            </p:cNvPr>
            <p:cNvCxnSpPr/>
            <p:nvPr/>
          </p:nvCxnSpPr>
          <p:spPr>
            <a:xfrm flipH="1">
              <a:off x="9300011" y="1481692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8E834B-2C16-25FE-9E50-3D9ED3C3D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7322" y="679424"/>
              <a:ext cx="720000" cy="13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E40C26-97BA-A708-7508-F3B58EADDF38}"/>
              </a:ext>
            </a:extLst>
          </p:cNvPr>
          <p:cNvGrpSpPr/>
          <p:nvPr/>
        </p:nvGrpSpPr>
        <p:grpSpPr>
          <a:xfrm>
            <a:off x="855805" y="1106353"/>
            <a:ext cx="2710444" cy="1336883"/>
            <a:chOff x="994084" y="1849601"/>
            <a:chExt cx="3051209" cy="150213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B6C427D-1964-6E7D-0964-B463452F6828}"/>
                </a:ext>
              </a:extLst>
            </p:cNvPr>
            <p:cNvSpPr/>
            <p:nvPr/>
          </p:nvSpPr>
          <p:spPr>
            <a:xfrm>
              <a:off x="1564476" y="2157650"/>
              <a:ext cx="180000" cy="180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8700F3D-7E68-97F6-7764-BD0ED1294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250" y="2242183"/>
              <a:ext cx="2842095" cy="38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5291CB-615F-927E-1677-318DB5D78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249" y="3048182"/>
              <a:ext cx="2842096" cy="1530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91BF33-B072-F8C3-8734-4BC7C35C8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4476" y="2157650"/>
              <a:ext cx="0" cy="898989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60ECE2B-9199-37A4-8796-302A6220C0E4}"/>
                </a:ext>
              </a:extLst>
            </p:cNvPr>
            <p:cNvSpPr/>
            <p:nvPr/>
          </p:nvSpPr>
          <p:spPr>
            <a:xfrm>
              <a:off x="1619841" y="301784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36" name="Explosion 1 35">
              <a:extLst>
                <a:ext uri="{FF2B5EF4-FFF2-40B4-BE49-F238E27FC236}">
                  <a16:creationId xmlns:a16="http://schemas.microsoft.com/office/drawing/2014/main" id="{1FCAF8A9-9F01-A8D5-FB05-B0809F5B4DAF}"/>
                </a:ext>
              </a:extLst>
            </p:cNvPr>
            <p:cNvSpPr/>
            <p:nvPr/>
          </p:nvSpPr>
          <p:spPr>
            <a:xfrm>
              <a:off x="3038664" y="2052861"/>
              <a:ext cx="338420" cy="40958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37" name="Explosion 1 36">
              <a:extLst>
                <a:ext uri="{FF2B5EF4-FFF2-40B4-BE49-F238E27FC236}">
                  <a16:creationId xmlns:a16="http://schemas.microsoft.com/office/drawing/2014/main" id="{99A8AD51-19B1-0EB1-5D19-6E0FC57A8714}"/>
                </a:ext>
              </a:extLst>
            </p:cNvPr>
            <p:cNvSpPr/>
            <p:nvPr/>
          </p:nvSpPr>
          <p:spPr>
            <a:xfrm>
              <a:off x="3059250" y="2843392"/>
              <a:ext cx="338420" cy="409581"/>
            </a:xfrm>
            <a:prstGeom prst="irregularSeal1">
              <a:avLst/>
            </a:prstGeom>
            <a:solidFill>
              <a:srgbClr val="4472C4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5AAE558-53E9-3C62-10D8-4514349BC6B7}"/>
                    </a:ext>
                  </a:extLst>
                </p:cNvPr>
                <p:cNvSpPr txBox="1"/>
                <p:nvPr/>
              </p:nvSpPr>
              <p:spPr>
                <a:xfrm>
                  <a:off x="1004331" y="1874761"/>
                  <a:ext cx="532988" cy="657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x-none" sz="16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endParaRPr lang="en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5AAE558-53E9-3C62-10D8-4514349BC6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31" y="1874761"/>
                  <a:ext cx="532988" cy="6570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62A111-3505-785B-4BCC-D21D444E3769}"/>
                    </a:ext>
                  </a:extLst>
                </p:cNvPr>
                <p:cNvSpPr txBox="1"/>
                <p:nvPr/>
              </p:nvSpPr>
              <p:spPr>
                <a:xfrm>
                  <a:off x="994084" y="2694679"/>
                  <a:ext cx="538402" cy="6570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6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6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endParaRPr lang="en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62A111-3505-785B-4BCC-D21D444E3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084" y="2694679"/>
                  <a:ext cx="538402" cy="6570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02E97F4-2E7A-D4D4-C953-B53CA0ACB8CA}"/>
                    </a:ext>
                  </a:extLst>
                </p:cNvPr>
                <p:cNvSpPr txBox="1"/>
                <p:nvPr/>
              </p:nvSpPr>
              <p:spPr>
                <a:xfrm>
                  <a:off x="1513283" y="1874761"/>
                  <a:ext cx="1293421" cy="380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/>
                      </a:solidFill>
                      <a:effectLst/>
                    </a:rPr>
                    <a:t>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x-none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x-none" sz="16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02E97F4-2E7A-D4D4-C953-B53CA0ACB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283" y="1874761"/>
                  <a:ext cx="1293421" cy="380404"/>
                </a:xfrm>
                <a:prstGeom prst="rect">
                  <a:avLst/>
                </a:prstGeom>
                <a:blipFill>
                  <a:blip r:embed="rId4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4C84A2E-66C9-6304-901D-0327958E783F}"/>
                    </a:ext>
                  </a:extLst>
                </p:cNvPr>
                <p:cNvSpPr txBox="1"/>
                <p:nvPr/>
              </p:nvSpPr>
              <p:spPr>
                <a:xfrm>
                  <a:off x="1807836" y="2709220"/>
                  <a:ext cx="497186" cy="3804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6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4C84A2E-66C9-6304-901D-0327958E7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836" y="2709220"/>
                  <a:ext cx="497186" cy="3804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A5F8289-6E4A-15FB-2531-A0808D4660DD}"/>
                    </a:ext>
                  </a:extLst>
                </p:cNvPr>
                <p:cNvSpPr txBox="1"/>
                <p:nvPr/>
              </p:nvSpPr>
              <p:spPr>
                <a:xfrm>
                  <a:off x="3579140" y="2678851"/>
                  <a:ext cx="46615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A5F8289-6E4A-15FB-2531-A0808D466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140" y="2678851"/>
                  <a:ext cx="46615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A1BFBB4-F194-944A-D26B-2C04DB182F7D}"/>
                    </a:ext>
                  </a:extLst>
                </p:cNvPr>
                <p:cNvSpPr txBox="1"/>
                <p:nvPr/>
              </p:nvSpPr>
              <p:spPr>
                <a:xfrm>
                  <a:off x="3581800" y="1849601"/>
                  <a:ext cx="460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A1BFBB4-F194-944A-D26B-2C04DB182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800" y="1849601"/>
                  <a:ext cx="4608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22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6ED5653-62F3-9C3E-EC05-C8A4F6E913F1}"/>
              </a:ext>
            </a:extLst>
          </p:cNvPr>
          <p:cNvSpPr txBox="1"/>
          <p:nvPr/>
        </p:nvSpPr>
        <p:spPr>
          <a:xfrm>
            <a:off x="741213" y="187800"/>
            <a:ext cx="893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latin typeface="+mj-lt"/>
              </a:rPr>
              <a:t>P</a:t>
            </a:r>
            <a:r>
              <a:rPr lang="en-CH" sz="4000" dirty="0">
                <a:latin typeface="+mj-lt"/>
              </a:rPr>
              <a:t>hase flips sees things in the reversed way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F0F41D7-2994-B49C-4523-FAFE1B144175}"/>
              </a:ext>
            </a:extLst>
          </p:cNvPr>
          <p:cNvGrpSpPr/>
          <p:nvPr/>
        </p:nvGrpSpPr>
        <p:grpSpPr>
          <a:xfrm>
            <a:off x="942567" y="3439978"/>
            <a:ext cx="2890103" cy="2558327"/>
            <a:chOff x="1173211" y="3061368"/>
            <a:chExt cx="2890103" cy="2558327"/>
          </a:xfrm>
          <a:solidFill>
            <a:schemeClr val="tx1"/>
          </a:solidFill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64D459D-C257-EE7B-2F0E-D9855B28F206}"/>
                </a:ext>
              </a:extLst>
            </p:cNvPr>
            <p:cNvGrpSpPr/>
            <p:nvPr/>
          </p:nvGrpSpPr>
          <p:grpSpPr>
            <a:xfrm>
              <a:off x="1173211" y="3061368"/>
              <a:ext cx="2880000" cy="444413"/>
              <a:chOff x="1173209" y="2662291"/>
              <a:chExt cx="5048491" cy="959333"/>
            </a:xfrm>
            <a:grpFill/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CDE7DC6-D481-4578-2E86-FFAC2100DFCD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3234007-9BF9-2D12-53DB-622356440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2781818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195EC54-CA86-6733-FD65-FFC3845DD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19F00A12-D641-8525-0204-A265FFF8D806}"/>
                  </a:ext>
                </a:extLst>
              </p:cNvPr>
              <p:cNvCxnSpPr>
                <a:cxnSpLocks/>
                <a:endCxn id="140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D3076C6-90E7-CDC6-CDBD-53378959555E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50670D7-7164-6595-54C7-67508310DB89}"/>
                </a:ext>
              </a:extLst>
            </p:cNvPr>
            <p:cNvGrpSpPr/>
            <p:nvPr/>
          </p:nvGrpSpPr>
          <p:grpSpPr>
            <a:xfrm>
              <a:off x="1183313" y="3777344"/>
              <a:ext cx="2880001" cy="444413"/>
              <a:chOff x="1173211" y="2662291"/>
              <a:chExt cx="5048493" cy="959333"/>
            </a:xfrm>
            <a:grpFill/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8944BD4-F24D-0B4A-2D66-358246D8B62F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3CBF414-F576-5C11-5527-768F00F814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2E96B83-FA32-356B-4951-EEBFA1DD6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1" y="3581490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39A6BB9-535B-54D3-1BC6-20127576928F}"/>
                  </a:ext>
                </a:extLst>
              </p:cNvPr>
              <p:cNvCxnSpPr>
                <a:cxnSpLocks/>
                <a:endCxn id="135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BAF5459-54F5-BD7C-6B87-89F5E5A64087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8E434C-A93A-B05F-B3D2-7F184FBC8263}"/>
                </a:ext>
              </a:extLst>
            </p:cNvPr>
            <p:cNvGrpSpPr/>
            <p:nvPr/>
          </p:nvGrpSpPr>
          <p:grpSpPr>
            <a:xfrm>
              <a:off x="1183313" y="4458520"/>
              <a:ext cx="2880001" cy="444413"/>
              <a:chOff x="1173213" y="2662291"/>
              <a:chExt cx="5048493" cy="959333"/>
            </a:xfrm>
            <a:grpFill/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740CC802-0999-4E22-7700-B3198DF7D3F2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57337338-010F-15E3-7089-E04767F5E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2781818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7EFD88B-1002-E6A3-1CB4-68F3BC5E4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3" cy="237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40EF1C0-5E9C-4E91-98FC-576E53BA9661}"/>
                  </a:ext>
                </a:extLst>
              </p:cNvPr>
              <p:cNvCxnSpPr>
                <a:cxnSpLocks/>
                <a:endCxn id="130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C6785F7-EBD7-6D67-8E69-D2F9C56FD8A1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2FAD038-9A3C-8951-7763-E658365376EE}"/>
                </a:ext>
              </a:extLst>
            </p:cNvPr>
            <p:cNvGrpSpPr/>
            <p:nvPr/>
          </p:nvGrpSpPr>
          <p:grpSpPr>
            <a:xfrm>
              <a:off x="1183314" y="5170373"/>
              <a:ext cx="2880000" cy="444413"/>
              <a:chOff x="1173213" y="2662291"/>
              <a:chExt cx="5048491" cy="959333"/>
            </a:xfrm>
            <a:grpFill/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4DDEF2F-B1C1-1F79-6A66-2FF8DA6ED776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35B989F-C0E7-43AC-3594-F9FED4E7DF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C551241-A714-7F05-BE48-B3343C713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25C3D11-780E-B87F-8473-B14A9DAF5C69}"/>
                  </a:ext>
                </a:extLst>
              </p:cNvPr>
              <p:cNvCxnSpPr>
                <a:cxnSpLocks/>
                <a:endCxn id="125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59AED9C-2C08-1112-B065-9B5E2216B1C5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FD78C76-7C16-C710-4A75-F26274D72FA0}"/>
                </a:ext>
              </a:extLst>
            </p:cNvPr>
            <p:cNvSpPr/>
            <p:nvPr/>
          </p:nvSpPr>
          <p:spPr>
            <a:xfrm>
              <a:off x="2120888" y="381620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885C74E-B869-B113-7EC8-2CB8758BCF37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V="1">
              <a:off x="2145110" y="3065088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3ACB963-7830-A953-C81D-707E6F4CB2F6}"/>
                </a:ext>
              </a:extLst>
            </p:cNvPr>
            <p:cNvSpPr/>
            <p:nvPr/>
          </p:nvSpPr>
          <p:spPr>
            <a:xfrm>
              <a:off x="2091843" y="306508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D89DD9B-3F13-27E1-E905-4B729EAEA50B}"/>
                </a:ext>
              </a:extLst>
            </p:cNvPr>
            <p:cNvSpPr/>
            <p:nvPr/>
          </p:nvSpPr>
          <p:spPr>
            <a:xfrm>
              <a:off x="2307753" y="342900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AEBECC-FAD7-C7EA-31FB-5CBD036C89BD}"/>
                </a:ext>
              </a:extLst>
            </p:cNvPr>
            <p:cNvCxnSpPr>
              <a:cxnSpLocks/>
              <a:endCxn id="104" idx="0"/>
            </p:cNvCxnSpPr>
            <p:nvPr/>
          </p:nvCxnSpPr>
          <p:spPr>
            <a:xfrm flipV="1">
              <a:off x="2360760" y="3429000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F0B80BC-7660-D0FE-DA78-ED618F65C2ED}"/>
                </a:ext>
              </a:extLst>
            </p:cNvPr>
            <p:cNvSpPr/>
            <p:nvPr/>
          </p:nvSpPr>
          <p:spPr>
            <a:xfrm>
              <a:off x="2337455" y="418249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92A7138-392F-A752-67AE-12C765550606}"/>
                </a:ext>
              </a:extLst>
            </p:cNvPr>
            <p:cNvSpPr/>
            <p:nvPr/>
          </p:nvSpPr>
          <p:spPr>
            <a:xfrm>
              <a:off x="2119895" y="520729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C9F4B1D-6C8B-6EC6-586D-A27BD9A880E3}"/>
                </a:ext>
              </a:extLst>
            </p:cNvPr>
            <p:cNvCxnSpPr>
              <a:cxnSpLocks/>
              <a:endCxn id="109" idx="0"/>
            </p:cNvCxnSpPr>
            <p:nvPr/>
          </p:nvCxnSpPr>
          <p:spPr>
            <a:xfrm flipV="1">
              <a:off x="2144117" y="4465464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44FA966-713F-7BF7-9CA6-C08470B470D2}"/>
                </a:ext>
              </a:extLst>
            </p:cNvPr>
            <p:cNvSpPr/>
            <p:nvPr/>
          </p:nvSpPr>
          <p:spPr>
            <a:xfrm>
              <a:off x="2090850" y="4465464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F08856F-F0D3-C763-4EE4-B1E9DB180F82}"/>
                </a:ext>
              </a:extLst>
            </p:cNvPr>
            <p:cNvSpPr/>
            <p:nvPr/>
          </p:nvSpPr>
          <p:spPr>
            <a:xfrm>
              <a:off x="2306760" y="482937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A4C3E62-D30F-A20F-5D6B-3521A075CE55}"/>
                </a:ext>
              </a:extLst>
            </p:cNvPr>
            <p:cNvCxnSpPr>
              <a:cxnSpLocks/>
              <a:endCxn id="110" idx="0"/>
            </p:cNvCxnSpPr>
            <p:nvPr/>
          </p:nvCxnSpPr>
          <p:spPr>
            <a:xfrm flipV="1">
              <a:off x="2359767" y="4829376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FDB95A6-420A-0A80-A277-035A9E76700E}"/>
                </a:ext>
              </a:extLst>
            </p:cNvPr>
            <p:cNvSpPr/>
            <p:nvPr/>
          </p:nvSpPr>
          <p:spPr>
            <a:xfrm>
              <a:off x="2340901" y="55735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74C88D4-2AF4-0D81-6B12-F3BF52DE0BB9}"/>
                </a:ext>
              </a:extLst>
            </p:cNvPr>
            <p:cNvSpPr/>
            <p:nvPr/>
          </p:nvSpPr>
          <p:spPr>
            <a:xfrm>
              <a:off x="2807712" y="306426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F391420-9E94-C87F-844C-CF9A1CC1E2C7}"/>
                </a:ext>
              </a:extLst>
            </p:cNvPr>
            <p:cNvSpPr/>
            <p:nvPr/>
          </p:nvSpPr>
          <p:spPr>
            <a:xfrm>
              <a:off x="2845259" y="45018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FDFA2AE-09EE-85DD-59F0-682D027662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1712" y="3064261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34FBD05-E74A-1B60-338D-D4097AA74D80}"/>
                </a:ext>
              </a:extLst>
            </p:cNvPr>
            <p:cNvSpPr/>
            <p:nvPr/>
          </p:nvSpPr>
          <p:spPr>
            <a:xfrm>
              <a:off x="2976614" y="3437862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B945FDE-2770-23B1-0CFA-EEFE248B869B}"/>
                </a:ext>
              </a:extLst>
            </p:cNvPr>
            <p:cNvSpPr/>
            <p:nvPr/>
          </p:nvSpPr>
          <p:spPr>
            <a:xfrm>
              <a:off x="3014161" y="487548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A379426-D8B0-00D6-AF73-BFA5971806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0614" y="3437862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7224B2C-2CC0-6ABB-DB15-4917DB2F3522}"/>
                </a:ext>
              </a:extLst>
            </p:cNvPr>
            <p:cNvSpPr/>
            <p:nvPr/>
          </p:nvSpPr>
          <p:spPr>
            <a:xfrm>
              <a:off x="3153330" y="377826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83E91B0-6973-3CD9-0848-EEEB8C40421C}"/>
                </a:ext>
              </a:extLst>
            </p:cNvPr>
            <p:cNvSpPr/>
            <p:nvPr/>
          </p:nvSpPr>
          <p:spPr>
            <a:xfrm>
              <a:off x="3187319" y="5215895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2D1F0F7-346D-B75B-4953-EB73963D54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7330" y="3778269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F1A23B5-2AC0-5F60-6E62-9DD6AF35D7B0}"/>
                </a:ext>
              </a:extLst>
            </p:cNvPr>
            <p:cNvSpPr/>
            <p:nvPr/>
          </p:nvSpPr>
          <p:spPr>
            <a:xfrm>
              <a:off x="3331883" y="414871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B85DF80-3679-BED2-37BF-AE4BC2EA98CC}"/>
                </a:ext>
              </a:extLst>
            </p:cNvPr>
            <p:cNvSpPr/>
            <p:nvPr/>
          </p:nvSpPr>
          <p:spPr>
            <a:xfrm>
              <a:off x="3369430" y="5586341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9EAAFD-E5BC-792F-6EA3-1E4BAF65E0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5883" y="4148715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C0388F0-5FC6-1055-A422-5895950412A1}"/>
              </a:ext>
            </a:extLst>
          </p:cNvPr>
          <p:cNvGrpSpPr/>
          <p:nvPr/>
        </p:nvGrpSpPr>
        <p:grpSpPr>
          <a:xfrm>
            <a:off x="6246029" y="3347681"/>
            <a:ext cx="4303873" cy="2835290"/>
            <a:chOff x="5936837" y="2952937"/>
            <a:chExt cx="4303873" cy="2835290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E4CF1DE3-10F3-875C-9EAA-1AF335AEA173}"/>
                </a:ext>
              </a:extLst>
            </p:cNvPr>
            <p:cNvGrpSpPr/>
            <p:nvPr/>
          </p:nvGrpSpPr>
          <p:grpSpPr>
            <a:xfrm>
              <a:off x="6213988" y="2952937"/>
              <a:ext cx="3772207" cy="2835290"/>
              <a:chOff x="6213988" y="2952937"/>
              <a:chExt cx="3772207" cy="283529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3073A75F-A6B7-4A07-3FBB-594BFD4157F2}"/>
                  </a:ext>
                </a:extLst>
              </p:cNvPr>
              <p:cNvGrpSpPr/>
              <p:nvPr/>
            </p:nvGrpSpPr>
            <p:grpSpPr>
              <a:xfrm>
                <a:off x="6518668" y="3105233"/>
                <a:ext cx="3140362" cy="439916"/>
                <a:chOff x="641759" y="2747713"/>
                <a:chExt cx="5504892" cy="949627"/>
              </a:xfrm>
              <a:solidFill>
                <a:schemeClr val="bg1"/>
              </a:solidFill>
            </p:grpSpPr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69ABFC49-C948-A03D-FA95-38805839BD68}"/>
                    </a:ext>
                  </a:extLst>
                </p:cNvPr>
                <p:cNvSpPr/>
                <p:nvPr/>
              </p:nvSpPr>
              <p:spPr>
                <a:xfrm>
                  <a:off x="1857143" y="3464205"/>
                  <a:ext cx="189318" cy="23313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FF2199A9-48A6-9749-6BF4-7EB75E99356E}"/>
                    </a:ext>
                  </a:extLst>
                </p:cNvPr>
                <p:cNvCxnSpPr>
                  <a:cxnSpLocks/>
                  <a:stCxn id="239" idx="3"/>
                </p:cNvCxnSpPr>
                <p:nvPr/>
              </p:nvCxnSpPr>
              <p:spPr>
                <a:xfrm flipV="1">
                  <a:off x="641759" y="2781818"/>
                  <a:ext cx="5490232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355D6DA2-4A13-AFC8-6CA9-D5A013FEBFAA}"/>
                    </a:ext>
                  </a:extLst>
                </p:cNvPr>
                <p:cNvCxnSpPr>
                  <a:cxnSpLocks/>
                  <a:stCxn id="219" idx="3"/>
                </p:cNvCxnSpPr>
                <p:nvPr/>
              </p:nvCxnSpPr>
              <p:spPr>
                <a:xfrm>
                  <a:off x="656419" y="3577569"/>
                  <a:ext cx="5490232" cy="392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C91ECB93-E2EA-A646-9C57-ED181455F1B1}"/>
                    </a:ext>
                  </a:extLst>
                </p:cNvPr>
                <p:cNvCxnSpPr>
                  <a:cxnSpLocks/>
                  <a:stCxn id="256" idx="4"/>
                  <a:endCxn id="260" idx="0"/>
                </p:cNvCxnSpPr>
                <p:nvPr/>
              </p:nvCxnSpPr>
              <p:spPr>
                <a:xfrm flipH="1" flipV="1">
                  <a:off x="1948506" y="2747713"/>
                  <a:ext cx="3296" cy="949627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99345E31-1627-C0A5-0125-360C391E612F}"/>
                    </a:ext>
                  </a:extLst>
                </p:cNvPr>
                <p:cNvSpPr/>
                <p:nvPr/>
              </p:nvSpPr>
              <p:spPr>
                <a:xfrm>
                  <a:off x="1912506" y="2747713"/>
                  <a:ext cx="72001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F7B80615-796D-AB84-98C0-EE3C78336107}"/>
                  </a:ext>
                </a:extLst>
              </p:cNvPr>
              <p:cNvGrpSpPr/>
              <p:nvPr/>
            </p:nvGrpSpPr>
            <p:grpSpPr>
              <a:xfrm>
                <a:off x="6528311" y="3826728"/>
                <a:ext cx="3132033" cy="442175"/>
                <a:chOff x="658664" y="2747709"/>
                <a:chExt cx="5490293" cy="954502"/>
              </a:xfrm>
              <a:noFill/>
            </p:grpSpPr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2E097CE6-7045-3441-2AAD-F1EB8E5036FC}"/>
                    </a:ext>
                  </a:extLst>
                </p:cNvPr>
                <p:cNvSpPr/>
                <p:nvPr/>
              </p:nvSpPr>
              <p:spPr>
                <a:xfrm>
                  <a:off x="1857141" y="3469076"/>
                  <a:ext cx="189318" cy="23313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D0741E33-FD04-111F-D6EF-29CEE2AF1FE8}"/>
                    </a:ext>
                  </a:extLst>
                </p:cNvPr>
                <p:cNvCxnSpPr>
                  <a:cxnSpLocks/>
                  <a:stCxn id="237" idx="3"/>
                </p:cNvCxnSpPr>
                <p:nvPr/>
              </p:nvCxnSpPr>
              <p:spPr>
                <a:xfrm flipV="1">
                  <a:off x="658724" y="2778858"/>
                  <a:ext cx="549023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757D2CC7-2E2B-6DCF-6F79-881400D72EA8}"/>
                    </a:ext>
                  </a:extLst>
                </p:cNvPr>
                <p:cNvCxnSpPr>
                  <a:cxnSpLocks/>
                  <a:stCxn id="235" idx="3"/>
                </p:cNvCxnSpPr>
                <p:nvPr/>
              </p:nvCxnSpPr>
              <p:spPr>
                <a:xfrm>
                  <a:off x="658664" y="3547911"/>
                  <a:ext cx="549023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3CE2EBD2-E98A-8DD4-5AD0-56A68D07AE0C}"/>
                    </a:ext>
                  </a:extLst>
                </p:cNvPr>
                <p:cNvCxnSpPr>
                  <a:cxnSpLocks/>
                  <a:stCxn id="251" idx="4"/>
                  <a:endCxn id="255" idx="4"/>
                </p:cNvCxnSpPr>
                <p:nvPr/>
              </p:nvCxnSpPr>
              <p:spPr>
                <a:xfrm flipH="1" flipV="1">
                  <a:off x="1948507" y="2819709"/>
                  <a:ext cx="3294" cy="88250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931CC931-685F-EEE7-7E14-17C0EB94A8F0}"/>
                    </a:ext>
                  </a:extLst>
                </p:cNvPr>
                <p:cNvSpPr/>
                <p:nvPr/>
              </p:nvSpPr>
              <p:spPr>
                <a:xfrm>
                  <a:off x="1912506" y="2747709"/>
                  <a:ext cx="72001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CD50D34B-73FE-A3F7-D434-3056B80E5CD1}"/>
                  </a:ext>
                </a:extLst>
              </p:cNvPr>
              <p:cNvGrpSpPr/>
              <p:nvPr/>
            </p:nvGrpSpPr>
            <p:grpSpPr>
              <a:xfrm>
                <a:off x="6532120" y="4507803"/>
                <a:ext cx="3133531" cy="444413"/>
                <a:chOff x="644309" y="2740629"/>
                <a:chExt cx="5492919" cy="959333"/>
              </a:xfrm>
              <a:noFill/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B4ED65BA-CA4F-8DA8-C744-411252F4C2FE}"/>
                    </a:ext>
                  </a:extLst>
                </p:cNvPr>
                <p:cNvSpPr/>
                <p:nvPr/>
              </p:nvSpPr>
              <p:spPr>
                <a:xfrm>
                  <a:off x="1857142" y="3461250"/>
                  <a:ext cx="189318" cy="233134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2269FD0-2136-F3D5-D74A-6A116F3DCB9E}"/>
                    </a:ext>
                  </a:extLst>
                </p:cNvPr>
                <p:cNvCxnSpPr>
                  <a:cxnSpLocks/>
                  <a:stCxn id="233" idx="3"/>
                </p:cNvCxnSpPr>
                <p:nvPr/>
              </p:nvCxnSpPr>
              <p:spPr>
                <a:xfrm flipV="1">
                  <a:off x="646995" y="2781818"/>
                  <a:ext cx="549023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E158934-C0D6-4F45-57FF-B9F3E11AFB3B}"/>
                    </a:ext>
                  </a:extLst>
                </p:cNvPr>
                <p:cNvCxnSpPr>
                  <a:cxnSpLocks/>
                  <a:stCxn id="231" idx="3"/>
                </p:cNvCxnSpPr>
                <p:nvPr/>
              </p:nvCxnSpPr>
              <p:spPr>
                <a:xfrm>
                  <a:off x="644309" y="3565789"/>
                  <a:ext cx="549023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A6F849F8-2C15-8927-7784-90BF865E8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0893" y="2740629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57D167AF-81C5-0209-6B05-6CDF63B46E41}"/>
                    </a:ext>
                  </a:extLst>
                </p:cNvPr>
                <p:cNvSpPr/>
                <p:nvPr/>
              </p:nvSpPr>
              <p:spPr>
                <a:xfrm>
                  <a:off x="1912507" y="2750673"/>
                  <a:ext cx="72001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2AC75832-D09C-D650-EAE4-58470968FDF6}"/>
                  </a:ext>
                </a:extLst>
              </p:cNvPr>
              <p:cNvGrpSpPr/>
              <p:nvPr/>
            </p:nvGrpSpPr>
            <p:grpSpPr>
              <a:xfrm>
                <a:off x="6531114" y="5203160"/>
                <a:ext cx="3131999" cy="445458"/>
                <a:chOff x="642545" y="2732796"/>
                <a:chExt cx="5490232" cy="961589"/>
              </a:xfrm>
              <a:solidFill>
                <a:schemeClr val="bg1"/>
              </a:solidFill>
            </p:grpSpPr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CFC05814-11B3-EC87-415D-8DA5673EB1AB}"/>
                    </a:ext>
                  </a:extLst>
                </p:cNvPr>
                <p:cNvSpPr/>
                <p:nvPr/>
              </p:nvSpPr>
              <p:spPr>
                <a:xfrm>
                  <a:off x="1857142" y="3461251"/>
                  <a:ext cx="189318" cy="2331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B1D8B8B6-6661-D662-6CA8-DDA381115030}"/>
                    </a:ext>
                  </a:extLst>
                </p:cNvPr>
                <p:cNvCxnSpPr>
                  <a:cxnSpLocks/>
                  <a:stCxn id="229" idx="3"/>
                </p:cNvCxnSpPr>
                <p:nvPr/>
              </p:nvCxnSpPr>
              <p:spPr>
                <a:xfrm flipV="1">
                  <a:off x="642545" y="2778857"/>
                  <a:ext cx="5490232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0F316904-472D-7F22-B200-053ABBE3C76B}"/>
                    </a:ext>
                  </a:extLst>
                </p:cNvPr>
                <p:cNvCxnSpPr>
                  <a:cxnSpLocks/>
                  <a:stCxn id="227" idx="3"/>
                </p:cNvCxnSpPr>
                <p:nvPr/>
              </p:nvCxnSpPr>
              <p:spPr>
                <a:xfrm flipV="1">
                  <a:off x="642545" y="3581490"/>
                  <a:ext cx="5490232" cy="917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F46282C-33E5-6AC5-072D-B9EC84AE3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50893" y="2732796"/>
                  <a:ext cx="908" cy="95933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199E00CD-8218-ACEC-7191-F2002C666D16}"/>
                    </a:ext>
                  </a:extLst>
                </p:cNvPr>
                <p:cNvSpPr/>
                <p:nvPr/>
              </p:nvSpPr>
              <p:spPr>
                <a:xfrm>
                  <a:off x="1912507" y="2750672"/>
                  <a:ext cx="72001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2D1D1B3-B1A0-53E1-255C-71AFE768D85F}"/>
                  </a:ext>
                </a:extLst>
              </p:cNvPr>
              <p:cNvSpPr/>
              <p:nvPr/>
            </p:nvSpPr>
            <p:spPr>
              <a:xfrm>
                <a:off x="7769520" y="3106125"/>
                <a:ext cx="41074" cy="333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824B05A-142E-0FBD-A8E9-FA81DAC56C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0467" y="3120560"/>
                <a:ext cx="733" cy="7707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52F3EF2-62FD-AB7A-E05D-1ED258CF8E30}"/>
                  </a:ext>
                </a:extLst>
              </p:cNvPr>
              <p:cNvSpPr/>
              <p:nvPr/>
            </p:nvSpPr>
            <p:spPr>
              <a:xfrm>
                <a:off x="7737200" y="3784135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E32B281C-89EC-DD4B-0B74-B0987B4CA5D0}"/>
                  </a:ext>
                </a:extLst>
              </p:cNvPr>
              <p:cNvSpPr/>
              <p:nvPr/>
            </p:nvSpPr>
            <p:spPr>
              <a:xfrm>
                <a:off x="7956385" y="4156302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8D8F868-C4A3-2F64-D9B9-019395ABB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9392" y="3488581"/>
                <a:ext cx="993" cy="7678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2B8CC4C7-EB40-640E-9193-31757B82CAA1}"/>
                  </a:ext>
                </a:extLst>
              </p:cNvPr>
              <p:cNvSpPr/>
              <p:nvPr/>
            </p:nvSpPr>
            <p:spPr>
              <a:xfrm>
                <a:off x="7986087" y="3472286"/>
                <a:ext cx="41074" cy="333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F05AA82E-3815-8F1E-E325-236B1F09CCBA}"/>
                  </a:ext>
                </a:extLst>
              </p:cNvPr>
              <p:cNvSpPr/>
              <p:nvPr/>
            </p:nvSpPr>
            <p:spPr>
              <a:xfrm>
                <a:off x="7768527" y="4509914"/>
                <a:ext cx="41074" cy="333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A076A50-8832-9EB6-A93E-FE28EA56C0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2749" y="4511031"/>
                <a:ext cx="733" cy="7707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6ADF40DF-F5FD-D17B-26DF-532168D7516D}"/>
                  </a:ext>
                </a:extLst>
              </p:cNvPr>
              <p:cNvSpPr/>
              <p:nvPr/>
            </p:nvSpPr>
            <p:spPr>
              <a:xfrm>
                <a:off x="7739482" y="5171431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EFA0E481-1343-C7A4-8CB9-9ADE227AF73F}"/>
                  </a:ext>
                </a:extLst>
              </p:cNvPr>
              <p:cNvSpPr/>
              <p:nvPr/>
            </p:nvSpPr>
            <p:spPr>
              <a:xfrm>
                <a:off x="7955392" y="5538518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5D4BDF0-3188-C7D3-1ADF-4C14B35740C1}"/>
                  </a:ext>
                </a:extLst>
              </p:cNvPr>
              <p:cNvCxnSpPr>
                <a:cxnSpLocks/>
                <a:endCxn id="180" idx="0"/>
              </p:cNvCxnSpPr>
              <p:nvPr/>
            </p:nvCxnSpPr>
            <p:spPr>
              <a:xfrm flipV="1">
                <a:off x="8008399" y="4888904"/>
                <a:ext cx="1671" cy="7602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25EE2B5-0290-74EC-DE4D-4779444F19FF}"/>
                  </a:ext>
                </a:extLst>
              </p:cNvPr>
              <p:cNvSpPr/>
              <p:nvPr/>
            </p:nvSpPr>
            <p:spPr>
              <a:xfrm>
                <a:off x="7989533" y="4888904"/>
                <a:ext cx="41074" cy="333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CCE8237-9BC8-BB7B-2EF6-A51DCF38004C}"/>
                  </a:ext>
                </a:extLst>
              </p:cNvPr>
              <p:cNvSpPr/>
              <p:nvPr/>
            </p:nvSpPr>
            <p:spPr>
              <a:xfrm>
                <a:off x="8452476" y="4474549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7971A3F1-6131-D34D-0547-E4653206EE0A}"/>
                  </a:ext>
                </a:extLst>
              </p:cNvPr>
              <p:cNvSpPr/>
              <p:nvPr/>
            </p:nvSpPr>
            <p:spPr>
              <a:xfrm>
                <a:off x="8486858" y="3102689"/>
                <a:ext cx="41074" cy="333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A3DFF7EF-FF86-794F-D314-9051F6467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06476" y="3118717"/>
                <a:ext cx="0" cy="14687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7546453-C789-D56D-AFBA-FD8A6775939A}"/>
                  </a:ext>
                </a:extLst>
              </p:cNvPr>
              <p:cNvSpPr/>
              <p:nvPr/>
            </p:nvSpPr>
            <p:spPr>
              <a:xfrm>
                <a:off x="8635308" y="4847897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6A36D3FB-C99F-E803-6072-B5FD67C61DA2}"/>
                  </a:ext>
                </a:extLst>
              </p:cNvPr>
              <p:cNvSpPr/>
              <p:nvPr/>
            </p:nvSpPr>
            <p:spPr>
              <a:xfrm>
                <a:off x="8667467" y="3475649"/>
                <a:ext cx="41074" cy="333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A9D2184F-8DEB-0CDA-8ED0-189E97162C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87288" y="3482561"/>
                <a:ext cx="0" cy="14671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9830EF6B-3097-EEBD-3E25-AAE79D621A94}"/>
                  </a:ext>
                </a:extLst>
              </p:cNvPr>
              <p:cNvSpPr/>
              <p:nvPr/>
            </p:nvSpPr>
            <p:spPr>
              <a:xfrm>
                <a:off x="8801962" y="5173059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7684BDD-DE8A-1D9A-C653-5DC8D91DE795}"/>
                  </a:ext>
                </a:extLst>
              </p:cNvPr>
              <p:cNvSpPr/>
              <p:nvPr/>
            </p:nvSpPr>
            <p:spPr>
              <a:xfrm>
                <a:off x="8838625" y="3822128"/>
                <a:ext cx="41074" cy="333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E8C92E0-ED88-EAFF-94C1-5E529E4009E8}"/>
                  </a:ext>
                </a:extLst>
              </p:cNvPr>
              <p:cNvCxnSpPr>
                <a:cxnSpLocks/>
                <a:endCxn id="188" idx="0"/>
              </p:cNvCxnSpPr>
              <p:nvPr/>
            </p:nvCxnSpPr>
            <p:spPr>
              <a:xfrm flipV="1">
                <a:off x="8855962" y="3822128"/>
                <a:ext cx="3200" cy="14577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FF97C85F-1BFC-95AA-8F14-8A8D63BDAB48}"/>
                  </a:ext>
                </a:extLst>
              </p:cNvPr>
              <p:cNvSpPr/>
              <p:nvPr/>
            </p:nvSpPr>
            <p:spPr>
              <a:xfrm>
                <a:off x="8980515" y="5539727"/>
                <a:ext cx="108000" cy="10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922CD6B-570E-18E2-C761-A4655BF0664B}"/>
                  </a:ext>
                </a:extLst>
              </p:cNvPr>
              <p:cNvSpPr/>
              <p:nvPr/>
            </p:nvSpPr>
            <p:spPr>
              <a:xfrm>
                <a:off x="9014585" y="4192461"/>
                <a:ext cx="41074" cy="333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EB0EE931-1EF2-0939-45CE-313BDF4BF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34515" y="4183238"/>
                <a:ext cx="0" cy="14671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EEE1DF23-7158-6F94-A760-51428B9D5158}"/>
                  </a:ext>
                </a:extLst>
              </p:cNvPr>
              <p:cNvGrpSpPr/>
              <p:nvPr/>
            </p:nvGrpSpPr>
            <p:grpSpPr>
              <a:xfrm>
                <a:off x="6213988" y="2962931"/>
                <a:ext cx="348176" cy="2825296"/>
                <a:chOff x="6213988" y="2962931"/>
                <a:chExt cx="348176" cy="2825296"/>
              </a:xfrm>
              <a:noFill/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1650CBEA-8B01-DA1A-D193-71818B32F54B}"/>
                    </a:ext>
                  </a:extLst>
                </p:cNvPr>
                <p:cNvGrpSpPr/>
                <p:nvPr/>
              </p:nvGrpSpPr>
              <p:grpSpPr>
                <a:xfrm>
                  <a:off x="6213992" y="2962931"/>
                  <a:ext cx="348172" cy="369332"/>
                  <a:chOff x="6205637" y="2933105"/>
                  <a:chExt cx="357888" cy="397609"/>
                </a:xfrm>
                <a:grpFill/>
              </p:grpSpPr>
              <p:sp>
                <p:nvSpPr>
                  <p:cNvPr id="239" name="Rectangle 238">
                    <a:extLst>
                      <a:ext uri="{FF2B5EF4-FFF2-40B4-BE49-F238E27FC236}">
                        <a16:creationId xmlns:a16="http://schemas.microsoft.com/office/drawing/2014/main" id="{42AE566B-D86E-4D8A-1A2F-2F9B7C13281C}"/>
                      </a:ext>
                    </a:extLst>
                  </p:cNvPr>
                  <p:cNvSpPr/>
                  <p:nvPr/>
                </p:nvSpPr>
                <p:spPr>
                  <a:xfrm>
                    <a:off x="6225284" y="2977468"/>
                    <a:ext cx="293531" cy="300058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FF470070-63BF-F416-6450-449FDF5CB148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637" y="2933105"/>
                    <a:ext cx="357888" cy="39760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F84D9A4C-DAEC-3F24-4B0B-DCADDD529000}"/>
                    </a:ext>
                  </a:extLst>
                </p:cNvPr>
                <p:cNvSpPr/>
                <p:nvPr/>
              </p:nvSpPr>
              <p:spPr>
                <a:xfrm>
                  <a:off x="6233499" y="3351539"/>
                  <a:ext cx="293531" cy="276251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17A5663D-E4F9-D424-3FDB-8C166C02CDB1}"/>
                    </a:ext>
                  </a:extLst>
                </p:cNvPr>
                <p:cNvSpPr txBox="1"/>
                <p:nvPr/>
              </p:nvSpPr>
              <p:spPr>
                <a:xfrm>
                  <a:off x="6214022" y="3310880"/>
                  <a:ext cx="233617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H" dirty="0"/>
                    <a:t>H</a:t>
                  </a:r>
                </a:p>
              </p:txBody>
            </p: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22FB06EC-14EF-674D-04EC-F163E65875E3}"/>
                    </a:ext>
                  </a:extLst>
                </p:cNvPr>
                <p:cNvGrpSpPr/>
                <p:nvPr/>
              </p:nvGrpSpPr>
              <p:grpSpPr>
                <a:xfrm>
                  <a:off x="6214022" y="3670768"/>
                  <a:ext cx="314322" cy="369332"/>
                  <a:chOff x="6214022" y="3670768"/>
                  <a:chExt cx="314322" cy="369332"/>
                </a:xfrm>
                <a:grpFill/>
              </p:grpSpPr>
              <p:sp>
                <p:nvSpPr>
                  <p:cNvPr id="237" name="Rectangle 236">
                    <a:extLst>
                      <a:ext uri="{FF2B5EF4-FFF2-40B4-BE49-F238E27FC236}">
                        <a16:creationId xmlns:a16="http://schemas.microsoft.com/office/drawing/2014/main" id="{F8FB9F93-38AE-85F5-5276-C02165E21A5D}"/>
                      </a:ext>
                    </a:extLst>
                  </p:cNvPr>
                  <p:cNvSpPr/>
                  <p:nvPr/>
                </p:nvSpPr>
                <p:spPr>
                  <a:xfrm>
                    <a:off x="6234813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9959B430-3648-F81B-1A7B-70B7250EAD2C}"/>
                      </a:ext>
                    </a:extLst>
                  </p:cNvPr>
                  <p:cNvSpPr txBox="1"/>
                  <p:nvPr/>
                </p:nvSpPr>
                <p:spPr>
                  <a:xfrm>
                    <a:off x="6214022" y="3670768"/>
                    <a:ext cx="225091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A1A0E4F1-05C0-8205-D598-655A362E93F6}"/>
                    </a:ext>
                  </a:extLst>
                </p:cNvPr>
                <p:cNvGrpSpPr/>
                <p:nvPr/>
              </p:nvGrpSpPr>
              <p:grpSpPr>
                <a:xfrm>
                  <a:off x="6213988" y="4024597"/>
                  <a:ext cx="314322" cy="369332"/>
                  <a:chOff x="6214022" y="3670768"/>
                  <a:chExt cx="314322" cy="380068"/>
                </a:xfrm>
                <a:grpFill/>
              </p:grpSpPr>
              <p:sp>
                <p:nvSpPr>
                  <p:cNvPr id="235" name="Rectangle 234">
                    <a:extLst>
                      <a:ext uri="{FF2B5EF4-FFF2-40B4-BE49-F238E27FC236}">
                        <a16:creationId xmlns:a16="http://schemas.microsoft.com/office/drawing/2014/main" id="{F43668D6-BFF7-583E-F97D-C6D1E552C96E}"/>
                      </a:ext>
                    </a:extLst>
                  </p:cNvPr>
                  <p:cNvSpPr/>
                  <p:nvPr/>
                </p:nvSpPr>
                <p:spPr>
                  <a:xfrm>
                    <a:off x="6234813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7A85B652-751B-130E-06DE-BA4EABC5DA3B}"/>
                      </a:ext>
                    </a:extLst>
                  </p:cNvPr>
                  <p:cNvSpPr txBox="1"/>
                  <p:nvPr/>
                </p:nvSpPr>
                <p:spPr>
                  <a:xfrm>
                    <a:off x="6214022" y="3670768"/>
                    <a:ext cx="225091" cy="38006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1F9C290C-DE7B-CC2C-4793-B53062740D6B}"/>
                    </a:ext>
                  </a:extLst>
                </p:cNvPr>
                <p:cNvGrpSpPr/>
                <p:nvPr/>
              </p:nvGrpSpPr>
              <p:grpSpPr>
                <a:xfrm>
                  <a:off x="6219330" y="4370220"/>
                  <a:ext cx="314322" cy="369332"/>
                  <a:chOff x="6214022" y="3670768"/>
                  <a:chExt cx="314322" cy="380067"/>
                </a:xfrm>
                <a:grpFill/>
              </p:grpSpPr>
              <p:sp>
                <p:nvSpPr>
                  <p:cNvPr id="233" name="Rectangle 232">
                    <a:extLst>
                      <a:ext uri="{FF2B5EF4-FFF2-40B4-BE49-F238E27FC236}">
                        <a16:creationId xmlns:a16="http://schemas.microsoft.com/office/drawing/2014/main" id="{CB8BB513-52BB-1E83-64EC-7411A06C15E5}"/>
                      </a:ext>
                    </a:extLst>
                  </p:cNvPr>
                  <p:cNvSpPr/>
                  <p:nvPr/>
                </p:nvSpPr>
                <p:spPr>
                  <a:xfrm>
                    <a:off x="6234813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4" name="TextBox 233">
                    <a:extLst>
                      <a:ext uri="{FF2B5EF4-FFF2-40B4-BE49-F238E27FC236}">
                        <a16:creationId xmlns:a16="http://schemas.microsoft.com/office/drawing/2014/main" id="{5F7F7D5D-428C-9B5A-A20F-EB9B9C141D6D}"/>
                      </a:ext>
                    </a:extLst>
                  </p:cNvPr>
                  <p:cNvSpPr txBox="1"/>
                  <p:nvPr/>
                </p:nvSpPr>
                <p:spPr>
                  <a:xfrm>
                    <a:off x="6214022" y="3670768"/>
                    <a:ext cx="225091" cy="3800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67E8CF26-08D1-0C42-4238-C444A2AD0E91}"/>
                    </a:ext>
                  </a:extLst>
                </p:cNvPr>
                <p:cNvGrpSpPr/>
                <p:nvPr/>
              </p:nvGrpSpPr>
              <p:grpSpPr>
                <a:xfrm>
                  <a:off x="6217798" y="4717234"/>
                  <a:ext cx="314322" cy="369332"/>
                  <a:chOff x="6214022" y="3670768"/>
                  <a:chExt cx="314322" cy="380068"/>
                </a:xfrm>
                <a:grpFill/>
              </p:grpSpPr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D0BD82D2-9AD1-4A0C-459A-8F1F7CDACC00}"/>
                      </a:ext>
                    </a:extLst>
                  </p:cNvPr>
                  <p:cNvSpPr/>
                  <p:nvPr/>
                </p:nvSpPr>
                <p:spPr>
                  <a:xfrm>
                    <a:off x="6234813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63340699-C4A9-9492-2FF3-0281AB8E7643}"/>
                      </a:ext>
                    </a:extLst>
                  </p:cNvPr>
                  <p:cNvSpPr txBox="1"/>
                  <p:nvPr/>
                </p:nvSpPr>
                <p:spPr>
                  <a:xfrm>
                    <a:off x="6214022" y="3670768"/>
                    <a:ext cx="225091" cy="38006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grpSp>
              <p:nvGrpSpPr>
                <p:cNvPr id="225" name="Group 224">
                  <a:extLst>
                    <a:ext uri="{FF2B5EF4-FFF2-40B4-BE49-F238E27FC236}">
                      <a16:creationId xmlns:a16="http://schemas.microsoft.com/office/drawing/2014/main" id="{079F64B6-404A-8AB8-1D0B-C523D86F7FD3}"/>
                    </a:ext>
                  </a:extLst>
                </p:cNvPr>
                <p:cNvGrpSpPr/>
                <p:nvPr/>
              </p:nvGrpSpPr>
              <p:grpSpPr>
                <a:xfrm>
                  <a:off x="6216792" y="5068471"/>
                  <a:ext cx="314322" cy="369332"/>
                  <a:chOff x="6214022" y="3662774"/>
                  <a:chExt cx="314322" cy="387469"/>
                </a:xfrm>
                <a:grpFill/>
              </p:grpSpPr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BCBC1F6-C493-4AE3-387E-4A7AF0CE9873}"/>
                      </a:ext>
                    </a:extLst>
                  </p:cNvPr>
                  <p:cNvSpPr/>
                  <p:nvPr/>
                </p:nvSpPr>
                <p:spPr>
                  <a:xfrm>
                    <a:off x="6234813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277C3B3-DA3F-2B17-3F61-58E78FCD5889}"/>
                      </a:ext>
                    </a:extLst>
                  </p:cNvPr>
                  <p:cNvSpPr txBox="1"/>
                  <p:nvPr/>
                </p:nvSpPr>
                <p:spPr>
                  <a:xfrm>
                    <a:off x="6214022" y="3662774"/>
                    <a:ext cx="225091" cy="38746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090C696D-27A8-9E08-CE80-7A091853141C}"/>
                    </a:ext>
                  </a:extLst>
                </p:cNvPr>
                <p:cNvGrpSpPr/>
                <p:nvPr/>
              </p:nvGrpSpPr>
              <p:grpSpPr>
                <a:xfrm>
                  <a:off x="6216792" y="5418895"/>
                  <a:ext cx="314322" cy="369332"/>
                  <a:chOff x="6214022" y="3670768"/>
                  <a:chExt cx="314322" cy="369332"/>
                </a:xfrm>
                <a:grpFill/>
              </p:grpSpPr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97E4E1B5-FFC9-112E-B886-0867F8A5A4C0}"/>
                      </a:ext>
                    </a:extLst>
                  </p:cNvPr>
                  <p:cNvSpPr/>
                  <p:nvPr/>
                </p:nvSpPr>
                <p:spPr>
                  <a:xfrm>
                    <a:off x="6234813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28ED2E38-3DE9-C258-B54D-B5BC68E1ADEC}"/>
                      </a:ext>
                    </a:extLst>
                  </p:cNvPr>
                  <p:cNvSpPr txBox="1"/>
                  <p:nvPr/>
                </p:nvSpPr>
                <p:spPr>
                  <a:xfrm>
                    <a:off x="6214022" y="3670768"/>
                    <a:ext cx="225091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F06007A4-1D38-5CEB-5C8D-B5D4F5136C61}"/>
                  </a:ext>
                </a:extLst>
              </p:cNvPr>
              <p:cNvGrpSpPr/>
              <p:nvPr/>
            </p:nvGrpSpPr>
            <p:grpSpPr>
              <a:xfrm>
                <a:off x="9638023" y="2952937"/>
                <a:ext cx="348172" cy="2835290"/>
                <a:chOff x="6453642" y="2952937"/>
                <a:chExt cx="348172" cy="2835290"/>
              </a:xfrm>
              <a:noFill/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BBD6B796-FFDB-EF71-D39F-2585B5C45293}"/>
                    </a:ext>
                  </a:extLst>
                </p:cNvPr>
                <p:cNvGrpSpPr/>
                <p:nvPr/>
              </p:nvGrpSpPr>
              <p:grpSpPr>
                <a:xfrm>
                  <a:off x="6453642" y="2952937"/>
                  <a:ext cx="348172" cy="369332"/>
                  <a:chOff x="6451961" y="2922345"/>
                  <a:chExt cx="357888" cy="397609"/>
                </a:xfrm>
                <a:grpFill/>
              </p:grpSpPr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C20C7A06-A137-0454-0AA2-98F0BFC232F9}"/>
                      </a:ext>
                    </a:extLst>
                  </p:cNvPr>
                  <p:cNvSpPr/>
                  <p:nvPr/>
                </p:nvSpPr>
                <p:spPr>
                  <a:xfrm>
                    <a:off x="6466471" y="2977468"/>
                    <a:ext cx="298782" cy="300058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7583FF7F-67A5-6197-E0E1-A08F3D4545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51961" y="2922345"/>
                    <a:ext cx="357888" cy="39760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B764C8D2-492E-8914-6748-269414B1B8BC}"/>
                    </a:ext>
                  </a:extLst>
                </p:cNvPr>
                <p:cNvSpPr/>
                <p:nvPr/>
              </p:nvSpPr>
              <p:spPr>
                <a:xfrm>
                  <a:off x="6468152" y="3351539"/>
                  <a:ext cx="293531" cy="276251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31086DD-84C9-7E74-B3C5-2AD3DB1D35FF}"/>
                    </a:ext>
                  </a:extLst>
                </p:cNvPr>
                <p:cNvSpPr txBox="1"/>
                <p:nvPr/>
              </p:nvSpPr>
              <p:spPr>
                <a:xfrm>
                  <a:off x="6453676" y="3310880"/>
                  <a:ext cx="233617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CH" dirty="0"/>
                    <a:t>H</a:t>
                  </a:r>
                </a:p>
              </p:txBody>
            </p: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62DC6858-9E8F-3D93-FC38-5A5492729AEA}"/>
                    </a:ext>
                  </a:extLst>
                </p:cNvPr>
                <p:cNvGrpSpPr/>
                <p:nvPr/>
              </p:nvGrpSpPr>
              <p:grpSpPr>
                <a:xfrm>
                  <a:off x="6453676" y="3670768"/>
                  <a:ext cx="309321" cy="369332"/>
                  <a:chOff x="6453676" y="3670768"/>
                  <a:chExt cx="309321" cy="369332"/>
                </a:xfrm>
                <a:grpFill/>
              </p:grpSpPr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CB95E1F7-A14A-8251-6AE5-EFA12AFE6670}"/>
                      </a:ext>
                    </a:extLst>
                  </p:cNvPr>
                  <p:cNvSpPr/>
                  <p:nvPr/>
                </p:nvSpPr>
                <p:spPr>
                  <a:xfrm>
                    <a:off x="6469466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6EBDAB0B-79F8-E769-5CEB-7BE2926D2F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53676" y="3670768"/>
                    <a:ext cx="225091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F1E537C1-5AFF-70FF-9988-D838A963E484}"/>
                    </a:ext>
                  </a:extLst>
                </p:cNvPr>
                <p:cNvGrpSpPr/>
                <p:nvPr/>
              </p:nvGrpSpPr>
              <p:grpSpPr>
                <a:xfrm>
                  <a:off x="6453642" y="4024597"/>
                  <a:ext cx="309321" cy="369332"/>
                  <a:chOff x="6453676" y="3670768"/>
                  <a:chExt cx="309321" cy="380068"/>
                </a:xfrm>
                <a:grpFill/>
              </p:grpSpPr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9D4A1EFE-9517-E669-C29B-DBCD1E06CE2E}"/>
                      </a:ext>
                    </a:extLst>
                  </p:cNvPr>
                  <p:cNvSpPr/>
                  <p:nvPr/>
                </p:nvSpPr>
                <p:spPr>
                  <a:xfrm>
                    <a:off x="6469466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6EAF8E31-D40E-12C4-645C-22DD88F26A24}"/>
                      </a:ext>
                    </a:extLst>
                  </p:cNvPr>
                  <p:cNvSpPr txBox="1"/>
                  <p:nvPr/>
                </p:nvSpPr>
                <p:spPr>
                  <a:xfrm>
                    <a:off x="6453676" y="3670768"/>
                    <a:ext cx="225091" cy="38006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07351AE7-72CA-ABE5-7858-88279911B5E0}"/>
                    </a:ext>
                  </a:extLst>
                </p:cNvPr>
                <p:cNvGrpSpPr/>
                <p:nvPr/>
              </p:nvGrpSpPr>
              <p:grpSpPr>
                <a:xfrm>
                  <a:off x="6458984" y="4370220"/>
                  <a:ext cx="309321" cy="369332"/>
                  <a:chOff x="6453676" y="3670768"/>
                  <a:chExt cx="309321" cy="380067"/>
                </a:xfrm>
                <a:grpFill/>
              </p:grpSpPr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31CBD7D6-2FB0-422F-5282-9C8BBDA02358}"/>
                      </a:ext>
                    </a:extLst>
                  </p:cNvPr>
                  <p:cNvSpPr/>
                  <p:nvPr/>
                </p:nvSpPr>
                <p:spPr>
                  <a:xfrm>
                    <a:off x="6469466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FE494218-D430-71ED-D3A8-FE859BCD688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3676" y="3670768"/>
                    <a:ext cx="225091" cy="38006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51391EB9-0046-DB58-146A-287871796AC0}"/>
                    </a:ext>
                  </a:extLst>
                </p:cNvPr>
                <p:cNvGrpSpPr/>
                <p:nvPr/>
              </p:nvGrpSpPr>
              <p:grpSpPr>
                <a:xfrm>
                  <a:off x="6457452" y="4717234"/>
                  <a:ext cx="309321" cy="369332"/>
                  <a:chOff x="6453676" y="3670768"/>
                  <a:chExt cx="309321" cy="380068"/>
                </a:xfrm>
                <a:grpFill/>
              </p:grpSpPr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3BB196F2-EBC1-DC79-FD84-7B69FA66B409}"/>
                      </a:ext>
                    </a:extLst>
                  </p:cNvPr>
                  <p:cNvSpPr/>
                  <p:nvPr/>
                </p:nvSpPr>
                <p:spPr>
                  <a:xfrm>
                    <a:off x="6469466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3F0D35FC-028B-C181-BEDD-75165FDD73F7}"/>
                      </a:ext>
                    </a:extLst>
                  </p:cNvPr>
                  <p:cNvSpPr txBox="1"/>
                  <p:nvPr/>
                </p:nvSpPr>
                <p:spPr>
                  <a:xfrm>
                    <a:off x="6453676" y="3670768"/>
                    <a:ext cx="225091" cy="380068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B8B9EC07-5559-1405-01D6-701321A9A4AA}"/>
                    </a:ext>
                  </a:extLst>
                </p:cNvPr>
                <p:cNvGrpSpPr/>
                <p:nvPr/>
              </p:nvGrpSpPr>
              <p:grpSpPr>
                <a:xfrm>
                  <a:off x="6456446" y="5068471"/>
                  <a:ext cx="309321" cy="369332"/>
                  <a:chOff x="6453676" y="3662774"/>
                  <a:chExt cx="309321" cy="387469"/>
                </a:xfrm>
                <a:grpFill/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F4F2475E-E882-3975-E3FA-3DEF5DF5AD42}"/>
                      </a:ext>
                    </a:extLst>
                  </p:cNvPr>
                  <p:cNvSpPr/>
                  <p:nvPr/>
                </p:nvSpPr>
                <p:spPr>
                  <a:xfrm>
                    <a:off x="6469466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F3E3FCBA-11C3-C7FE-616C-03CA9F967D04}"/>
                      </a:ext>
                    </a:extLst>
                  </p:cNvPr>
                  <p:cNvSpPr txBox="1"/>
                  <p:nvPr/>
                </p:nvSpPr>
                <p:spPr>
                  <a:xfrm>
                    <a:off x="6453676" y="3662774"/>
                    <a:ext cx="225091" cy="38746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810DF0B2-5D23-405D-A795-1294B010F776}"/>
                    </a:ext>
                  </a:extLst>
                </p:cNvPr>
                <p:cNvGrpSpPr/>
                <p:nvPr/>
              </p:nvGrpSpPr>
              <p:grpSpPr>
                <a:xfrm>
                  <a:off x="6456446" y="5418895"/>
                  <a:ext cx="309321" cy="369332"/>
                  <a:chOff x="6453676" y="3670768"/>
                  <a:chExt cx="309321" cy="369332"/>
                </a:xfrm>
                <a:grpFill/>
              </p:grpSpPr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23E31C47-6EDC-96A2-8FCA-360DFC0226A0}"/>
                      </a:ext>
                    </a:extLst>
                  </p:cNvPr>
                  <p:cNvSpPr/>
                  <p:nvPr/>
                </p:nvSpPr>
                <p:spPr>
                  <a:xfrm>
                    <a:off x="6469466" y="3703807"/>
                    <a:ext cx="293531" cy="289620"/>
                  </a:xfrm>
                  <a:prstGeom prst="rect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H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CA158BDA-57F9-321F-8FD5-7DD7DD80C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453676" y="3670768"/>
                    <a:ext cx="225091" cy="36933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H" dirty="0"/>
                      <a:t>H</a:t>
                    </a:r>
                  </a:p>
                </p:txBody>
              </p:sp>
            </p:grp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E8301D1-3221-FD04-8C59-3798215D384B}"/>
                </a:ext>
              </a:extLst>
            </p:cNvPr>
            <p:cNvGrpSpPr/>
            <p:nvPr/>
          </p:nvGrpSpPr>
          <p:grpSpPr>
            <a:xfrm>
              <a:off x="5936837" y="3132695"/>
              <a:ext cx="302129" cy="2465497"/>
              <a:chOff x="5936837" y="3132695"/>
              <a:chExt cx="302129" cy="246549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DFDAD74-D4C3-4B81-93FB-E8DC6402AAC3}"/>
                  </a:ext>
                </a:extLst>
              </p:cNvPr>
              <p:cNvCxnSpPr/>
              <p:nvPr/>
            </p:nvCxnSpPr>
            <p:spPr>
              <a:xfrm flipH="1">
                <a:off x="5945805" y="313269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EB39207-875C-105E-9B67-BF7E0A292AF7}"/>
                  </a:ext>
                </a:extLst>
              </p:cNvPr>
              <p:cNvCxnSpPr/>
              <p:nvPr/>
            </p:nvCxnSpPr>
            <p:spPr>
              <a:xfrm flipH="1">
                <a:off x="5936837" y="3482819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094348A-D1C1-85AE-1B9C-C3D58FD76DEF}"/>
                  </a:ext>
                </a:extLst>
              </p:cNvPr>
              <p:cNvCxnSpPr/>
              <p:nvPr/>
            </p:nvCxnSpPr>
            <p:spPr>
              <a:xfrm flipH="1">
                <a:off x="5951680" y="3844494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601E609-8820-B73F-B436-9E2AE7E06A49}"/>
                  </a:ext>
                </a:extLst>
              </p:cNvPr>
              <p:cNvCxnSpPr/>
              <p:nvPr/>
            </p:nvCxnSpPr>
            <p:spPr>
              <a:xfrm flipH="1">
                <a:off x="5944260" y="4194800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9A17B6CF-231E-0980-838F-38C357EC208E}"/>
                  </a:ext>
                </a:extLst>
              </p:cNvPr>
              <p:cNvCxnSpPr/>
              <p:nvPr/>
            </p:nvCxnSpPr>
            <p:spPr>
              <a:xfrm flipH="1">
                <a:off x="5944260" y="452512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9F98C3A4-4C6B-C4ED-3AB7-14F01ECC71F9}"/>
                  </a:ext>
                </a:extLst>
              </p:cNvPr>
              <p:cNvCxnSpPr/>
              <p:nvPr/>
            </p:nvCxnSpPr>
            <p:spPr>
              <a:xfrm flipH="1">
                <a:off x="5944260" y="4884909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FC29D22-83B3-9B05-D540-5F7BA8145F57}"/>
                  </a:ext>
                </a:extLst>
              </p:cNvPr>
              <p:cNvCxnSpPr/>
              <p:nvPr/>
            </p:nvCxnSpPr>
            <p:spPr>
              <a:xfrm flipH="1">
                <a:off x="5943071" y="523842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2BD6FD07-E3D5-DA58-A8C7-F1F22FFC03F5}"/>
                  </a:ext>
                </a:extLst>
              </p:cNvPr>
              <p:cNvCxnSpPr/>
              <p:nvPr/>
            </p:nvCxnSpPr>
            <p:spPr>
              <a:xfrm flipH="1">
                <a:off x="5938125" y="5598192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186CAC2-D0BD-7DF2-0C4C-C67405CF0369}"/>
                </a:ext>
              </a:extLst>
            </p:cNvPr>
            <p:cNvGrpSpPr/>
            <p:nvPr/>
          </p:nvGrpSpPr>
          <p:grpSpPr>
            <a:xfrm>
              <a:off x="9938581" y="3124767"/>
              <a:ext cx="302129" cy="2465497"/>
              <a:chOff x="6176480" y="3132695"/>
              <a:chExt cx="302129" cy="2465497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AA9138C-F124-F75E-D50A-48B844B6F65A}"/>
                  </a:ext>
                </a:extLst>
              </p:cNvPr>
              <p:cNvCxnSpPr/>
              <p:nvPr/>
            </p:nvCxnSpPr>
            <p:spPr>
              <a:xfrm flipH="1">
                <a:off x="6185448" y="313269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9AF7982-716C-9C64-57A4-0CA6233498E6}"/>
                  </a:ext>
                </a:extLst>
              </p:cNvPr>
              <p:cNvCxnSpPr/>
              <p:nvPr/>
            </p:nvCxnSpPr>
            <p:spPr>
              <a:xfrm flipH="1">
                <a:off x="6176480" y="3482819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5BD7752-AFFB-ED82-FEE1-A7C3E0187D8B}"/>
                  </a:ext>
                </a:extLst>
              </p:cNvPr>
              <p:cNvCxnSpPr/>
              <p:nvPr/>
            </p:nvCxnSpPr>
            <p:spPr>
              <a:xfrm flipH="1">
                <a:off x="6191323" y="3844494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9B662A5-C5F1-856E-6FB9-91136FD95457}"/>
                  </a:ext>
                </a:extLst>
              </p:cNvPr>
              <p:cNvCxnSpPr/>
              <p:nvPr/>
            </p:nvCxnSpPr>
            <p:spPr>
              <a:xfrm flipH="1">
                <a:off x="6183903" y="4194800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85914F6-D12F-E06D-B787-8F4AB6FAEB01}"/>
                  </a:ext>
                </a:extLst>
              </p:cNvPr>
              <p:cNvCxnSpPr/>
              <p:nvPr/>
            </p:nvCxnSpPr>
            <p:spPr>
              <a:xfrm flipH="1">
                <a:off x="6183903" y="452512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FE326696-1BBC-9A31-AC1D-36801A9373BD}"/>
                  </a:ext>
                </a:extLst>
              </p:cNvPr>
              <p:cNvCxnSpPr/>
              <p:nvPr/>
            </p:nvCxnSpPr>
            <p:spPr>
              <a:xfrm flipH="1">
                <a:off x="6183903" y="4884909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2A7B7654-3B05-388F-4466-D4E85AC1FCA1}"/>
                  </a:ext>
                </a:extLst>
              </p:cNvPr>
              <p:cNvCxnSpPr/>
              <p:nvPr/>
            </p:nvCxnSpPr>
            <p:spPr>
              <a:xfrm flipH="1">
                <a:off x="6182714" y="523842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52FDED1-34B6-C72B-B974-18067FC11FD9}"/>
                  </a:ext>
                </a:extLst>
              </p:cNvPr>
              <p:cNvCxnSpPr/>
              <p:nvPr/>
            </p:nvCxnSpPr>
            <p:spPr>
              <a:xfrm flipH="1">
                <a:off x="6183023" y="5598192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1" name="TextBox 260">
            <a:extLst>
              <a:ext uri="{FF2B5EF4-FFF2-40B4-BE49-F238E27FC236}">
                <a16:creationId xmlns:a16="http://schemas.microsoft.com/office/drawing/2014/main" id="{BFE2541A-7258-ABC0-AB4A-F4F46AE64C6B}"/>
              </a:ext>
            </a:extLst>
          </p:cNvPr>
          <p:cNvSpPr txBox="1"/>
          <p:nvPr/>
        </p:nvSpPr>
        <p:spPr>
          <a:xfrm>
            <a:off x="5379686" y="4275522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dirty="0"/>
              <a:t>=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175BDAD0-065F-6178-D97E-4510CBFA9853}"/>
              </a:ext>
            </a:extLst>
          </p:cNvPr>
          <p:cNvGrpSpPr/>
          <p:nvPr/>
        </p:nvGrpSpPr>
        <p:grpSpPr>
          <a:xfrm>
            <a:off x="3751123" y="1193702"/>
            <a:ext cx="1705209" cy="1179481"/>
            <a:chOff x="4295939" y="2042064"/>
            <a:chExt cx="1705209" cy="1179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C608839B-C907-5F71-2C3C-F004AAB9B5EF}"/>
                    </a:ext>
                  </a:extLst>
                </p:cNvPr>
                <p:cNvSpPr txBox="1"/>
                <p:nvPr/>
              </p:nvSpPr>
              <p:spPr>
                <a:xfrm>
                  <a:off x="4295939" y="2042064"/>
                  <a:ext cx="1465021" cy="3879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x-non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none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non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x-non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x-non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9C9ECDD-58B6-29BD-FC1D-311549850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5939" y="2042064"/>
                  <a:ext cx="1465021" cy="387927"/>
                </a:xfrm>
                <a:prstGeom prst="rect">
                  <a:avLst/>
                </a:prstGeom>
                <a:blipFill>
                  <a:blip r:embed="rId10"/>
                  <a:stretch>
                    <a:fillRect r="-17500" b="-140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9B3CA071-C815-F254-07B9-DD2C0674BB6A}"/>
                    </a:ext>
                  </a:extLst>
                </p:cNvPr>
                <p:cNvSpPr txBox="1"/>
                <p:nvPr/>
              </p:nvSpPr>
              <p:spPr>
                <a:xfrm>
                  <a:off x="4327991" y="2833618"/>
                  <a:ext cx="1673157" cy="3879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x-none" sz="18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x-non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none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non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x-non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x-none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x-none" sz="18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C23CDAB-A6D5-92A9-C8E9-6C8AB523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991" y="2833618"/>
                  <a:ext cx="1673157" cy="387927"/>
                </a:xfrm>
                <a:prstGeom prst="rect">
                  <a:avLst/>
                </a:prstGeom>
                <a:blipFill>
                  <a:blip r:embed="rId11"/>
                  <a:stretch>
                    <a:fillRect r="-22263" b="-158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9979F29-5884-D8AA-9855-1BD30A19AC36}"/>
                  </a:ext>
                </a:extLst>
              </p:cNvPr>
              <p:cNvSpPr txBox="1"/>
              <p:nvPr/>
            </p:nvSpPr>
            <p:spPr>
              <a:xfrm>
                <a:off x="3867338" y="3256968"/>
                <a:ext cx="1464760" cy="935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none" sz="18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x-none" sz="18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x-non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r>
                      <a:rPr lang="x-none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x-non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x-none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endParaRPr lang="x-none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C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9979F29-5884-D8AA-9855-1BD30A19A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338" y="3256968"/>
                <a:ext cx="1464760" cy="935641"/>
              </a:xfrm>
              <a:prstGeom prst="rect">
                <a:avLst/>
              </a:prstGeom>
              <a:blipFill>
                <a:blip r:embed="rId12"/>
                <a:stretch>
                  <a:fillRect l="-3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B6CEAF7-6266-50C4-E096-249B332AF8EA}"/>
                  </a:ext>
                </a:extLst>
              </p:cNvPr>
              <p:cNvSpPr txBox="1"/>
              <p:nvPr/>
            </p:nvSpPr>
            <p:spPr>
              <a:xfrm>
                <a:off x="3838790" y="5755490"/>
                <a:ext cx="1813060" cy="935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none" sz="18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(8)</m:t>
                        </m:r>
                      </m:sup>
                    </m:sSup>
                    <m:r>
                      <a:rPr lang="x-none" sz="18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x-non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bSup>
                    <m:r>
                      <a:rPr lang="x-none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x-non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non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x-non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x-non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bSup>
                    <m:r>
                      <a:rPr lang="x-none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x-non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x-none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best</a:t>
                </a:r>
                <a:endParaRPr lang="x-none" sz="180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C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B6CEAF7-6266-50C4-E096-249B332AF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90" y="5755490"/>
                <a:ext cx="1813060" cy="935641"/>
              </a:xfrm>
              <a:prstGeom prst="rect">
                <a:avLst/>
              </a:prstGeom>
              <a:blipFill>
                <a:blip r:embed="rId13"/>
                <a:stretch>
                  <a:fillRect l="-27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Box 268">
            <a:extLst>
              <a:ext uri="{FF2B5EF4-FFF2-40B4-BE49-F238E27FC236}">
                <a16:creationId xmlns:a16="http://schemas.microsoft.com/office/drawing/2014/main" id="{5185DBCF-04FE-7640-D845-9DE2F1EA7BF6}"/>
              </a:ext>
            </a:extLst>
          </p:cNvPr>
          <p:cNvSpPr txBox="1"/>
          <p:nvPr/>
        </p:nvSpPr>
        <p:spPr>
          <a:xfrm>
            <a:off x="10629086" y="3292852"/>
            <a:ext cx="62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best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A808404-4832-AB11-011E-C766256171F1}"/>
              </a:ext>
            </a:extLst>
          </p:cNvPr>
          <p:cNvSpPr txBox="1"/>
          <p:nvPr/>
        </p:nvSpPr>
        <p:spPr>
          <a:xfrm>
            <a:off x="10572018" y="5800342"/>
            <a:ext cx="73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worst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8BE0400-F398-E2F8-42E5-A04BE3974BFD}"/>
              </a:ext>
            </a:extLst>
          </p:cNvPr>
          <p:cNvSpPr txBox="1"/>
          <p:nvPr/>
        </p:nvSpPr>
        <p:spPr>
          <a:xfrm>
            <a:off x="3920836" y="2854036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H" dirty="0"/>
              <a:t>rotect bit-flips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759D6EF-10F9-6B4B-B8EE-84D838FB23FE}"/>
              </a:ext>
            </a:extLst>
          </p:cNvPr>
          <p:cNvSpPr txBox="1"/>
          <p:nvPr/>
        </p:nvSpPr>
        <p:spPr>
          <a:xfrm>
            <a:off x="9857537" y="2854036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Protect phase-filps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CA9AAE1-BD43-7B47-FABA-D59ECB234DE9}"/>
              </a:ext>
            </a:extLst>
          </p:cNvPr>
          <p:cNvSpPr/>
          <p:nvPr/>
        </p:nvSpPr>
        <p:spPr>
          <a:xfrm>
            <a:off x="6988490" y="3365786"/>
            <a:ext cx="2793144" cy="2845774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bg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B1D84F3-3AE5-E979-D995-F80784F357F4}"/>
              </a:ext>
            </a:extLst>
          </p:cNvPr>
          <p:cNvSpPr/>
          <p:nvPr/>
        </p:nvSpPr>
        <p:spPr>
          <a:xfrm>
            <a:off x="7397446" y="1275054"/>
            <a:ext cx="1010455" cy="1020498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bg1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4930C40-869E-5549-8EB8-2FAC29EC58D2}"/>
              </a:ext>
            </a:extLst>
          </p:cNvPr>
          <p:cNvSpPr txBox="1"/>
          <p:nvPr/>
        </p:nvSpPr>
        <p:spPr>
          <a:xfrm>
            <a:off x="8983680" y="19295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0034FF"/>
                </a:solidFill>
              </a:rPr>
              <a:t>Z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89FAB4AC-7E67-D177-4EE1-99B3BA313FC5}"/>
              </a:ext>
            </a:extLst>
          </p:cNvPr>
          <p:cNvSpPr txBox="1"/>
          <p:nvPr/>
        </p:nvSpPr>
        <p:spPr>
          <a:xfrm>
            <a:off x="8040849" y="19231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C5DA323-BC2C-FB94-6082-1FB4EF3D5E76}"/>
              </a:ext>
            </a:extLst>
          </p:cNvPr>
          <p:cNvSpPr txBox="1"/>
          <p:nvPr/>
        </p:nvSpPr>
        <p:spPr>
          <a:xfrm>
            <a:off x="10261239" y="404962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0034FF"/>
                </a:solidFill>
              </a:rPr>
              <a:t>Z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E2EAFD8-595D-4AE9-4BC6-36BD401FA5BB}"/>
              </a:ext>
            </a:extLst>
          </p:cNvPr>
          <p:cNvSpPr txBox="1"/>
          <p:nvPr/>
        </p:nvSpPr>
        <p:spPr>
          <a:xfrm>
            <a:off x="9439220" y="40512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DBD467D-FF0F-CC19-0473-613518B6089C}"/>
              </a:ext>
            </a:extLst>
          </p:cNvPr>
          <p:cNvSpPr txBox="1"/>
          <p:nvPr/>
        </p:nvSpPr>
        <p:spPr>
          <a:xfrm>
            <a:off x="3304840" y="5096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6F636AF1-5583-AFE4-A85C-15E42F8FA292}"/>
              </a:ext>
            </a:extLst>
          </p:cNvPr>
          <p:cNvSpPr txBox="1"/>
          <p:nvPr/>
        </p:nvSpPr>
        <p:spPr>
          <a:xfrm>
            <a:off x="5763611" y="1435053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000" dirty="0"/>
              <a:t>=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40D98F9-E071-9464-49A6-F45D85C82A29}"/>
              </a:ext>
            </a:extLst>
          </p:cNvPr>
          <p:cNvSpPr txBox="1"/>
          <p:nvPr/>
        </p:nvSpPr>
        <p:spPr>
          <a:xfrm>
            <a:off x="561719" y="3323001"/>
            <a:ext cx="368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H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CH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CH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F965A908-C74A-98A0-E084-1E3D3F3FDE22}"/>
                  </a:ext>
                </a:extLst>
              </p:cNvPr>
              <p:cNvSpPr txBox="1"/>
              <p:nvPr/>
            </p:nvSpPr>
            <p:spPr>
              <a:xfrm>
                <a:off x="447834" y="3318224"/>
                <a:ext cx="542136" cy="115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   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   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F965A908-C74A-98A0-E084-1E3D3F3F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4" y="3318224"/>
                <a:ext cx="542136" cy="11541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76F64B0-0FC8-77CA-19AB-77B9FAAD2BBA}"/>
                  </a:ext>
                </a:extLst>
              </p:cNvPr>
              <p:cNvSpPr txBox="1"/>
              <p:nvPr/>
            </p:nvSpPr>
            <p:spPr>
              <a:xfrm>
                <a:off x="6992644" y="5096877"/>
                <a:ext cx="516488" cy="115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76F64B0-0FC8-77CA-19AB-77B9FAAD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644" y="5096877"/>
                <a:ext cx="516488" cy="11541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E3BC916F-2F42-929F-F65C-BE4F94322459}"/>
                  </a:ext>
                </a:extLst>
              </p:cNvPr>
              <p:cNvSpPr txBox="1"/>
              <p:nvPr/>
            </p:nvSpPr>
            <p:spPr>
              <a:xfrm>
                <a:off x="5742176" y="5089324"/>
                <a:ext cx="561372" cy="115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34FF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4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34FF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4FF"/>
                          </a:solidFill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CH" dirty="0">
                  <a:solidFill>
                    <a:srgbClr val="0034FF"/>
                  </a:solidFill>
                </a:endParaRPr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E3BC916F-2F42-929F-F65C-BE4F94322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76" y="5089324"/>
                <a:ext cx="561372" cy="11541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F712BED-228D-0237-E040-A7A550BDF026}"/>
              </a:ext>
            </a:extLst>
          </p:cNvPr>
          <p:cNvSpPr txBox="1"/>
          <p:nvPr/>
        </p:nvSpPr>
        <p:spPr>
          <a:xfrm>
            <a:off x="2349150" y="1284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8516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61" grpId="0"/>
      <p:bldP spid="267" grpId="0"/>
      <p:bldP spid="268" grpId="0"/>
      <p:bldP spid="269" grpId="0"/>
      <p:bldP spid="270" grpId="0"/>
      <p:bldP spid="271" grpId="0"/>
      <p:bldP spid="272" grpId="0"/>
      <p:bldP spid="273" grpId="0" animBg="1"/>
      <p:bldP spid="274" grpId="0" animBg="1"/>
      <p:bldP spid="275" grpId="1"/>
      <p:bldP spid="276" grpId="0"/>
      <p:bldP spid="277" grpId="0"/>
      <p:bldP spid="278" grpId="0"/>
      <p:bldP spid="279" grpId="0"/>
      <p:bldP spid="280" grpId="0"/>
      <p:bldP spid="281" grpId="0"/>
      <p:bldP spid="282" grpId="0"/>
      <p:bldP spid="283" grpId="0"/>
      <p:bldP spid="292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56AE4213-C5D9-AB7F-6A80-EBE454B37DBE}"/>
              </a:ext>
            </a:extLst>
          </p:cNvPr>
          <p:cNvSpPr/>
          <p:nvPr/>
        </p:nvSpPr>
        <p:spPr>
          <a:xfrm>
            <a:off x="4600368" y="2075166"/>
            <a:ext cx="184697" cy="2804322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5C5F4B7-E718-AC0A-F5B0-3C2C54C6AE1C}"/>
              </a:ext>
            </a:extLst>
          </p:cNvPr>
          <p:cNvSpPr/>
          <p:nvPr/>
        </p:nvSpPr>
        <p:spPr>
          <a:xfrm>
            <a:off x="4895799" y="2071076"/>
            <a:ext cx="184697" cy="280432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565C5-23B2-E6D2-BB35-BBEB4D5C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86" y="251425"/>
            <a:ext cx="5265878" cy="821637"/>
          </a:xfrm>
        </p:spPr>
        <p:txBody>
          <a:bodyPr>
            <a:noAutofit/>
          </a:bodyPr>
          <a:lstStyle/>
          <a:p>
            <a:r>
              <a:rPr lang="en-CH" sz="3600" dirty="0"/>
              <a:t>A CSS construction</a:t>
            </a:r>
            <a:br>
              <a:rPr lang="en-CH" sz="3600" dirty="0"/>
            </a:br>
            <a:r>
              <a:rPr lang="en-CH" sz="3600" dirty="0"/>
              <a:t>by specifying input state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8AE214-6D92-1D38-C17B-1D9DF0C659F0}"/>
              </a:ext>
            </a:extLst>
          </p:cNvPr>
          <p:cNvGrpSpPr/>
          <p:nvPr/>
        </p:nvGrpSpPr>
        <p:grpSpPr>
          <a:xfrm>
            <a:off x="2191825" y="2171531"/>
            <a:ext cx="2890103" cy="2558327"/>
            <a:chOff x="1173211" y="3061368"/>
            <a:chExt cx="2890103" cy="2558327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D7A75D-DAA8-A719-3393-53573BA8DACB}"/>
                </a:ext>
              </a:extLst>
            </p:cNvPr>
            <p:cNvGrpSpPr/>
            <p:nvPr/>
          </p:nvGrpSpPr>
          <p:grpSpPr>
            <a:xfrm>
              <a:off x="1173211" y="3061368"/>
              <a:ext cx="2880000" cy="444413"/>
              <a:chOff x="1173209" y="2662291"/>
              <a:chExt cx="5048491" cy="959333"/>
            </a:xfrm>
            <a:grp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515586C-CD62-E8CC-C3DC-E82EA068AB66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56E6586-1639-A1FB-41FE-5F06DA88E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2781818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910568BC-BBB3-F14B-0CD2-017A773D8B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CD862A6-0A83-CD26-1977-15DDF6EE279C}"/>
                  </a:ext>
                </a:extLst>
              </p:cNvPr>
              <p:cNvCxnSpPr>
                <a:cxnSpLocks/>
                <a:endCxn id="48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5E55433-CEE6-CC5D-EE5D-B5E6C656CC1B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6A6D94-1869-E62C-55FC-266C6F76CA1E}"/>
                </a:ext>
              </a:extLst>
            </p:cNvPr>
            <p:cNvGrpSpPr/>
            <p:nvPr/>
          </p:nvGrpSpPr>
          <p:grpSpPr>
            <a:xfrm>
              <a:off x="1183313" y="3777344"/>
              <a:ext cx="2880001" cy="444413"/>
              <a:chOff x="1173211" y="2662291"/>
              <a:chExt cx="5048493" cy="959333"/>
            </a:xfrm>
            <a:grpFill/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255CCBC-773A-F99A-F8A1-80679E10838A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547C326-55D5-5DB2-45DD-2238CF086E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C2E647B-F8E1-6BA0-776C-001CCA1F4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1" y="3581490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3AFDB2-95A8-3667-8DC5-5ACB888E869C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B3EE189-4761-1B16-31B5-A01A24A26D3A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2C236B-6959-E91E-B5BB-F04EBC55389C}"/>
                </a:ext>
              </a:extLst>
            </p:cNvPr>
            <p:cNvGrpSpPr/>
            <p:nvPr/>
          </p:nvGrpSpPr>
          <p:grpSpPr>
            <a:xfrm>
              <a:off x="1183313" y="4458520"/>
              <a:ext cx="2880001" cy="444413"/>
              <a:chOff x="1173213" y="2662291"/>
              <a:chExt cx="5048493" cy="959333"/>
            </a:xfrm>
            <a:grp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42B6D9F-64BB-FCC6-2F14-DFC860E53591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0D9D3AF-D6A7-6F77-7584-06E2FF3F9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2781818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7CB1AEB-E3E7-2E7A-82C4-76FE254C7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3" cy="237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66E9DB9-B683-2C62-BB29-7222FEE2780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A4A1834-5E9E-7C46-6567-FEE5A5F7A9CD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7B9D6E-80F4-F688-232B-3F1F8B3B9676}"/>
                </a:ext>
              </a:extLst>
            </p:cNvPr>
            <p:cNvGrpSpPr/>
            <p:nvPr/>
          </p:nvGrpSpPr>
          <p:grpSpPr>
            <a:xfrm>
              <a:off x="1183314" y="5170373"/>
              <a:ext cx="2880000" cy="444413"/>
              <a:chOff x="1173213" y="2662291"/>
              <a:chExt cx="5048491" cy="959333"/>
            </a:xfrm>
            <a:grpFill/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0A15E7C-99BE-9B7D-3FB6-1BFF0E835452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B34094F-34BF-9691-3717-96C677C7C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1E88A05-30F2-8C0E-D6E5-63971EF64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E3F4F93-F136-2EEB-AC8B-76724FA347F7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71FC927-93D5-C814-1D60-16D5A0DE53B6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85E7FF-5C71-EE2C-C6C1-9F8AC3B98A74}"/>
                </a:ext>
              </a:extLst>
            </p:cNvPr>
            <p:cNvSpPr/>
            <p:nvPr/>
          </p:nvSpPr>
          <p:spPr>
            <a:xfrm>
              <a:off x="2120888" y="381620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01B52D-60DF-FDD8-6948-8FB1A4A97810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5110" y="3065088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9501D98-D360-78FD-566B-E9095BBF2D6A}"/>
                </a:ext>
              </a:extLst>
            </p:cNvPr>
            <p:cNvSpPr/>
            <p:nvPr/>
          </p:nvSpPr>
          <p:spPr>
            <a:xfrm>
              <a:off x="2091843" y="306508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256E066-9F83-5A93-0792-731C7C8D3D30}"/>
                </a:ext>
              </a:extLst>
            </p:cNvPr>
            <p:cNvSpPr/>
            <p:nvPr/>
          </p:nvSpPr>
          <p:spPr>
            <a:xfrm>
              <a:off x="2307753" y="342900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91FEC-30D1-1E5C-3F70-45FC9347DAB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2360760" y="3429000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B76F73-72F6-259B-B9DD-56E011A0A791}"/>
                </a:ext>
              </a:extLst>
            </p:cNvPr>
            <p:cNvSpPr/>
            <p:nvPr/>
          </p:nvSpPr>
          <p:spPr>
            <a:xfrm>
              <a:off x="2337455" y="418249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605321-BD1C-DB65-475F-F9A6704A3C95}"/>
                </a:ext>
              </a:extLst>
            </p:cNvPr>
            <p:cNvSpPr/>
            <p:nvPr/>
          </p:nvSpPr>
          <p:spPr>
            <a:xfrm>
              <a:off x="2119895" y="520729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98899B-6ADB-74C0-5F6A-E6D54132507A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2144117" y="4465464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3ACA13-518F-200F-97BD-623B83FE8F42}"/>
                </a:ext>
              </a:extLst>
            </p:cNvPr>
            <p:cNvSpPr/>
            <p:nvPr/>
          </p:nvSpPr>
          <p:spPr>
            <a:xfrm>
              <a:off x="2090850" y="4465464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EF7487-3987-00AD-E6BC-5D1579ADD456}"/>
                </a:ext>
              </a:extLst>
            </p:cNvPr>
            <p:cNvSpPr/>
            <p:nvPr/>
          </p:nvSpPr>
          <p:spPr>
            <a:xfrm>
              <a:off x="2306760" y="482937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E59799-BF4D-F05F-FA4E-45D72745DAD4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2359767" y="4829376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5F6FA5-9693-EE3A-D658-E0BA2895C31F}"/>
                </a:ext>
              </a:extLst>
            </p:cNvPr>
            <p:cNvSpPr/>
            <p:nvPr/>
          </p:nvSpPr>
          <p:spPr>
            <a:xfrm>
              <a:off x="2340901" y="55735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F3C1CDA-24B5-58CD-BE7E-445C2A183B49}"/>
                </a:ext>
              </a:extLst>
            </p:cNvPr>
            <p:cNvSpPr/>
            <p:nvPr/>
          </p:nvSpPr>
          <p:spPr>
            <a:xfrm>
              <a:off x="2807712" y="306426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4C39300-CF72-CFF5-5BDB-0401B34451DC}"/>
                </a:ext>
              </a:extLst>
            </p:cNvPr>
            <p:cNvSpPr/>
            <p:nvPr/>
          </p:nvSpPr>
          <p:spPr>
            <a:xfrm>
              <a:off x="2845259" y="45018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C6250CD-3680-713C-93B3-083AEDD07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1712" y="3064261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1ED6D4-E598-141B-099C-6EB72890855D}"/>
                </a:ext>
              </a:extLst>
            </p:cNvPr>
            <p:cNvSpPr/>
            <p:nvPr/>
          </p:nvSpPr>
          <p:spPr>
            <a:xfrm>
              <a:off x="2976614" y="3437862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79F670B-F5A4-35C8-70D8-2C90F08DFAAC}"/>
                </a:ext>
              </a:extLst>
            </p:cNvPr>
            <p:cNvSpPr/>
            <p:nvPr/>
          </p:nvSpPr>
          <p:spPr>
            <a:xfrm>
              <a:off x="3014161" y="487548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13103C-84A8-9DB5-334D-5659D00160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0614" y="3437862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5D898D-A0D5-DE61-6094-0DE5F3203898}"/>
                </a:ext>
              </a:extLst>
            </p:cNvPr>
            <p:cNvSpPr/>
            <p:nvPr/>
          </p:nvSpPr>
          <p:spPr>
            <a:xfrm>
              <a:off x="3153330" y="377826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1035520-5464-FB97-392A-B43849F521AA}"/>
                </a:ext>
              </a:extLst>
            </p:cNvPr>
            <p:cNvSpPr/>
            <p:nvPr/>
          </p:nvSpPr>
          <p:spPr>
            <a:xfrm>
              <a:off x="3187319" y="5215895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B83ACE-212C-658D-2155-9E6DD2ECD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7330" y="3778269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DBD28B6-63DF-B86C-E490-89E39D6A9363}"/>
                </a:ext>
              </a:extLst>
            </p:cNvPr>
            <p:cNvSpPr/>
            <p:nvPr/>
          </p:nvSpPr>
          <p:spPr>
            <a:xfrm>
              <a:off x="3331883" y="414871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DF60A7E-1E38-E3DB-446E-E2297F5B4EC3}"/>
                </a:ext>
              </a:extLst>
            </p:cNvPr>
            <p:cNvSpPr/>
            <p:nvPr/>
          </p:nvSpPr>
          <p:spPr>
            <a:xfrm>
              <a:off x="3369430" y="5586341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0ADE02D-1409-1EBD-6801-46753D1F5B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5883" y="4148715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6C53295-139C-2DE1-8ABF-1B3CE49CEB18}"/>
              </a:ext>
            </a:extLst>
          </p:cNvPr>
          <p:cNvGrpSpPr/>
          <p:nvPr/>
        </p:nvGrpSpPr>
        <p:grpSpPr>
          <a:xfrm>
            <a:off x="1507158" y="2010659"/>
            <a:ext cx="612484" cy="2861415"/>
            <a:chOff x="872772" y="1988964"/>
            <a:chExt cx="612484" cy="2861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C640F7-3513-67B0-F441-92BF2BBC60DD}"/>
                    </a:ext>
                  </a:extLst>
                </p:cNvPr>
                <p:cNvSpPr txBox="1"/>
                <p:nvPr/>
              </p:nvSpPr>
              <p:spPr>
                <a:xfrm>
                  <a:off x="892295" y="1988964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C640F7-3513-67B0-F441-92BF2BBC6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295" y="1988964"/>
                  <a:ext cx="5229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1B707F7-3775-8A31-FB29-0BEFEE440469}"/>
                    </a:ext>
                  </a:extLst>
                </p:cNvPr>
                <p:cNvSpPr txBox="1"/>
                <p:nvPr/>
              </p:nvSpPr>
              <p:spPr>
                <a:xfrm>
                  <a:off x="891861" y="2707288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1B707F7-3775-8A31-FB29-0BEFEE440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61" y="2707288"/>
                  <a:ext cx="5229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2DD847D-D81A-B909-DFCF-D77E49D02761}"/>
                    </a:ext>
                  </a:extLst>
                </p:cNvPr>
                <p:cNvSpPr txBox="1"/>
                <p:nvPr/>
              </p:nvSpPr>
              <p:spPr>
                <a:xfrm>
                  <a:off x="890111" y="3431419"/>
                  <a:ext cx="522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|0⟩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2DD847D-D81A-B909-DFCF-D77E49D02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111" y="3431419"/>
                  <a:ext cx="5229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3FC2517-7143-C076-6F5D-60CBD599EFCD}"/>
                    </a:ext>
                  </a:extLst>
                </p:cNvPr>
                <p:cNvSpPr txBox="1"/>
                <p:nvPr/>
              </p:nvSpPr>
              <p:spPr>
                <a:xfrm>
                  <a:off x="872772" y="4481047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3FC2517-7143-C076-6F5D-60CBD599E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72" y="4481047"/>
                  <a:ext cx="56778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38387B1-8344-B486-F45C-EE1161465C49}"/>
                    </a:ext>
                  </a:extLst>
                </p:cNvPr>
                <p:cNvSpPr txBox="1"/>
                <p:nvPr/>
              </p:nvSpPr>
              <p:spPr>
                <a:xfrm>
                  <a:off x="891861" y="3754653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38387B1-8344-B486-F45C-EE1161465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861" y="3754653"/>
                  <a:ext cx="5677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0BFBC0E-F6A0-4262-E070-6219155BF6E0}"/>
                    </a:ext>
                  </a:extLst>
                </p:cNvPr>
                <p:cNvSpPr txBox="1"/>
                <p:nvPr/>
              </p:nvSpPr>
              <p:spPr>
                <a:xfrm>
                  <a:off x="884589" y="3086300"/>
                  <a:ext cx="5677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0BFBC0E-F6A0-4262-E070-6219155BF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589" y="3086300"/>
                  <a:ext cx="56778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2241306-0D83-6080-1E03-FB6566839747}"/>
                </a:ext>
              </a:extLst>
            </p:cNvPr>
            <p:cNvSpPr txBox="1"/>
            <p:nvPr/>
          </p:nvSpPr>
          <p:spPr>
            <a:xfrm>
              <a:off x="922307" y="2407412"/>
              <a:ext cx="562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000" dirty="0"/>
                <a:t>🌟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A4CBB20-B960-DEF6-1A2A-FA234CFA3310}"/>
                </a:ext>
              </a:extLst>
            </p:cNvPr>
            <p:cNvSpPr txBox="1"/>
            <p:nvPr/>
          </p:nvSpPr>
          <p:spPr>
            <a:xfrm>
              <a:off x="947844" y="413766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/>
                <a:t>🌟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B6BDF58-0C98-5AC1-E724-F401EC59CA7D}"/>
              </a:ext>
            </a:extLst>
          </p:cNvPr>
          <p:cNvSpPr txBox="1"/>
          <p:nvPr/>
        </p:nvSpPr>
        <p:spPr>
          <a:xfrm>
            <a:off x="6096000" y="655808"/>
            <a:ext cx="520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X-type stabilizers commute with Z-type stabilizers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EE1AC6-6D5D-4ED6-D559-87B27FD73DF6}"/>
              </a:ext>
            </a:extLst>
          </p:cNvPr>
          <p:cNvSpPr txBox="1"/>
          <p:nvPr/>
        </p:nvSpPr>
        <p:spPr>
          <a:xfrm>
            <a:off x="2177173" y="3815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0034FF"/>
                </a:solidFill>
              </a:rPr>
              <a:t>X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47C2549-B590-7DCE-C499-0BEA8AF0B8C3}"/>
              </a:ext>
            </a:extLst>
          </p:cNvPr>
          <p:cNvGrpSpPr/>
          <p:nvPr/>
        </p:nvGrpSpPr>
        <p:grpSpPr>
          <a:xfrm>
            <a:off x="2707349" y="3446927"/>
            <a:ext cx="318549" cy="753078"/>
            <a:chOff x="2072963" y="3425232"/>
            <a:chExt cx="318549" cy="7530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076CC2E-CEE6-BE0D-F2E6-3067C9A8CE5D}"/>
                </a:ext>
              </a:extLst>
            </p:cNvPr>
            <p:cNvSpPr txBox="1"/>
            <p:nvPr/>
          </p:nvSpPr>
          <p:spPr>
            <a:xfrm>
              <a:off x="2078606" y="38089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60A29BE-7594-9BE1-6E2E-5ACEB577265E}"/>
                </a:ext>
              </a:extLst>
            </p:cNvPr>
            <p:cNvSpPr txBox="1"/>
            <p:nvPr/>
          </p:nvSpPr>
          <p:spPr>
            <a:xfrm>
              <a:off x="2072963" y="34252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C2AF140-31F4-BC78-CB7E-099007645C2F}"/>
              </a:ext>
            </a:extLst>
          </p:cNvPr>
          <p:cNvGrpSpPr/>
          <p:nvPr/>
        </p:nvGrpSpPr>
        <p:grpSpPr>
          <a:xfrm>
            <a:off x="3478355" y="3438702"/>
            <a:ext cx="314252" cy="759060"/>
            <a:chOff x="2843969" y="3417007"/>
            <a:chExt cx="314252" cy="75906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5ACA7B-8450-4856-37F1-5DA4B938917E}"/>
                </a:ext>
              </a:extLst>
            </p:cNvPr>
            <p:cNvSpPr txBox="1"/>
            <p:nvPr/>
          </p:nvSpPr>
          <p:spPr>
            <a:xfrm>
              <a:off x="2843969" y="38067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4BCF08-3BF4-2B0A-7FA8-544B9CC6638C}"/>
                </a:ext>
              </a:extLst>
            </p:cNvPr>
            <p:cNvSpPr txBox="1"/>
            <p:nvPr/>
          </p:nvSpPr>
          <p:spPr>
            <a:xfrm>
              <a:off x="2845315" y="34170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03EFBEF-F1E7-56B6-537D-66E94C0122BB}"/>
              </a:ext>
            </a:extLst>
          </p:cNvPr>
          <p:cNvGrpSpPr/>
          <p:nvPr/>
        </p:nvGrpSpPr>
        <p:grpSpPr>
          <a:xfrm>
            <a:off x="4540026" y="2057739"/>
            <a:ext cx="315967" cy="2140023"/>
            <a:chOff x="3905640" y="2036044"/>
            <a:chExt cx="315967" cy="214002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EFE441-B762-DB21-C929-DAB1C406DA63}"/>
                </a:ext>
              </a:extLst>
            </p:cNvPr>
            <p:cNvSpPr txBox="1"/>
            <p:nvPr/>
          </p:nvSpPr>
          <p:spPr>
            <a:xfrm>
              <a:off x="3905640" y="23984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CC115F7-AA07-FE35-EED2-797A00F5131D}"/>
                </a:ext>
              </a:extLst>
            </p:cNvPr>
            <p:cNvSpPr txBox="1"/>
            <p:nvPr/>
          </p:nvSpPr>
          <p:spPr>
            <a:xfrm>
              <a:off x="3905640" y="20360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72FFEEF-28D9-FCC7-AEA9-6CED7E2A7FBB}"/>
                </a:ext>
              </a:extLst>
            </p:cNvPr>
            <p:cNvSpPr txBox="1"/>
            <p:nvPr/>
          </p:nvSpPr>
          <p:spPr>
            <a:xfrm>
              <a:off x="3908701" y="38067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A3C53AF-C790-38BC-0E0B-D0F822D89B81}"/>
                </a:ext>
              </a:extLst>
            </p:cNvPr>
            <p:cNvSpPr txBox="1"/>
            <p:nvPr/>
          </p:nvSpPr>
          <p:spPr>
            <a:xfrm>
              <a:off x="3907810" y="34338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0034FF"/>
                  </a:solidFill>
                </a:rPr>
                <a:t>X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C006D64-F657-D7C2-149A-9E1C40E788E9}"/>
              </a:ext>
            </a:extLst>
          </p:cNvPr>
          <p:cNvGrpSpPr/>
          <p:nvPr/>
        </p:nvGrpSpPr>
        <p:grpSpPr>
          <a:xfrm>
            <a:off x="2183832" y="2754697"/>
            <a:ext cx="2958182" cy="2139217"/>
            <a:chOff x="1549446" y="2733002"/>
            <a:chExt cx="2958182" cy="213921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9DBD50E-C601-CE6F-4027-3843255762AC}"/>
                </a:ext>
              </a:extLst>
            </p:cNvPr>
            <p:cNvSpPr txBox="1"/>
            <p:nvPr/>
          </p:nvSpPr>
          <p:spPr>
            <a:xfrm>
              <a:off x="1549446" y="275336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9AFED2F-4CCA-C7CD-27FD-C7DFE4DB5F54}"/>
                </a:ext>
              </a:extLst>
            </p:cNvPr>
            <p:cNvSpPr txBox="1"/>
            <p:nvPr/>
          </p:nvSpPr>
          <p:spPr>
            <a:xfrm>
              <a:off x="2071787" y="276781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30A9E65-E6F3-717B-BB8F-87C96BF84F36}"/>
                </a:ext>
              </a:extLst>
            </p:cNvPr>
            <p:cNvSpPr txBox="1"/>
            <p:nvPr/>
          </p:nvSpPr>
          <p:spPr>
            <a:xfrm>
              <a:off x="2067077" y="314066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50942FD-C439-703D-77AA-DE8B152DA4EE}"/>
                </a:ext>
              </a:extLst>
            </p:cNvPr>
            <p:cNvSpPr txBox="1"/>
            <p:nvPr/>
          </p:nvSpPr>
          <p:spPr>
            <a:xfrm>
              <a:off x="2845795" y="275459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D1AD8A-CCF9-527F-3E97-8B1BA597E738}"/>
                </a:ext>
              </a:extLst>
            </p:cNvPr>
            <p:cNvSpPr txBox="1"/>
            <p:nvPr/>
          </p:nvSpPr>
          <p:spPr>
            <a:xfrm>
              <a:off x="4204340" y="273300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5CBD0E1-E36B-6CDD-3D4D-D2EA5AE8BDB1}"/>
                </a:ext>
              </a:extLst>
            </p:cNvPr>
            <p:cNvSpPr txBox="1"/>
            <p:nvPr/>
          </p:nvSpPr>
          <p:spPr>
            <a:xfrm>
              <a:off x="2846880" y="3133775"/>
              <a:ext cx="303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C4FE3FC-7F1F-E56D-E3A4-24305B35F1A9}"/>
                </a:ext>
              </a:extLst>
            </p:cNvPr>
            <p:cNvSpPr txBox="1"/>
            <p:nvPr/>
          </p:nvSpPr>
          <p:spPr>
            <a:xfrm>
              <a:off x="4194123" y="450288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F2EB68C-82E6-DE56-F406-41A6D92C66F0}"/>
                </a:ext>
              </a:extLst>
            </p:cNvPr>
            <p:cNvSpPr txBox="1"/>
            <p:nvPr/>
          </p:nvSpPr>
          <p:spPr>
            <a:xfrm>
              <a:off x="4197261" y="414736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E2A1B48-1EE0-8C1D-CA50-542B725A2E42}"/>
                </a:ext>
              </a:extLst>
            </p:cNvPr>
            <p:cNvSpPr txBox="1"/>
            <p:nvPr/>
          </p:nvSpPr>
          <p:spPr>
            <a:xfrm>
              <a:off x="4201705" y="310888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>
                  <a:solidFill>
                    <a:srgbClr val="FF0000"/>
                  </a:solidFill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DD69CE4-20F0-D944-A41D-7CD43045A35C}"/>
                  </a:ext>
                </a:extLst>
              </p:cNvPr>
              <p:cNvSpPr txBox="1"/>
              <p:nvPr/>
            </p:nvSpPr>
            <p:spPr>
              <a:xfrm>
                <a:off x="1533409" y="5434578"/>
                <a:ext cx="3705053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DD69CE4-20F0-D944-A41D-7CD43045A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09" y="5434578"/>
                <a:ext cx="3705053" cy="6819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Right Brace 130">
            <a:extLst>
              <a:ext uri="{FF2B5EF4-FFF2-40B4-BE49-F238E27FC236}">
                <a16:creationId xmlns:a16="http://schemas.microsoft.com/office/drawing/2014/main" id="{73DAD5E9-35D6-06AE-DCBD-00F0E12560D4}"/>
              </a:ext>
            </a:extLst>
          </p:cNvPr>
          <p:cNvSpPr/>
          <p:nvPr/>
        </p:nvSpPr>
        <p:spPr>
          <a:xfrm rot="16200000">
            <a:off x="3304685" y="920987"/>
            <a:ext cx="369333" cy="2050626"/>
          </a:xfrm>
          <a:prstGeom prst="rightBrace">
            <a:avLst>
              <a:gd name="adj1" fmla="val 8333"/>
              <a:gd name="adj2" fmla="val 502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6CA1E4A-4C12-D754-F66A-FFF070F74ED1}"/>
                  </a:ext>
                </a:extLst>
              </p:cNvPr>
              <p:cNvSpPr txBox="1"/>
              <p:nvPr/>
            </p:nvSpPr>
            <p:spPr>
              <a:xfrm>
                <a:off x="2819277" y="1412064"/>
                <a:ext cx="1115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Unitary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6CA1E4A-4C12-D754-F66A-FFF070F74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77" y="1412064"/>
                <a:ext cx="1115049" cy="369332"/>
              </a:xfrm>
              <a:prstGeom prst="rect">
                <a:avLst/>
              </a:prstGeom>
              <a:blipFill>
                <a:blip r:embed="rId10"/>
                <a:stretch>
                  <a:fillRect l="-4494" t="-10000" b="-2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823591-70CF-3972-4A7A-0A5AD2C5B1F4}"/>
                  </a:ext>
                </a:extLst>
              </p:cNvPr>
              <p:cNvSpPr txBox="1"/>
              <p:nvPr/>
            </p:nvSpPr>
            <p:spPr>
              <a:xfrm>
                <a:off x="4018185" y="4840796"/>
                <a:ext cx="2186303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823591-70CF-3972-4A7A-0A5AD2C5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185" y="4840796"/>
                <a:ext cx="2186303" cy="3764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A348CB2-B632-2EB7-DD94-D36F435968F1}"/>
                  </a:ext>
                </a:extLst>
              </p:cNvPr>
              <p:cNvSpPr txBox="1"/>
              <p:nvPr/>
            </p:nvSpPr>
            <p:spPr>
              <a:xfrm>
                <a:off x="2114118" y="4773463"/>
                <a:ext cx="1014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A348CB2-B632-2EB7-DD94-D36F43596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118" y="4773463"/>
                <a:ext cx="101431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>
            <a:extLst>
              <a:ext uri="{FF2B5EF4-FFF2-40B4-BE49-F238E27FC236}">
                <a16:creationId xmlns:a16="http://schemas.microsoft.com/office/drawing/2014/main" id="{300A0FCA-8704-5424-F3DB-F0879DA91BDB}"/>
              </a:ext>
            </a:extLst>
          </p:cNvPr>
          <p:cNvSpPr txBox="1"/>
          <p:nvPr/>
        </p:nvSpPr>
        <p:spPr>
          <a:xfrm>
            <a:off x="947087" y="169567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  <a:r>
              <a:rPr lang="en-CH" dirty="0"/>
              <a:t>ubit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92C4BF-9C33-9954-BEA8-635DA00A50DF}"/>
              </a:ext>
            </a:extLst>
          </p:cNvPr>
          <p:cNvSpPr txBox="1"/>
          <p:nvPr/>
        </p:nvSpPr>
        <p:spPr>
          <a:xfrm>
            <a:off x="1230643" y="2031558"/>
            <a:ext cx="308098" cy="2936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40"/>
              </a:spcAft>
            </a:pPr>
            <a:r>
              <a:rPr lang="en-CH" dirty="0"/>
              <a:t>0</a:t>
            </a:r>
          </a:p>
          <a:p>
            <a:pPr>
              <a:spcAft>
                <a:spcPts val="640"/>
              </a:spcAft>
            </a:pPr>
            <a:r>
              <a:rPr lang="en-CH" dirty="0"/>
              <a:t>1</a:t>
            </a:r>
          </a:p>
          <a:p>
            <a:pPr>
              <a:spcAft>
                <a:spcPts val="640"/>
              </a:spcAft>
            </a:pPr>
            <a:r>
              <a:rPr lang="en-CH" dirty="0"/>
              <a:t>2</a:t>
            </a:r>
          </a:p>
          <a:p>
            <a:pPr>
              <a:spcAft>
                <a:spcPts val="640"/>
              </a:spcAft>
            </a:pPr>
            <a:r>
              <a:rPr lang="en-CH" dirty="0"/>
              <a:t>3</a:t>
            </a:r>
          </a:p>
          <a:p>
            <a:pPr>
              <a:spcAft>
                <a:spcPts val="640"/>
              </a:spcAft>
            </a:pPr>
            <a:r>
              <a:rPr lang="en-CH" dirty="0"/>
              <a:t>4</a:t>
            </a:r>
          </a:p>
          <a:p>
            <a:pPr>
              <a:spcAft>
                <a:spcPts val="640"/>
              </a:spcAft>
            </a:pPr>
            <a:r>
              <a:rPr lang="en-CH" dirty="0"/>
              <a:t>5</a:t>
            </a:r>
          </a:p>
          <a:p>
            <a:pPr>
              <a:spcAft>
                <a:spcPts val="640"/>
              </a:spcAft>
            </a:pPr>
            <a:r>
              <a:rPr lang="en-CH" dirty="0"/>
              <a:t>6</a:t>
            </a:r>
          </a:p>
          <a:p>
            <a:pPr>
              <a:spcAft>
                <a:spcPts val="640"/>
              </a:spcAft>
            </a:pPr>
            <a:r>
              <a:rPr lang="en-CH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9E56246-0EBD-CEA6-6D3D-4228C3E54C21}"/>
                  </a:ext>
                </a:extLst>
              </p:cNvPr>
              <p:cNvSpPr txBox="1"/>
              <p:nvPr/>
            </p:nvSpPr>
            <p:spPr>
              <a:xfrm>
                <a:off x="5613577" y="251425"/>
                <a:ext cx="5862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r>
                  <a:rPr lang="en-CH" dirty="0"/>
                  <a:t>s long as no qubit is simultaneously frozen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H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|+⟩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9E56246-0EBD-CEA6-6D3D-4228C3E54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77" y="251425"/>
                <a:ext cx="5862695" cy="369332"/>
              </a:xfrm>
              <a:prstGeom prst="rect">
                <a:avLst/>
              </a:prstGeom>
              <a:blipFill>
                <a:blip r:embed="rId13"/>
                <a:stretch>
                  <a:fillRect l="-1082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42C4860A-9A34-4BFD-2E0A-E1A87254DF5E}"/>
              </a:ext>
            </a:extLst>
          </p:cNvPr>
          <p:cNvSpPr txBox="1"/>
          <p:nvPr/>
        </p:nvSpPr>
        <p:spPr>
          <a:xfrm>
            <a:off x="6096000" y="1049581"/>
            <a:ext cx="508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Why need “entanglement assistance” previously?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D9A47-1E2B-0D29-C670-3E683BA3CB80}"/>
                  </a:ext>
                </a:extLst>
              </p:cNvPr>
              <p:cNvSpPr txBox="1"/>
              <p:nvPr/>
            </p:nvSpPr>
            <p:spPr>
              <a:xfrm>
                <a:off x="2046231" y="5048650"/>
                <a:ext cx="11167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D9A47-1E2B-0D29-C670-3E683BA3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231" y="5048650"/>
                <a:ext cx="1116781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C1FF391-8FC1-2E7F-423F-169BEEAE5FA3}"/>
                  </a:ext>
                </a:extLst>
              </p:cNvPr>
              <p:cNvSpPr txBox="1"/>
              <p:nvPr/>
            </p:nvSpPr>
            <p:spPr>
              <a:xfrm>
                <a:off x="4009496" y="5092135"/>
                <a:ext cx="2146805" cy="376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CH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C1FF391-8FC1-2E7F-423F-169BEEAE5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496" y="5092135"/>
                <a:ext cx="2146805" cy="3764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7F3F1FB-78FF-EBBA-2F4E-3176832839E0}"/>
              </a:ext>
            </a:extLst>
          </p:cNvPr>
          <p:cNvGrpSpPr/>
          <p:nvPr/>
        </p:nvGrpSpPr>
        <p:grpSpPr>
          <a:xfrm>
            <a:off x="319725" y="4956045"/>
            <a:ext cx="1511282" cy="681983"/>
            <a:chOff x="319725" y="4956045"/>
            <a:chExt cx="1511282" cy="681983"/>
          </a:xfrm>
        </p:grpSpPr>
        <p:sp>
          <p:nvSpPr>
            <p:cNvPr id="168" name="Cloud Callout 167">
              <a:extLst>
                <a:ext uri="{FF2B5EF4-FFF2-40B4-BE49-F238E27FC236}">
                  <a16:creationId xmlns:a16="http://schemas.microsoft.com/office/drawing/2014/main" id="{1F7F2293-DFE4-C265-741A-789867C5F51E}"/>
                </a:ext>
              </a:extLst>
            </p:cNvPr>
            <p:cNvSpPr/>
            <p:nvPr/>
          </p:nvSpPr>
          <p:spPr>
            <a:xfrm rot="10800000">
              <a:off x="319725" y="4956045"/>
              <a:ext cx="1511282" cy="681983"/>
            </a:xfrm>
            <a:prstGeom prst="cloudCallout">
              <a:avLst>
                <a:gd name="adj1" fmla="val -67522"/>
                <a:gd name="adj2" fmla="val 67378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4D03BC6-42AF-7002-C535-D039B7C4598C}"/>
                </a:ext>
              </a:extLst>
            </p:cNvPr>
            <p:cNvSpPr txBox="1"/>
            <p:nvPr/>
          </p:nvSpPr>
          <p:spPr>
            <a:xfrm>
              <a:off x="483986" y="5161663"/>
              <a:ext cx="1182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Precoding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1BF6B1-7DFC-FD62-52C3-CF19AB906909}"/>
              </a:ext>
            </a:extLst>
          </p:cNvPr>
          <p:cNvGrpSpPr/>
          <p:nvPr/>
        </p:nvGrpSpPr>
        <p:grpSpPr>
          <a:xfrm>
            <a:off x="120952" y="2629162"/>
            <a:ext cx="1461278" cy="1730251"/>
            <a:chOff x="120952" y="2629162"/>
            <a:chExt cx="1461278" cy="1730251"/>
          </a:xfrm>
        </p:grpSpPr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CB09E37C-2812-F2C4-E37C-462042E27EAB}"/>
                </a:ext>
              </a:extLst>
            </p:cNvPr>
            <p:cNvCxnSpPr>
              <a:stCxn id="86" idx="1"/>
            </p:cNvCxnSpPr>
            <p:nvPr/>
          </p:nvCxnSpPr>
          <p:spPr>
            <a:xfrm rot="10800000" flipV="1">
              <a:off x="729343" y="2629162"/>
              <a:ext cx="827350" cy="737716"/>
            </a:xfrm>
            <a:prstGeom prst="curved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DCCF710D-F309-F568-E390-44EEED9B7D8C}"/>
                </a:ext>
              </a:extLst>
            </p:cNvPr>
            <p:cNvCxnSpPr>
              <a:stCxn id="87" idx="1"/>
            </p:cNvCxnSpPr>
            <p:nvPr/>
          </p:nvCxnSpPr>
          <p:spPr>
            <a:xfrm rot="10800000">
              <a:off x="762000" y="3641530"/>
              <a:ext cx="820230" cy="717883"/>
            </a:xfrm>
            <a:prstGeom prst="curvedConnector3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FB2CB46-117F-0147-7002-C2409612BE66}"/>
                </a:ext>
              </a:extLst>
            </p:cNvPr>
            <p:cNvSpPr txBox="1"/>
            <p:nvPr/>
          </p:nvSpPr>
          <p:spPr>
            <a:xfrm>
              <a:off x="120952" y="3319179"/>
              <a:ext cx="1140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dirty="0">
                  <a:solidFill>
                    <a:srgbClr val="FFC000"/>
                  </a:solidFill>
                </a:rPr>
                <a:t>quantum </a:t>
              </a:r>
            </a:p>
            <a:p>
              <a:pPr algn="ctr"/>
              <a:r>
                <a:rPr lang="en-CH" dirty="0">
                  <a:solidFill>
                    <a:srgbClr val="FFC000"/>
                  </a:solidFill>
                </a:rPr>
                <a:t>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62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5" grpId="0" animBg="1"/>
      <p:bldP spid="88" grpId="0"/>
      <p:bldP spid="89" grpId="0"/>
      <p:bldP spid="130" grpId="0"/>
      <p:bldP spid="133" grpId="0"/>
      <p:bldP spid="134" grpId="0"/>
      <p:bldP spid="137" grpId="0"/>
      <p:bldP spid="139" grpId="0"/>
      <p:bldP spid="140" grpId="0"/>
      <p:bldP spid="1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65C5-23B2-E6D2-BB35-BBEB4D5C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86" y="251425"/>
            <a:ext cx="5265878" cy="821637"/>
          </a:xfrm>
        </p:spPr>
        <p:txBody>
          <a:bodyPr>
            <a:noAutofit/>
          </a:bodyPr>
          <a:lstStyle/>
          <a:p>
            <a:r>
              <a:rPr lang="en-CH" sz="3600" dirty="0"/>
              <a:t>A CSS construction</a:t>
            </a:r>
            <a:br>
              <a:rPr lang="en-CH" sz="3600" dirty="0"/>
            </a:br>
            <a:r>
              <a:rPr lang="en-CH" sz="3600" dirty="0"/>
              <a:t>by specifying input state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6BDF58-0C98-5AC1-E724-F401EC59CA7D}"/>
              </a:ext>
            </a:extLst>
          </p:cNvPr>
          <p:cNvSpPr txBox="1"/>
          <p:nvPr/>
        </p:nvSpPr>
        <p:spPr>
          <a:xfrm>
            <a:off x="6096000" y="655808"/>
            <a:ext cx="520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X-type stabilizers commute with Z-type stabilizers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2C4860A-9A34-4BFD-2E0A-E1A87254DF5E}"/>
              </a:ext>
            </a:extLst>
          </p:cNvPr>
          <p:cNvSpPr txBox="1"/>
          <p:nvPr/>
        </p:nvSpPr>
        <p:spPr>
          <a:xfrm>
            <a:off x="6096000" y="1050050"/>
            <a:ext cx="508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Why need “entanglement assistance” previously?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AFDB30-5360-E1FC-7766-97EDED55B8F7}"/>
              </a:ext>
            </a:extLst>
          </p:cNvPr>
          <p:cNvGrpSpPr/>
          <p:nvPr/>
        </p:nvGrpSpPr>
        <p:grpSpPr>
          <a:xfrm>
            <a:off x="5613577" y="1641327"/>
            <a:ext cx="1704121" cy="3292770"/>
            <a:chOff x="6443918" y="2851113"/>
            <a:chExt cx="1704121" cy="3292770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4F42746-CD96-01DD-DBFB-38D25C7ABD0C}"/>
                </a:ext>
              </a:extLst>
            </p:cNvPr>
            <p:cNvSpPr txBox="1"/>
            <p:nvPr/>
          </p:nvSpPr>
          <p:spPr>
            <a:xfrm>
              <a:off x="6443918" y="2851113"/>
              <a:ext cx="170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Against bit flips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91973D7-C744-AC2C-9C3A-0976331F0E8F}"/>
                </a:ext>
              </a:extLst>
            </p:cNvPr>
            <p:cNvSpPr txBox="1"/>
            <p:nvPr/>
          </p:nvSpPr>
          <p:spPr>
            <a:xfrm>
              <a:off x="6495852" y="32564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F6C5326-7E3E-1374-95F9-C2CD89F84A45}"/>
                </a:ext>
              </a:extLst>
            </p:cNvPr>
            <p:cNvSpPr txBox="1"/>
            <p:nvPr/>
          </p:nvSpPr>
          <p:spPr>
            <a:xfrm>
              <a:off x="6507156" y="398053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3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63A41FB-A3BE-F13D-8785-A06C338C43C7}"/>
                </a:ext>
              </a:extLst>
            </p:cNvPr>
            <p:cNvSpPr txBox="1"/>
            <p:nvPr/>
          </p:nvSpPr>
          <p:spPr>
            <a:xfrm>
              <a:off x="6508588" y="46604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B7E94DE-3B79-6EC2-A02E-B1B57F720845}"/>
                </a:ext>
              </a:extLst>
            </p:cNvPr>
            <p:cNvSpPr txBox="1"/>
            <p:nvPr/>
          </p:nvSpPr>
          <p:spPr>
            <a:xfrm>
              <a:off x="6493964" y="54168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6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F9794F0-79CD-9B4B-9F59-0378536D2286}"/>
                </a:ext>
              </a:extLst>
            </p:cNvPr>
            <p:cNvSpPr txBox="1"/>
            <p:nvPr/>
          </p:nvSpPr>
          <p:spPr>
            <a:xfrm>
              <a:off x="6486024" y="36221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4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8460A3A-D445-F23B-01F4-3A3DDD11F57B}"/>
                </a:ext>
              </a:extLst>
            </p:cNvPr>
            <p:cNvSpPr txBox="1"/>
            <p:nvPr/>
          </p:nvSpPr>
          <p:spPr>
            <a:xfrm>
              <a:off x="6507156" y="431233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4271E41-6B80-B4E5-7881-73D851F9EBB3}"/>
                </a:ext>
              </a:extLst>
            </p:cNvPr>
            <p:cNvSpPr txBox="1"/>
            <p:nvPr/>
          </p:nvSpPr>
          <p:spPr>
            <a:xfrm>
              <a:off x="6501699" y="50407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5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E504461-2ECD-8ADC-1DFF-4C5A639C2687}"/>
                </a:ext>
              </a:extLst>
            </p:cNvPr>
            <p:cNvSpPr txBox="1"/>
            <p:nvPr/>
          </p:nvSpPr>
          <p:spPr>
            <a:xfrm>
              <a:off x="6501699" y="57745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7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0D26DCA-D9AC-86AF-9724-3B1F0CCED47E}"/>
              </a:ext>
            </a:extLst>
          </p:cNvPr>
          <p:cNvGrpSpPr/>
          <p:nvPr/>
        </p:nvGrpSpPr>
        <p:grpSpPr>
          <a:xfrm>
            <a:off x="7676669" y="1656896"/>
            <a:ext cx="2058384" cy="3308128"/>
            <a:chOff x="6515246" y="2834774"/>
            <a:chExt cx="2058384" cy="330812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A8FDB5C-3E8D-5902-11BE-2BD53763D05B}"/>
                </a:ext>
              </a:extLst>
            </p:cNvPr>
            <p:cNvSpPr txBox="1"/>
            <p:nvPr/>
          </p:nvSpPr>
          <p:spPr>
            <a:xfrm>
              <a:off x="6515246" y="2834774"/>
              <a:ext cx="2058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Against phase flips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EEEC391-D115-25E5-1C43-BFD097E7C4C6}"/>
                </a:ext>
              </a:extLst>
            </p:cNvPr>
            <p:cNvSpPr txBox="1"/>
            <p:nvPr/>
          </p:nvSpPr>
          <p:spPr>
            <a:xfrm>
              <a:off x="6519341" y="325179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7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EDC51CA-64D8-642D-6FE5-29680BE7256A}"/>
                </a:ext>
              </a:extLst>
            </p:cNvPr>
            <p:cNvSpPr txBox="1"/>
            <p:nvPr/>
          </p:nvSpPr>
          <p:spPr>
            <a:xfrm>
              <a:off x="6515246" y="393835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5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E4BC274-B72F-C571-A950-87D743E2ED7E}"/>
                </a:ext>
              </a:extLst>
            </p:cNvPr>
            <p:cNvSpPr txBox="1"/>
            <p:nvPr/>
          </p:nvSpPr>
          <p:spPr>
            <a:xfrm>
              <a:off x="6515246" y="46703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B39D1EA-5040-E714-4C04-4922E6256EF2}"/>
                </a:ext>
              </a:extLst>
            </p:cNvPr>
            <p:cNvSpPr txBox="1"/>
            <p:nvPr/>
          </p:nvSpPr>
          <p:spPr>
            <a:xfrm>
              <a:off x="6515246" y="541031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4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5584CB4-FC40-D2E4-695C-8A71787CB3BD}"/>
                </a:ext>
              </a:extLst>
            </p:cNvPr>
            <p:cNvSpPr txBox="1"/>
            <p:nvPr/>
          </p:nvSpPr>
          <p:spPr>
            <a:xfrm>
              <a:off x="6515246" y="36261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6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9EF0D2A-1A42-ABEF-7661-9B4775D1CC18}"/>
                </a:ext>
              </a:extLst>
            </p:cNvPr>
            <p:cNvSpPr txBox="1"/>
            <p:nvPr/>
          </p:nvSpPr>
          <p:spPr>
            <a:xfrm>
              <a:off x="6515246" y="428859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4976128-FAD4-E47B-65D2-96A3AD60DB1C}"/>
                </a:ext>
              </a:extLst>
            </p:cNvPr>
            <p:cNvSpPr txBox="1"/>
            <p:nvPr/>
          </p:nvSpPr>
          <p:spPr>
            <a:xfrm>
              <a:off x="6515246" y="50470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0A0033C-6805-A1E6-F5F5-FB09EBA79732}"/>
                </a:ext>
              </a:extLst>
            </p:cNvPr>
            <p:cNvSpPr txBox="1"/>
            <p:nvPr/>
          </p:nvSpPr>
          <p:spPr>
            <a:xfrm>
              <a:off x="6519140" y="577357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81C57887-4A7F-864A-9B33-ECD79B7ECA71}"/>
              </a:ext>
            </a:extLst>
          </p:cNvPr>
          <p:cNvSpPr txBox="1"/>
          <p:nvPr/>
        </p:nvSpPr>
        <p:spPr>
          <a:xfrm>
            <a:off x="5043178" y="4942270"/>
            <a:ext cx="1841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freeze 3 worst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76A1BF0-05E8-6C8E-D900-04A5B685A7E8}"/>
              </a:ext>
            </a:extLst>
          </p:cNvPr>
          <p:cNvSpPr txBox="1"/>
          <p:nvPr/>
        </p:nvSpPr>
        <p:spPr>
          <a:xfrm>
            <a:off x="7676669" y="4945942"/>
            <a:ext cx="1894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solidFill>
                  <a:srgbClr val="0000FF"/>
                </a:solidFill>
              </a:rPr>
              <a:t>freeze 3 worst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C3CDDD-5DB9-1D5D-6453-8BDE51738C03}"/>
              </a:ext>
            </a:extLst>
          </p:cNvPr>
          <p:cNvGrpSpPr/>
          <p:nvPr/>
        </p:nvGrpSpPr>
        <p:grpSpPr>
          <a:xfrm>
            <a:off x="2191825" y="2171531"/>
            <a:ext cx="2890103" cy="2558327"/>
            <a:chOff x="1173211" y="3061368"/>
            <a:chExt cx="2890103" cy="2558327"/>
          </a:xfrm>
          <a:solidFill>
            <a:schemeClr val="tx1"/>
          </a:solidFill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4A82A6A-69BB-1BD1-075D-024EE1357A83}"/>
                </a:ext>
              </a:extLst>
            </p:cNvPr>
            <p:cNvGrpSpPr/>
            <p:nvPr/>
          </p:nvGrpSpPr>
          <p:grpSpPr>
            <a:xfrm>
              <a:off x="1173211" y="3061368"/>
              <a:ext cx="2880000" cy="444413"/>
              <a:chOff x="1173209" y="2662291"/>
              <a:chExt cx="5048491" cy="959333"/>
            </a:xfrm>
            <a:grpFill/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9AFFD4B-3416-E603-DBB2-129B2E62D065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FB09947-34B2-AB7C-53A9-0A951913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2781818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941201D-C999-B6C9-1186-FDABD6660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481AAF3-3B9E-645F-460E-CED01CB4A7BD}"/>
                  </a:ext>
                </a:extLst>
              </p:cNvPr>
              <p:cNvCxnSpPr>
                <a:cxnSpLocks/>
                <a:endCxn id="12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270F153-1DF5-E225-DBC7-483B2D984B0F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218938-7A67-7944-BC21-89530A21C9AF}"/>
                </a:ext>
              </a:extLst>
            </p:cNvPr>
            <p:cNvGrpSpPr/>
            <p:nvPr/>
          </p:nvGrpSpPr>
          <p:grpSpPr>
            <a:xfrm>
              <a:off x="1183313" y="3777344"/>
              <a:ext cx="2880001" cy="444413"/>
              <a:chOff x="1173211" y="2662291"/>
              <a:chExt cx="5048493" cy="959333"/>
            </a:xfrm>
            <a:grpFill/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3CFC458-3DFE-7B6E-0A50-542A478C22EE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42FFA22-39DF-CC44-DC5E-39E78932D8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C41DF8B-9D12-8BC4-4E71-089EFAF2E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1" y="3581490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C8E8322-71BF-D34A-384B-E088E0E0283D}"/>
                  </a:ext>
                </a:extLst>
              </p:cNvPr>
              <p:cNvCxnSpPr>
                <a:cxnSpLocks/>
                <a:endCxn id="109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E7A912E-8342-9841-A03C-3D142906352F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6FFD658-C8ED-8ACF-5D0D-126581B9E0D5}"/>
                </a:ext>
              </a:extLst>
            </p:cNvPr>
            <p:cNvGrpSpPr/>
            <p:nvPr/>
          </p:nvGrpSpPr>
          <p:grpSpPr>
            <a:xfrm>
              <a:off x="1183313" y="4458520"/>
              <a:ext cx="2880001" cy="444413"/>
              <a:chOff x="1173213" y="2662291"/>
              <a:chExt cx="5048493" cy="959333"/>
            </a:xfrm>
            <a:grpFill/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721652EF-C94F-FBF1-F422-8A109C38B13F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BEDBD73-1B4E-A52C-D6D7-6AF372EB2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2781818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A458A07-7AF2-D74D-5C55-A01854CA5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3" cy="237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4A386D1-08DA-3FAF-2EF3-B47B90B2F4CB}"/>
                  </a:ext>
                </a:extLst>
              </p:cNvPr>
              <p:cNvCxnSpPr>
                <a:cxnSpLocks/>
                <a:endCxn id="104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6D3CB98-7E5B-506B-1D81-19F15C36D5E1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42F4B0C-1BA0-4A69-645D-C77D98365E8D}"/>
                </a:ext>
              </a:extLst>
            </p:cNvPr>
            <p:cNvGrpSpPr/>
            <p:nvPr/>
          </p:nvGrpSpPr>
          <p:grpSpPr>
            <a:xfrm>
              <a:off x="1183314" y="5170373"/>
              <a:ext cx="2880000" cy="444413"/>
              <a:chOff x="1173213" y="2662291"/>
              <a:chExt cx="5048491" cy="959333"/>
            </a:xfrm>
            <a:grpFill/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B685193-C498-32BF-D097-6B78B039496C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4135897-09EF-1AAD-0C56-FA2776151B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1016E6F-1365-07CC-A30E-A57A40893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DFF51FA-913D-EAEE-15D7-216658FD6F51}"/>
                  </a:ext>
                </a:extLst>
              </p:cNvPr>
              <p:cNvCxnSpPr>
                <a:cxnSpLocks/>
                <a:endCxn id="91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DE12B3A-F968-EFA2-0E1B-2B81D4C5826D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E8EA498-F8C4-5102-E809-CDC5C402BB8E}"/>
                </a:ext>
              </a:extLst>
            </p:cNvPr>
            <p:cNvSpPr/>
            <p:nvPr/>
          </p:nvSpPr>
          <p:spPr>
            <a:xfrm>
              <a:off x="2120888" y="381620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8BFC72-6DB8-4442-C95E-D24E0096F1CE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V="1">
              <a:off x="2145110" y="3065088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9C54028-3753-0C10-8AB0-280712CFD295}"/>
                </a:ext>
              </a:extLst>
            </p:cNvPr>
            <p:cNvSpPr/>
            <p:nvPr/>
          </p:nvSpPr>
          <p:spPr>
            <a:xfrm>
              <a:off x="2091843" y="306508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20321B2-E9E2-43A1-46E8-553149678D48}"/>
                </a:ext>
              </a:extLst>
            </p:cNvPr>
            <p:cNvSpPr/>
            <p:nvPr/>
          </p:nvSpPr>
          <p:spPr>
            <a:xfrm>
              <a:off x="2307753" y="342900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D86193-2987-715C-0BAF-319C5BE4664E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V="1">
              <a:off x="2360760" y="3429000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2858453-74E6-37E6-8CC6-9F54746D595F}"/>
                </a:ext>
              </a:extLst>
            </p:cNvPr>
            <p:cNvSpPr/>
            <p:nvPr/>
          </p:nvSpPr>
          <p:spPr>
            <a:xfrm>
              <a:off x="2337455" y="418249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3628810-6237-5432-D597-96793E6DBEFD}"/>
                </a:ext>
              </a:extLst>
            </p:cNvPr>
            <p:cNvSpPr/>
            <p:nvPr/>
          </p:nvSpPr>
          <p:spPr>
            <a:xfrm>
              <a:off x="2119895" y="520729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4471AE7-DC99-F61C-56DD-D1C2631CFEA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flipV="1">
              <a:off x="2144117" y="4465464"/>
              <a:ext cx="733" cy="770774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61F15F2-42D0-ED4E-2689-1419B11AD1A7}"/>
                </a:ext>
              </a:extLst>
            </p:cNvPr>
            <p:cNvSpPr/>
            <p:nvPr/>
          </p:nvSpPr>
          <p:spPr>
            <a:xfrm>
              <a:off x="2090850" y="4465464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AE50B9B-1563-C724-E017-5C4A015FEFE8}"/>
                </a:ext>
              </a:extLst>
            </p:cNvPr>
            <p:cNvSpPr/>
            <p:nvPr/>
          </p:nvSpPr>
          <p:spPr>
            <a:xfrm>
              <a:off x="2306760" y="482937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4A3396-5817-CF49-BF92-98ADD7E4912F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 flipV="1">
              <a:off x="2359767" y="4829376"/>
              <a:ext cx="993" cy="76785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ACE13C-142B-65E3-7D18-AE4687EBCF40}"/>
                </a:ext>
              </a:extLst>
            </p:cNvPr>
            <p:cNvSpPr/>
            <p:nvPr/>
          </p:nvSpPr>
          <p:spPr>
            <a:xfrm>
              <a:off x="2340901" y="55735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5FEA9F0-DCF2-EB26-3791-1C0EB4D4BA39}"/>
                </a:ext>
              </a:extLst>
            </p:cNvPr>
            <p:cNvSpPr/>
            <p:nvPr/>
          </p:nvSpPr>
          <p:spPr>
            <a:xfrm>
              <a:off x="2807712" y="306426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E51B414-3F1A-AF46-FC6D-561BE35EF6EE}"/>
                </a:ext>
              </a:extLst>
            </p:cNvPr>
            <p:cNvSpPr/>
            <p:nvPr/>
          </p:nvSpPr>
          <p:spPr>
            <a:xfrm>
              <a:off x="2845259" y="4501887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7A699F-AA7D-BAE9-403A-DA3CF4C58A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1712" y="3064261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16DB034-C35E-6130-1439-77D2BD91EBCA}"/>
                </a:ext>
              </a:extLst>
            </p:cNvPr>
            <p:cNvSpPr/>
            <p:nvPr/>
          </p:nvSpPr>
          <p:spPr>
            <a:xfrm>
              <a:off x="2976614" y="3437862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ABBEA98-25A2-3324-172B-74F89B52E2E5}"/>
                </a:ext>
              </a:extLst>
            </p:cNvPr>
            <p:cNvSpPr/>
            <p:nvPr/>
          </p:nvSpPr>
          <p:spPr>
            <a:xfrm>
              <a:off x="3014161" y="4875488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A47F9FF-56BD-4522-145F-81504468B2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0614" y="3437862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E70C95-D4E9-1EB7-3AD2-315A55890F4A}"/>
                </a:ext>
              </a:extLst>
            </p:cNvPr>
            <p:cNvSpPr/>
            <p:nvPr/>
          </p:nvSpPr>
          <p:spPr>
            <a:xfrm>
              <a:off x="3153330" y="377826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140D30B-9F08-CAFA-A486-6B866EBB5A47}"/>
                </a:ext>
              </a:extLst>
            </p:cNvPr>
            <p:cNvSpPr/>
            <p:nvPr/>
          </p:nvSpPr>
          <p:spPr>
            <a:xfrm>
              <a:off x="3187319" y="5215895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F2C8E17-5D17-6B63-9F47-049535E1B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7330" y="3778269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8D81629-56E7-5749-AA0F-5FC6B26446F7}"/>
                </a:ext>
              </a:extLst>
            </p:cNvPr>
            <p:cNvSpPr/>
            <p:nvPr/>
          </p:nvSpPr>
          <p:spPr>
            <a:xfrm>
              <a:off x="3331883" y="414871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1F0A786-BC0B-C3F8-8758-1420B5F8656F}"/>
                </a:ext>
              </a:extLst>
            </p:cNvPr>
            <p:cNvSpPr/>
            <p:nvPr/>
          </p:nvSpPr>
          <p:spPr>
            <a:xfrm>
              <a:off x="3369430" y="5586341"/>
              <a:ext cx="41074" cy="33354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B98EBE-88C3-F3F4-4008-2C356F87E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5883" y="4148715"/>
              <a:ext cx="0" cy="1467105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F0831F29-2849-29C1-E445-D6EE42916306}"/>
              </a:ext>
            </a:extLst>
          </p:cNvPr>
          <p:cNvSpPr/>
          <p:nvPr/>
        </p:nvSpPr>
        <p:spPr>
          <a:xfrm rot="16200000">
            <a:off x="3304685" y="920987"/>
            <a:ext cx="369333" cy="2050626"/>
          </a:xfrm>
          <a:prstGeom prst="rightBrace">
            <a:avLst>
              <a:gd name="adj1" fmla="val 8333"/>
              <a:gd name="adj2" fmla="val 502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082B217-39D0-4424-C8F5-CD0FA35F8216}"/>
                  </a:ext>
                </a:extLst>
              </p:cNvPr>
              <p:cNvSpPr txBox="1"/>
              <p:nvPr/>
            </p:nvSpPr>
            <p:spPr>
              <a:xfrm>
                <a:off x="2819277" y="1412064"/>
                <a:ext cx="1115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Unitary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082B217-39D0-4424-C8F5-CD0FA35F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77" y="1412064"/>
                <a:ext cx="1115049" cy="369332"/>
              </a:xfrm>
              <a:prstGeom prst="rect">
                <a:avLst/>
              </a:prstGeom>
              <a:blipFill>
                <a:blip r:embed="rId3"/>
                <a:stretch>
                  <a:fillRect l="-4494" t="-10000" b="-2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2815A545-7917-341C-7B81-986987C9F10D}"/>
              </a:ext>
            </a:extLst>
          </p:cNvPr>
          <p:cNvSpPr txBox="1"/>
          <p:nvPr/>
        </p:nvSpPr>
        <p:spPr>
          <a:xfrm>
            <a:off x="947087" y="169567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  <a:r>
              <a:rPr lang="en-CH" dirty="0"/>
              <a:t>ubit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EABD7EE-83F5-F0B3-AE8B-749612D45081}"/>
              </a:ext>
            </a:extLst>
          </p:cNvPr>
          <p:cNvSpPr txBox="1"/>
          <p:nvPr/>
        </p:nvSpPr>
        <p:spPr>
          <a:xfrm>
            <a:off x="1132260" y="2010659"/>
            <a:ext cx="308098" cy="2936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50"/>
              </a:spcAft>
            </a:pPr>
            <a:r>
              <a:rPr lang="en-CH" dirty="0"/>
              <a:t>0</a:t>
            </a:r>
          </a:p>
          <a:p>
            <a:pPr>
              <a:spcAft>
                <a:spcPts val="650"/>
              </a:spcAft>
            </a:pPr>
            <a:r>
              <a:rPr lang="en-CH" dirty="0"/>
              <a:t>1</a:t>
            </a:r>
          </a:p>
          <a:p>
            <a:pPr>
              <a:spcAft>
                <a:spcPts val="650"/>
              </a:spcAft>
            </a:pPr>
            <a:r>
              <a:rPr lang="en-CH" dirty="0"/>
              <a:t>2</a:t>
            </a:r>
          </a:p>
          <a:p>
            <a:pPr>
              <a:spcAft>
                <a:spcPts val="650"/>
              </a:spcAft>
            </a:pPr>
            <a:r>
              <a:rPr lang="en-CH" dirty="0"/>
              <a:t>3</a:t>
            </a:r>
          </a:p>
          <a:p>
            <a:pPr>
              <a:spcAft>
                <a:spcPts val="650"/>
              </a:spcAft>
            </a:pPr>
            <a:r>
              <a:rPr lang="en-CH" dirty="0"/>
              <a:t>4</a:t>
            </a:r>
          </a:p>
          <a:p>
            <a:pPr>
              <a:spcAft>
                <a:spcPts val="650"/>
              </a:spcAft>
            </a:pPr>
            <a:r>
              <a:rPr lang="en-CH" dirty="0"/>
              <a:t>5</a:t>
            </a:r>
          </a:p>
          <a:p>
            <a:pPr>
              <a:spcAft>
                <a:spcPts val="650"/>
              </a:spcAft>
            </a:pPr>
            <a:r>
              <a:rPr lang="en-CH" dirty="0"/>
              <a:t>6</a:t>
            </a:r>
          </a:p>
          <a:p>
            <a:pPr>
              <a:spcAft>
                <a:spcPts val="650"/>
              </a:spcAft>
            </a:pPr>
            <a:r>
              <a:rPr lang="en-CH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6C546DA-B83C-4B47-5319-10500565DB47}"/>
                  </a:ext>
                </a:extLst>
              </p:cNvPr>
              <p:cNvSpPr txBox="1"/>
              <p:nvPr/>
            </p:nvSpPr>
            <p:spPr>
              <a:xfrm>
                <a:off x="1526681" y="2010659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76C546DA-B83C-4B47-5319-10500565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681" y="2010659"/>
                <a:ext cx="5229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9372513-BF2D-7479-5A3D-BC845674B799}"/>
                  </a:ext>
                </a:extLst>
              </p:cNvPr>
              <p:cNvSpPr txBox="1"/>
              <p:nvPr/>
            </p:nvSpPr>
            <p:spPr>
              <a:xfrm>
                <a:off x="1520063" y="3074212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9372513-BF2D-7479-5A3D-BC845674B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063" y="3074212"/>
                <a:ext cx="522900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912617-73B5-90E2-2394-229B405D822D}"/>
                  </a:ext>
                </a:extLst>
              </p:cNvPr>
              <p:cNvSpPr txBox="1"/>
              <p:nvPr/>
            </p:nvSpPr>
            <p:spPr>
              <a:xfrm>
                <a:off x="1518862" y="3418705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9912617-73B5-90E2-2394-229B405D8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62" y="3418705"/>
                <a:ext cx="52290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3969DA7-0AB8-DA7F-59E4-FC462A031DB7}"/>
                  </a:ext>
                </a:extLst>
              </p:cNvPr>
              <p:cNvSpPr txBox="1"/>
              <p:nvPr/>
            </p:nvSpPr>
            <p:spPr>
              <a:xfrm>
                <a:off x="1522535" y="4499084"/>
                <a:ext cx="4440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CH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3969DA7-0AB8-DA7F-59E4-FC462A03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35" y="4499084"/>
                <a:ext cx="444039" cy="369332"/>
              </a:xfrm>
              <a:prstGeom prst="rect">
                <a:avLst/>
              </a:prstGeom>
              <a:blipFill>
                <a:blip r:embed="rId7"/>
                <a:stretch>
                  <a:fillRect l="-5556" r="-16667"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978E25E-1D10-F703-4FCB-527B0B8FC159}"/>
                  </a:ext>
                </a:extLst>
              </p:cNvPr>
              <p:cNvSpPr txBox="1"/>
              <p:nvPr/>
            </p:nvSpPr>
            <p:spPr>
              <a:xfrm>
                <a:off x="1527595" y="3081315"/>
                <a:ext cx="4440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CH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978E25E-1D10-F703-4FCB-527B0B8FC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95" y="3081315"/>
                <a:ext cx="444039" cy="369332"/>
              </a:xfrm>
              <a:prstGeom prst="rect">
                <a:avLst/>
              </a:prstGeom>
              <a:blipFill>
                <a:blip r:embed="rId8"/>
                <a:stretch>
                  <a:fillRect l="-5556" r="-16667"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B04E6A1-9A77-CB93-C0C8-EBF4D6F3AE5C}"/>
                  </a:ext>
                </a:extLst>
              </p:cNvPr>
              <p:cNvSpPr txBox="1"/>
              <p:nvPr/>
            </p:nvSpPr>
            <p:spPr>
              <a:xfrm>
                <a:off x="1533811" y="3418705"/>
                <a:ext cx="4440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CH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B04E6A1-9A77-CB93-C0C8-EBF4D6F3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11" y="3418705"/>
                <a:ext cx="444039" cy="369332"/>
              </a:xfrm>
              <a:prstGeom prst="rect">
                <a:avLst/>
              </a:prstGeom>
              <a:blipFill>
                <a:blip r:embed="rId9"/>
                <a:stretch>
                  <a:fillRect l="-2778" r="-19444"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D0FF774-E6AA-2EAA-0BED-BED624F75131}"/>
                  </a:ext>
                </a:extLst>
              </p:cNvPr>
              <p:cNvSpPr txBox="1"/>
              <p:nvPr/>
            </p:nvSpPr>
            <p:spPr>
              <a:xfrm>
                <a:off x="5613577" y="251425"/>
                <a:ext cx="5862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r>
                  <a:rPr lang="en-CH" dirty="0"/>
                  <a:t>s long as no qubit is simultaneously frozen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H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|+⟩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D0FF774-E6AA-2EAA-0BED-BED624F75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577" y="251425"/>
                <a:ext cx="5862695" cy="369332"/>
              </a:xfrm>
              <a:prstGeom prst="rect">
                <a:avLst/>
              </a:prstGeom>
              <a:blipFill>
                <a:blip r:embed="rId10"/>
                <a:stretch>
                  <a:fillRect l="-1082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6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75" grpId="0"/>
      <p:bldP spid="176" grpId="0"/>
      <p:bldP spid="177" grpId="0"/>
      <p:bldP spid="178" grpId="0"/>
      <p:bldP spid="179" grpId="0"/>
      <p:bldP spid="1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A6DB1-3B2D-3189-4141-FFE075D1FAE3}"/>
              </a:ext>
            </a:extLst>
          </p:cNvPr>
          <p:cNvSpPr txBox="1"/>
          <p:nvPr/>
        </p:nvSpPr>
        <p:spPr>
          <a:xfrm>
            <a:off x="957942" y="449943"/>
            <a:ext cx="601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Polarization Weight (PW) construction</a:t>
            </a:r>
            <a:endParaRPr lang="en-CH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D3E900B-C13C-26E3-A780-7D24557D72AA}"/>
              </a:ext>
            </a:extLst>
          </p:cNvPr>
          <p:cNvGrpSpPr/>
          <p:nvPr/>
        </p:nvGrpSpPr>
        <p:grpSpPr>
          <a:xfrm>
            <a:off x="1698729" y="3333613"/>
            <a:ext cx="2890103" cy="2558327"/>
            <a:chOff x="1698729" y="3333613"/>
            <a:chExt cx="2890103" cy="255832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0AD586B-D298-A6A3-84DA-746191C00657}"/>
                </a:ext>
              </a:extLst>
            </p:cNvPr>
            <p:cNvGrpSpPr/>
            <p:nvPr/>
          </p:nvGrpSpPr>
          <p:grpSpPr>
            <a:xfrm>
              <a:off x="1698729" y="3333613"/>
              <a:ext cx="2880000" cy="444413"/>
              <a:chOff x="1173209" y="2662291"/>
              <a:chExt cx="5048491" cy="959333"/>
            </a:xfrm>
            <a:solidFill>
              <a:schemeClr val="bg1"/>
            </a:solidFill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D4DD3ED-8BB7-FF62-E257-3D40CEB51609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875FF7B-78A4-77A2-54E0-D10C8F8D4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2781818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670DEF4-DBBC-AF78-8394-974BF1A63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85647DE-9D60-0878-31C3-A3BF0E8F0CFC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0B15283-BFCB-49A9-18A0-D844DA183B9D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373810-96E0-F18E-7780-1C341AE4657B}"/>
                </a:ext>
              </a:extLst>
            </p:cNvPr>
            <p:cNvGrpSpPr/>
            <p:nvPr/>
          </p:nvGrpSpPr>
          <p:grpSpPr>
            <a:xfrm>
              <a:off x="1708831" y="4049589"/>
              <a:ext cx="2880001" cy="444413"/>
              <a:chOff x="1173211" y="2662291"/>
              <a:chExt cx="5048493" cy="959333"/>
            </a:xfrm>
            <a:solidFill>
              <a:schemeClr val="bg1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76170D7-72BF-BFFE-0BB4-0859C0D792F1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5898D3F-A187-333B-D324-C3A6A445A2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4645E90-CFA5-A146-0AA1-C9452EBD1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1" y="3581490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628BE45-99C6-4E59-EDC2-2AEEF44099AD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002479A-2EB7-0967-860C-1F7463ED0C68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9BA1038-D8E5-4D7A-BBD9-C49CE71353BB}"/>
                </a:ext>
              </a:extLst>
            </p:cNvPr>
            <p:cNvGrpSpPr/>
            <p:nvPr/>
          </p:nvGrpSpPr>
          <p:grpSpPr>
            <a:xfrm>
              <a:off x="1708831" y="4730765"/>
              <a:ext cx="2880001" cy="444413"/>
              <a:chOff x="1173213" y="2662291"/>
              <a:chExt cx="5048493" cy="959333"/>
            </a:xfrm>
            <a:solidFill>
              <a:schemeClr val="bg1"/>
            </a:solidFill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21CC894-808F-B9CF-7E8F-BD6BB35AD3DE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51AFBA5-91B8-1F80-7C05-7A35AA7BA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2781818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FDA2C6D-FED0-868B-FB46-49A7C1B4B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3" cy="237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AC5AF8-1F50-2B5B-EF2A-6B1A33A8F942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ABA32B2-BA95-9BF6-3137-C81D1F728FDC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C749FC6-C6C1-2FF6-2ED6-2A7095B24C2B}"/>
                </a:ext>
              </a:extLst>
            </p:cNvPr>
            <p:cNvGrpSpPr/>
            <p:nvPr/>
          </p:nvGrpSpPr>
          <p:grpSpPr>
            <a:xfrm>
              <a:off x="1708832" y="5442618"/>
              <a:ext cx="2880000" cy="444413"/>
              <a:chOff x="1173213" y="2662291"/>
              <a:chExt cx="5048491" cy="959333"/>
            </a:xfrm>
            <a:solidFill>
              <a:schemeClr val="bg1"/>
            </a:solidFill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18C4D07-64EB-2218-7E32-61A04A4C490D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4193554-8E89-ABCD-5B85-E16348A7D3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60210F3-D3AF-1B32-11C5-657F37262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B0870D5-1678-8614-B06D-4A1B6F7703FB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32310FA-B6A4-42FE-2F1E-9B0DAA685FD9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931A89-30E2-8E62-70F7-F9087C500DCD}"/>
                </a:ext>
              </a:extLst>
            </p:cNvPr>
            <p:cNvSpPr/>
            <p:nvPr/>
          </p:nvSpPr>
          <p:spPr>
            <a:xfrm>
              <a:off x="2646406" y="4088453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819D7D-C329-AD25-84F0-94F5AF5A0714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 flipV="1">
              <a:off x="2670628" y="3337333"/>
              <a:ext cx="733" cy="770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03E9763-4789-458A-C3D6-32D3AFD8D5E6}"/>
                </a:ext>
              </a:extLst>
            </p:cNvPr>
            <p:cNvSpPr/>
            <p:nvPr/>
          </p:nvSpPr>
          <p:spPr>
            <a:xfrm>
              <a:off x="2617361" y="3337333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9030EF-C4DC-7CFA-A298-7FDB3A860E58}"/>
                </a:ext>
              </a:extLst>
            </p:cNvPr>
            <p:cNvSpPr/>
            <p:nvPr/>
          </p:nvSpPr>
          <p:spPr>
            <a:xfrm>
              <a:off x="2833271" y="370124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248DFF-4166-782C-4558-590813BCFBDA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V="1">
              <a:off x="2886278" y="3701245"/>
              <a:ext cx="993" cy="767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7A9C65-7936-D071-98CB-04FE80BB15FA}"/>
                </a:ext>
              </a:extLst>
            </p:cNvPr>
            <p:cNvSpPr/>
            <p:nvPr/>
          </p:nvSpPr>
          <p:spPr>
            <a:xfrm>
              <a:off x="2862973" y="4454743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8FC2B5-5CF8-BCDC-1F1C-14262A807EBC}"/>
                </a:ext>
              </a:extLst>
            </p:cNvPr>
            <p:cNvSpPr/>
            <p:nvPr/>
          </p:nvSpPr>
          <p:spPr>
            <a:xfrm>
              <a:off x="2645413" y="5479542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59174E-C566-B7A5-7912-A03B645ACA35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flipV="1">
              <a:off x="2669635" y="4737709"/>
              <a:ext cx="733" cy="770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37B983-1A94-3542-7D90-1D51862EEFEB}"/>
                </a:ext>
              </a:extLst>
            </p:cNvPr>
            <p:cNvSpPr/>
            <p:nvPr/>
          </p:nvSpPr>
          <p:spPr>
            <a:xfrm>
              <a:off x="2616368" y="473770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5E334C1-FF8B-3350-B90B-ADD9578DF5E0}"/>
                </a:ext>
              </a:extLst>
            </p:cNvPr>
            <p:cNvSpPr/>
            <p:nvPr/>
          </p:nvSpPr>
          <p:spPr>
            <a:xfrm>
              <a:off x="2832278" y="510162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CB037-C59A-909D-04DC-569201EB909F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V="1">
              <a:off x="2885285" y="5101621"/>
              <a:ext cx="993" cy="767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84B0E9-599C-846B-D9D7-60AF227F7B2F}"/>
                </a:ext>
              </a:extLst>
            </p:cNvPr>
            <p:cNvSpPr/>
            <p:nvPr/>
          </p:nvSpPr>
          <p:spPr>
            <a:xfrm>
              <a:off x="2866419" y="5845832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CA340F-B451-3649-470F-2E386167BA6C}"/>
                </a:ext>
              </a:extLst>
            </p:cNvPr>
            <p:cNvSpPr/>
            <p:nvPr/>
          </p:nvSpPr>
          <p:spPr>
            <a:xfrm>
              <a:off x="3333230" y="333650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7111599-4C7C-C0FF-F5C2-63F052FEB8B3}"/>
                </a:ext>
              </a:extLst>
            </p:cNvPr>
            <p:cNvSpPr/>
            <p:nvPr/>
          </p:nvSpPr>
          <p:spPr>
            <a:xfrm>
              <a:off x="3370777" y="4774132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51675D-0D5B-5427-AEEA-FF1B2D5C5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7230" y="3336506"/>
              <a:ext cx="0" cy="1467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E3A373-F4F9-F742-290B-11CA79745CA5}"/>
                </a:ext>
              </a:extLst>
            </p:cNvPr>
            <p:cNvSpPr/>
            <p:nvPr/>
          </p:nvSpPr>
          <p:spPr>
            <a:xfrm>
              <a:off x="3502132" y="371010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CE675E3-1FCB-B392-B131-D74A56D0CD1D}"/>
                </a:ext>
              </a:extLst>
            </p:cNvPr>
            <p:cNvSpPr/>
            <p:nvPr/>
          </p:nvSpPr>
          <p:spPr>
            <a:xfrm>
              <a:off x="3539679" y="5147733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F3928B9-E573-1023-344E-3EB661B89A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132" y="3710107"/>
              <a:ext cx="0" cy="1467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6020D23-5376-520B-7B0A-88FA07F0E433}"/>
                </a:ext>
              </a:extLst>
            </p:cNvPr>
            <p:cNvSpPr/>
            <p:nvPr/>
          </p:nvSpPr>
          <p:spPr>
            <a:xfrm>
              <a:off x="3678848" y="4050514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DA37ECF-150E-13DD-447E-78DA52CAAA62}"/>
                </a:ext>
              </a:extLst>
            </p:cNvPr>
            <p:cNvSpPr/>
            <p:nvPr/>
          </p:nvSpPr>
          <p:spPr>
            <a:xfrm>
              <a:off x="3712837" y="5488140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8CDE5E5-001B-B8BE-1330-43A8EE449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2848" y="4050514"/>
              <a:ext cx="0" cy="1467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9ED286A-F042-9E54-8033-65809EFAF933}"/>
                </a:ext>
              </a:extLst>
            </p:cNvPr>
            <p:cNvSpPr/>
            <p:nvPr/>
          </p:nvSpPr>
          <p:spPr>
            <a:xfrm>
              <a:off x="3857401" y="442096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6AA402-F3AA-AB2F-33C8-E504FD093FFA}"/>
                </a:ext>
              </a:extLst>
            </p:cNvPr>
            <p:cNvSpPr/>
            <p:nvPr/>
          </p:nvSpPr>
          <p:spPr>
            <a:xfrm>
              <a:off x="3894948" y="5858586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41BB3C-906D-4E1C-975E-86F36C194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1401" y="4420960"/>
              <a:ext cx="0" cy="1467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5443DD-527C-3109-69E5-EE7C4845F65A}"/>
                  </a:ext>
                </a:extLst>
              </p:cNvPr>
              <p:cNvSpPr txBox="1"/>
              <p:nvPr/>
            </p:nvSpPr>
            <p:spPr>
              <a:xfrm>
                <a:off x="1696194" y="1459632"/>
                <a:ext cx="368697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none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x-non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x-non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x-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x-non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x-none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5443DD-527C-3109-69E5-EE7C4845F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194" y="1459632"/>
                <a:ext cx="3686970" cy="37555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C863D9C-603C-00AD-0649-83D456E12864}"/>
                  </a:ext>
                </a:extLst>
              </p:cNvPr>
              <p:cNvSpPr txBox="1"/>
              <p:nvPr/>
            </p:nvSpPr>
            <p:spPr>
              <a:xfrm>
                <a:off x="1143313" y="1777380"/>
                <a:ext cx="4379029" cy="39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PW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=110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x-none" sz="18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x-non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x-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x-non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x-non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x-non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x-non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x-none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C863D9C-603C-00AD-0649-83D456E1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13" y="1777380"/>
                <a:ext cx="4379029" cy="399597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F7F835EF-4295-C7CF-CCC0-65FF68CF60B2}"/>
              </a:ext>
            </a:extLst>
          </p:cNvPr>
          <p:cNvGrpSpPr/>
          <p:nvPr/>
        </p:nvGrpSpPr>
        <p:grpSpPr>
          <a:xfrm>
            <a:off x="871870" y="3186347"/>
            <a:ext cx="796703" cy="2851996"/>
            <a:chOff x="871870" y="2505253"/>
            <a:chExt cx="796703" cy="28519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574F45-C0D2-9850-2A17-C1DE9D5DB926}"/>
                </a:ext>
              </a:extLst>
            </p:cNvPr>
            <p:cNvSpPr txBox="1"/>
            <p:nvPr/>
          </p:nvSpPr>
          <p:spPr>
            <a:xfrm>
              <a:off x="883422" y="2505253"/>
              <a:ext cx="785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</a:t>
              </a:r>
              <a:r>
                <a:rPr lang="en-CH" dirty="0"/>
                <a:t>ow 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7D19D6-D4AF-FDB9-B7E6-B5DF21A61459}"/>
                </a:ext>
              </a:extLst>
            </p:cNvPr>
            <p:cNvSpPr txBox="1"/>
            <p:nvPr/>
          </p:nvSpPr>
          <p:spPr>
            <a:xfrm>
              <a:off x="883422" y="2874585"/>
              <a:ext cx="785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Row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453DE8-34C7-5C16-9B62-8F565D1AC9CB}"/>
                </a:ext>
              </a:extLst>
            </p:cNvPr>
            <p:cNvSpPr txBox="1"/>
            <p:nvPr/>
          </p:nvSpPr>
          <p:spPr>
            <a:xfrm>
              <a:off x="881746" y="4987917"/>
              <a:ext cx="785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Row 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346911-B20D-B6CA-1483-93F468AA0F22}"/>
                </a:ext>
              </a:extLst>
            </p:cNvPr>
            <p:cNvSpPr txBox="1"/>
            <p:nvPr/>
          </p:nvSpPr>
          <p:spPr>
            <a:xfrm>
              <a:off x="882080" y="4613782"/>
              <a:ext cx="785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Row 6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909204-2C86-4CBC-DD3B-D6C60FA2A25B}"/>
                </a:ext>
              </a:extLst>
            </p:cNvPr>
            <p:cNvSpPr txBox="1"/>
            <p:nvPr/>
          </p:nvSpPr>
          <p:spPr>
            <a:xfrm>
              <a:off x="871870" y="4271877"/>
              <a:ext cx="785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Row 5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2E74318-1E87-8FB0-6A1C-FA52E78AED8A}"/>
                </a:ext>
              </a:extLst>
            </p:cNvPr>
            <p:cNvSpPr txBox="1"/>
            <p:nvPr/>
          </p:nvSpPr>
          <p:spPr>
            <a:xfrm>
              <a:off x="874342" y="3912987"/>
              <a:ext cx="785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Row 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E7670DF-FD65-B0BA-2B34-117A4B80FA7A}"/>
                </a:ext>
              </a:extLst>
            </p:cNvPr>
            <p:cNvSpPr txBox="1"/>
            <p:nvPr/>
          </p:nvSpPr>
          <p:spPr>
            <a:xfrm>
              <a:off x="878283" y="3581524"/>
              <a:ext cx="785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Row 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038E63-A3A3-F239-A03E-721278F2FE4C}"/>
                </a:ext>
              </a:extLst>
            </p:cNvPr>
            <p:cNvSpPr txBox="1"/>
            <p:nvPr/>
          </p:nvSpPr>
          <p:spPr>
            <a:xfrm>
              <a:off x="879340" y="3230766"/>
              <a:ext cx="785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Row 2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D3A009C-C675-5BEB-DFC5-86169F2D7A60}"/>
              </a:ext>
            </a:extLst>
          </p:cNvPr>
          <p:cNvGrpSpPr/>
          <p:nvPr/>
        </p:nvGrpSpPr>
        <p:grpSpPr>
          <a:xfrm>
            <a:off x="4749983" y="2818974"/>
            <a:ext cx="583945" cy="3287943"/>
            <a:chOff x="4749983" y="2818974"/>
            <a:chExt cx="583945" cy="328794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9B7C7C-7EE1-9351-FFD3-35A760AD7B60}"/>
                </a:ext>
              </a:extLst>
            </p:cNvPr>
            <p:cNvSpPr txBox="1"/>
            <p:nvPr/>
          </p:nvSpPr>
          <p:spPr>
            <a:xfrm>
              <a:off x="4786479" y="281897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Bin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421EF5-A7D0-84F6-2FB0-F1F096EFCFE5}"/>
                </a:ext>
              </a:extLst>
            </p:cNvPr>
            <p:cNvSpPr txBox="1"/>
            <p:nvPr/>
          </p:nvSpPr>
          <p:spPr>
            <a:xfrm>
              <a:off x="4749983" y="319514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000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E5551C-CC72-F357-41D1-308F8B5B52F9}"/>
                </a:ext>
              </a:extLst>
            </p:cNvPr>
            <p:cNvSpPr txBox="1"/>
            <p:nvPr/>
          </p:nvSpPr>
          <p:spPr>
            <a:xfrm>
              <a:off x="4768641" y="357668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001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D0D68A-F90D-714F-D49D-280C062EF087}"/>
                </a:ext>
              </a:extLst>
            </p:cNvPr>
            <p:cNvSpPr txBox="1"/>
            <p:nvPr/>
          </p:nvSpPr>
          <p:spPr>
            <a:xfrm>
              <a:off x="4772353" y="392174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8EFD742-242A-31B0-7022-FC9392240E40}"/>
                </a:ext>
              </a:extLst>
            </p:cNvPr>
            <p:cNvSpPr txBox="1"/>
            <p:nvPr/>
          </p:nvSpPr>
          <p:spPr>
            <a:xfrm>
              <a:off x="4778968" y="4276571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011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92D5FD5-ED53-9A97-425E-90CC2944DEA7}"/>
                </a:ext>
              </a:extLst>
            </p:cNvPr>
            <p:cNvSpPr txBox="1"/>
            <p:nvPr/>
          </p:nvSpPr>
          <p:spPr>
            <a:xfrm>
              <a:off x="4768977" y="461894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100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3E341FA-73CC-917F-8DC3-AF0CF59D89CC}"/>
                </a:ext>
              </a:extLst>
            </p:cNvPr>
            <p:cNvSpPr txBox="1"/>
            <p:nvPr/>
          </p:nvSpPr>
          <p:spPr>
            <a:xfrm>
              <a:off x="4760831" y="498523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101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CC8B66-95AB-E195-0507-200AC408C960}"/>
                </a:ext>
              </a:extLst>
            </p:cNvPr>
            <p:cNvSpPr txBox="1"/>
            <p:nvPr/>
          </p:nvSpPr>
          <p:spPr>
            <a:xfrm>
              <a:off x="4752100" y="534919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110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E0D71BF-E3E8-B594-0E3D-AA87FA8E62EC}"/>
                </a:ext>
              </a:extLst>
            </p:cNvPr>
            <p:cNvSpPr txBox="1"/>
            <p:nvPr/>
          </p:nvSpPr>
          <p:spPr>
            <a:xfrm>
              <a:off x="4761505" y="5737585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111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7F1FDDB-26F2-CE4C-2DB9-29337F69B2FC}"/>
              </a:ext>
            </a:extLst>
          </p:cNvPr>
          <p:cNvGrpSpPr/>
          <p:nvPr/>
        </p:nvGrpSpPr>
        <p:grpSpPr>
          <a:xfrm>
            <a:off x="5885862" y="2292273"/>
            <a:ext cx="1704121" cy="3820933"/>
            <a:chOff x="5885862" y="2292273"/>
            <a:chExt cx="1704121" cy="3820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DBFF7A7-952D-7A0A-184C-0EEBC5C86038}"/>
                    </a:ext>
                  </a:extLst>
                </p:cNvPr>
                <p:cNvSpPr txBox="1"/>
                <p:nvPr/>
              </p:nvSpPr>
              <p:spPr>
                <a:xfrm>
                  <a:off x="5983453" y="2806691"/>
                  <a:ext cx="1420966" cy="3796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H" dirty="0">
                      <a:solidFill>
                        <a:schemeClr val="tx1"/>
                      </a:solidFill>
                    </a:rPr>
                    <a:t>PW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</m:oMath>
                  </a14:m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DBFF7A7-952D-7A0A-184C-0EEBC5C86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453" y="2806691"/>
                  <a:ext cx="1420966" cy="379656"/>
                </a:xfrm>
                <a:prstGeom prst="rect">
                  <a:avLst/>
                </a:prstGeom>
                <a:blipFill>
                  <a:blip r:embed="rId4"/>
                  <a:stretch>
                    <a:fillRect l="-3540" t="-3125" b="-21875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DADF8D8-5E53-E8F4-503C-7DD5C5D3AFFC}"/>
                </a:ext>
              </a:extLst>
            </p:cNvPr>
            <p:cNvSpPr txBox="1"/>
            <p:nvPr/>
          </p:nvSpPr>
          <p:spPr>
            <a:xfrm>
              <a:off x="5885862" y="2292273"/>
              <a:ext cx="170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Against bit flips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2338D82-CEC6-27BE-138A-9161BAEBB1FB}"/>
                </a:ext>
              </a:extLst>
            </p:cNvPr>
            <p:cNvSpPr txBox="1"/>
            <p:nvPr/>
          </p:nvSpPr>
          <p:spPr>
            <a:xfrm>
              <a:off x="6510793" y="31827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E5C2516-A5B8-72E8-C2CC-482A72C938A2}"/>
                </a:ext>
              </a:extLst>
            </p:cNvPr>
            <p:cNvSpPr txBox="1"/>
            <p:nvPr/>
          </p:nvSpPr>
          <p:spPr>
            <a:xfrm>
              <a:off x="6344261" y="390050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1.189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33977B-D685-18F0-5CE6-24F9F66E6019}"/>
                </a:ext>
              </a:extLst>
            </p:cNvPr>
            <p:cNvSpPr txBox="1"/>
            <p:nvPr/>
          </p:nvSpPr>
          <p:spPr>
            <a:xfrm>
              <a:off x="6352719" y="4632456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1.414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5A1BA1A-756D-1CEC-180B-EF516CB69632}"/>
                </a:ext>
              </a:extLst>
            </p:cNvPr>
            <p:cNvSpPr txBox="1"/>
            <p:nvPr/>
          </p:nvSpPr>
          <p:spPr>
            <a:xfrm>
              <a:off x="6365292" y="5365341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2.603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D5884F-8A52-92D3-3BFE-2D230C50E0AB}"/>
                </a:ext>
              </a:extLst>
            </p:cNvPr>
            <p:cNvSpPr txBox="1"/>
            <p:nvPr/>
          </p:nvSpPr>
          <p:spPr>
            <a:xfrm>
              <a:off x="6512022" y="35514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0A2A7F6-C19D-0560-B1E4-326D483526DC}"/>
                </a:ext>
              </a:extLst>
            </p:cNvPr>
            <p:cNvSpPr txBox="1"/>
            <p:nvPr/>
          </p:nvSpPr>
          <p:spPr>
            <a:xfrm>
              <a:off x="6347581" y="4272440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2.189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C7F423B-2C33-24D4-7B1D-CB512E704384}"/>
                </a:ext>
              </a:extLst>
            </p:cNvPr>
            <p:cNvSpPr txBox="1"/>
            <p:nvPr/>
          </p:nvSpPr>
          <p:spPr>
            <a:xfrm>
              <a:off x="6361198" y="5014210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2.414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4193A49-BC1D-0E52-69A4-7C25061ED876}"/>
                </a:ext>
              </a:extLst>
            </p:cNvPr>
            <p:cNvSpPr txBox="1"/>
            <p:nvPr/>
          </p:nvSpPr>
          <p:spPr>
            <a:xfrm>
              <a:off x="6361197" y="574387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3.603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352867B-8B59-E321-730E-0E7AE2E79714}"/>
              </a:ext>
            </a:extLst>
          </p:cNvPr>
          <p:cNvGrpSpPr/>
          <p:nvPr/>
        </p:nvGrpSpPr>
        <p:grpSpPr>
          <a:xfrm>
            <a:off x="8310814" y="2287365"/>
            <a:ext cx="2058384" cy="3822856"/>
            <a:chOff x="8310814" y="2287365"/>
            <a:chExt cx="2058384" cy="3822856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54E137-DC48-DD8D-214C-4611DD7C9905}"/>
                </a:ext>
              </a:extLst>
            </p:cNvPr>
            <p:cNvSpPr txBox="1"/>
            <p:nvPr/>
          </p:nvSpPr>
          <p:spPr>
            <a:xfrm>
              <a:off x="8310814" y="2287365"/>
              <a:ext cx="2058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Against phase flips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DE2966B-8489-E6EB-F1F2-384EE54521B9}"/>
                    </a:ext>
                  </a:extLst>
                </p:cNvPr>
                <p:cNvSpPr txBox="1"/>
                <p:nvPr/>
              </p:nvSpPr>
              <p:spPr>
                <a:xfrm>
                  <a:off x="8711845" y="2803253"/>
                  <a:ext cx="1420966" cy="3796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H" dirty="0">
                      <a:solidFill>
                        <a:schemeClr val="tx1"/>
                      </a:solidFill>
                    </a:rPr>
                    <a:t>PW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</m:oMath>
                  </a14:m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DE2966B-8489-E6EB-F1F2-384EE5452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845" y="2803253"/>
                  <a:ext cx="1420966" cy="379656"/>
                </a:xfrm>
                <a:prstGeom prst="rect">
                  <a:avLst/>
                </a:prstGeom>
                <a:blipFill>
                  <a:blip r:embed="rId5"/>
                  <a:stretch>
                    <a:fillRect l="-2655" t="-3226" b="-2580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E2968F-B7FC-B688-7A42-1CCBD663842A}"/>
                </a:ext>
              </a:extLst>
            </p:cNvPr>
            <p:cNvSpPr txBox="1"/>
            <p:nvPr/>
          </p:nvSpPr>
          <p:spPr>
            <a:xfrm>
              <a:off x="9067102" y="5024955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1.189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1EA3E33-3BC2-8CBD-A6BA-AC07820FB0E3}"/>
                </a:ext>
              </a:extLst>
            </p:cNvPr>
            <p:cNvSpPr txBox="1"/>
            <p:nvPr/>
          </p:nvSpPr>
          <p:spPr>
            <a:xfrm>
              <a:off x="9267596" y="57408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08CE0A5-9198-8CB7-8893-FE597A9EEBB3}"/>
                </a:ext>
              </a:extLst>
            </p:cNvPr>
            <p:cNvSpPr txBox="1"/>
            <p:nvPr/>
          </p:nvSpPr>
          <p:spPr>
            <a:xfrm>
              <a:off x="9262029" y="538883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7D361F6-4748-21BF-8084-980F5F265456}"/>
                </a:ext>
              </a:extLst>
            </p:cNvPr>
            <p:cNvSpPr txBox="1"/>
            <p:nvPr/>
          </p:nvSpPr>
          <p:spPr>
            <a:xfrm>
              <a:off x="9068748" y="4653541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2.189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F635C4-00D4-E137-12D6-D931112811AC}"/>
                </a:ext>
              </a:extLst>
            </p:cNvPr>
            <p:cNvSpPr txBox="1"/>
            <p:nvPr/>
          </p:nvSpPr>
          <p:spPr>
            <a:xfrm>
              <a:off x="9067102" y="4272440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1.414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04D3408-3234-225C-F8DC-A8E83DB3F4FF}"/>
                </a:ext>
              </a:extLst>
            </p:cNvPr>
            <p:cNvSpPr txBox="1"/>
            <p:nvPr/>
          </p:nvSpPr>
          <p:spPr>
            <a:xfrm>
              <a:off x="9067102" y="3902209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2.414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5BBE61F-53CF-10C8-8419-0501579D0D04}"/>
                </a:ext>
              </a:extLst>
            </p:cNvPr>
            <p:cNvSpPr txBox="1"/>
            <p:nvPr/>
          </p:nvSpPr>
          <p:spPr>
            <a:xfrm>
              <a:off x="9063066" y="3529692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2.603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CC19ABE-2DCC-13B9-59C1-64BB17CEA3BB}"/>
                </a:ext>
              </a:extLst>
            </p:cNvPr>
            <p:cNvSpPr txBox="1"/>
            <p:nvPr/>
          </p:nvSpPr>
          <p:spPr>
            <a:xfrm>
              <a:off x="9070290" y="3194678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dirty="0"/>
                <a:t>3.603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7299C1B-3DE1-8D0E-76F3-888EE1E600CB}"/>
                  </a:ext>
                </a:extLst>
              </p:cNvPr>
              <p:cNvSpPr txBox="1"/>
              <p:nvPr/>
            </p:nvSpPr>
            <p:spPr>
              <a:xfrm>
                <a:off x="2213336" y="6223391"/>
                <a:ext cx="3308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>
                    <a:solidFill>
                      <a:schemeClr val="tx1"/>
                    </a:solidFill>
                  </a:rPr>
                  <a:t>Want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8, 2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CH" dirty="0">
                    <a:solidFill>
                      <a:schemeClr val="tx1"/>
                    </a:solidFill>
                  </a:rPr>
                  <a:t> quantum code  </a:t>
                </a: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7299C1B-3DE1-8D0E-76F3-888EE1E6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336" y="6223391"/>
                <a:ext cx="3308663" cy="369332"/>
              </a:xfrm>
              <a:prstGeom prst="rect">
                <a:avLst/>
              </a:prstGeom>
              <a:blipFill>
                <a:blip r:embed="rId6"/>
                <a:stretch>
                  <a:fillRect l="-1533" t="-10345" r="-766" b="-3103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423537CB-F4E6-F31A-A3E4-02C57015ECC3}"/>
              </a:ext>
            </a:extLst>
          </p:cNvPr>
          <p:cNvSpPr txBox="1"/>
          <p:nvPr/>
        </p:nvSpPr>
        <p:spPr>
          <a:xfrm>
            <a:off x="6096000" y="6223391"/>
            <a:ext cx="1841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freeze 3 worst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5CFA67-B15D-6CB3-9113-CB8D561D2E71}"/>
              </a:ext>
            </a:extLst>
          </p:cNvPr>
          <p:cNvSpPr txBox="1"/>
          <p:nvPr/>
        </p:nvSpPr>
        <p:spPr>
          <a:xfrm>
            <a:off x="8657889" y="6223391"/>
            <a:ext cx="1894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solidFill>
                  <a:srgbClr val="0000FF"/>
                </a:solidFill>
              </a:rPr>
              <a:t>freeze 3 worst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8E0D9-86CF-C5C5-277A-C09EB4FBF333}"/>
              </a:ext>
            </a:extLst>
          </p:cNvPr>
          <p:cNvSpPr txBox="1"/>
          <p:nvPr/>
        </p:nvSpPr>
        <p:spPr>
          <a:xfrm>
            <a:off x="1181844" y="1091556"/>
            <a:ext cx="4410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Want to define Polarization Weight of row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B1452D8-542B-4661-25BC-0F139043582F}"/>
                  </a:ext>
                </a:extLst>
              </p:cNvPr>
              <p:cNvSpPr txBox="1"/>
              <p:nvPr/>
            </p:nvSpPr>
            <p:spPr>
              <a:xfrm>
                <a:off x="404222" y="3188306"/>
                <a:ext cx="522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B1452D8-542B-4661-25BC-0F139043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2" y="3188306"/>
                <a:ext cx="52289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AD05BD-DCA7-5C1C-D013-E69C47A7C4C3}"/>
                  </a:ext>
                </a:extLst>
              </p:cNvPr>
              <p:cNvSpPr txBox="1"/>
              <p:nvPr/>
            </p:nvSpPr>
            <p:spPr>
              <a:xfrm>
                <a:off x="396998" y="3515661"/>
                <a:ext cx="522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AD05BD-DCA7-5C1C-D013-E69C47A7C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98" y="3515661"/>
                <a:ext cx="5228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B6D53C6-857F-6536-17AE-89FFB2DB2753}"/>
                  </a:ext>
                </a:extLst>
              </p:cNvPr>
              <p:cNvSpPr txBox="1"/>
              <p:nvPr/>
            </p:nvSpPr>
            <p:spPr>
              <a:xfrm>
                <a:off x="395412" y="3853268"/>
                <a:ext cx="522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B6D53C6-857F-6536-17AE-89FFB2DB2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12" y="3853268"/>
                <a:ext cx="52289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8DB8AA-D3B1-70D2-1965-F4549E9CD975}"/>
                  </a:ext>
                </a:extLst>
              </p:cNvPr>
              <p:cNvSpPr txBox="1"/>
              <p:nvPr/>
            </p:nvSpPr>
            <p:spPr>
              <a:xfrm>
                <a:off x="407218" y="5664208"/>
                <a:ext cx="4440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CH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8DB8AA-D3B1-70D2-1965-F4549E9CD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" y="5664208"/>
                <a:ext cx="444039" cy="369332"/>
              </a:xfrm>
              <a:prstGeom prst="rect">
                <a:avLst/>
              </a:prstGeom>
              <a:blipFill>
                <a:blip r:embed="rId9"/>
                <a:stretch>
                  <a:fillRect l="-4110" r="-1917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47B7971-2D28-2F57-3263-AC79E651AD2A}"/>
                  </a:ext>
                </a:extLst>
              </p:cNvPr>
              <p:cNvSpPr txBox="1"/>
              <p:nvPr/>
            </p:nvSpPr>
            <p:spPr>
              <a:xfrm>
                <a:off x="411934" y="5294876"/>
                <a:ext cx="4440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CH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47B7971-2D28-2F57-3263-AC79E651A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34" y="5294876"/>
                <a:ext cx="444039" cy="369332"/>
              </a:xfrm>
              <a:prstGeom prst="rect">
                <a:avLst/>
              </a:prstGeom>
              <a:blipFill>
                <a:blip r:embed="rId10"/>
                <a:stretch>
                  <a:fillRect l="-4167" r="-208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766C0D6-2E15-FD3A-855D-3DA669C3A146}"/>
                  </a:ext>
                </a:extLst>
              </p:cNvPr>
              <p:cNvSpPr txBox="1"/>
              <p:nvPr/>
            </p:nvSpPr>
            <p:spPr>
              <a:xfrm>
                <a:off x="410608" y="4930402"/>
                <a:ext cx="4440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CH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766C0D6-2E15-FD3A-855D-3DA669C3A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8" y="4930402"/>
                <a:ext cx="444039" cy="369332"/>
              </a:xfrm>
              <a:prstGeom prst="rect">
                <a:avLst/>
              </a:prstGeom>
              <a:blipFill>
                <a:blip r:embed="rId10"/>
                <a:stretch>
                  <a:fillRect l="-4110" r="-191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C2338A42-975D-FF97-CAAD-CF8C7DD1B290}"/>
              </a:ext>
            </a:extLst>
          </p:cNvPr>
          <p:cNvSpPr txBox="1"/>
          <p:nvPr/>
        </p:nvSpPr>
        <p:spPr>
          <a:xfrm>
            <a:off x="394987" y="42654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🌟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8445C36-CE44-E4AD-E3DF-A699242BCEDC}"/>
              </a:ext>
            </a:extLst>
          </p:cNvPr>
          <p:cNvSpPr txBox="1"/>
          <p:nvPr/>
        </p:nvSpPr>
        <p:spPr>
          <a:xfrm>
            <a:off x="399468" y="46075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🌟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782A10-871F-45E7-5044-F42C9DCC48DE}"/>
              </a:ext>
            </a:extLst>
          </p:cNvPr>
          <p:cNvSpPr/>
          <p:nvPr/>
        </p:nvSpPr>
        <p:spPr>
          <a:xfrm>
            <a:off x="6150792" y="5009403"/>
            <a:ext cx="1136073" cy="108404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FDC277-B1C5-362F-115A-00804BB7044E}"/>
              </a:ext>
            </a:extLst>
          </p:cNvPr>
          <p:cNvSpPr txBox="1"/>
          <p:nvPr/>
        </p:nvSpPr>
        <p:spPr>
          <a:xfrm>
            <a:off x="7262988" y="5365341"/>
            <a:ext cx="1528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solidFill>
                  <a:srgbClr val="0000FF"/>
                </a:solidFill>
              </a:rPr>
              <a:t>freeze 3 best</a:t>
            </a:r>
          </a:p>
        </p:txBody>
      </p:sp>
      <p:sp>
        <p:nvSpPr>
          <p:cNvPr id="107" name="Slide Number Placeholder 106">
            <a:extLst>
              <a:ext uri="{FF2B5EF4-FFF2-40B4-BE49-F238E27FC236}">
                <a16:creationId xmlns:a16="http://schemas.microsoft.com/office/drawing/2014/main" id="{EC105ED7-1DB0-340C-6C94-73C2A715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F33E-F901-FF4E-B0A1-27B3E32A335A}" type="slidenum">
              <a:rPr lang="en-CH" smtClean="0">
                <a:solidFill>
                  <a:schemeClr val="bg1"/>
                </a:solidFill>
              </a:rPr>
              <a:t>6</a:t>
            </a:fld>
            <a:endParaRPr lang="en-CH">
              <a:solidFill>
                <a:schemeClr val="bg1"/>
              </a:solidFill>
            </a:endParaRPr>
          </a:p>
        </p:txBody>
      </p:sp>
      <p:sp>
        <p:nvSpPr>
          <p:cNvPr id="99" name="Footer Placeholder 98">
            <a:extLst>
              <a:ext uri="{FF2B5EF4-FFF2-40B4-BE49-F238E27FC236}">
                <a16:creationId xmlns:a16="http://schemas.microsoft.com/office/drawing/2014/main" id="{2A40570D-49C7-5846-F726-6C5330A7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7942" y="126494"/>
            <a:ext cx="6919051" cy="365125"/>
          </a:xfrm>
        </p:spPr>
        <p:txBody>
          <a:bodyPr/>
          <a:lstStyle/>
          <a:p>
            <a:pPr algn="l"/>
            <a:r>
              <a:rPr lang="en-GB" sz="800" dirty="0">
                <a:solidFill>
                  <a:schemeClr val="tx1"/>
                </a:solidFill>
              </a:rPr>
              <a:t>[1] Huawei and </a:t>
            </a:r>
            <a:r>
              <a:rPr lang="en-GB" sz="800" dirty="0" err="1">
                <a:solidFill>
                  <a:schemeClr val="tx1"/>
                </a:solidFill>
              </a:rPr>
              <a:t>HiSilicon</a:t>
            </a:r>
            <a:r>
              <a:rPr lang="en-GB" sz="800" dirty="0">
                <a:solidFill>
                  <a:schemeClr val="tx1"/>
                </a:solidFill>
              </a:rPr>
              <a:t>: Polar code design and rate matching, 3GPP TSG RAN WG1 Meeting #86 Report R1-167209 (Gothenburg, Sweden, Aug. 2016).</a:t>
            </a:r>
          </a:p>
          <a:p>
            <a:pPr algn="l"/>
            <a:r>
              <a:rPr lang="en-CH" sz="800" dirty="0">
                <a:solidFill>
                  <a:schemeClr val="tx1"/>
                </a:solidFill>
              </a:rPr>
              <a:t>[2] G. He </a:t>
            </a:r>
            <a:r>
              <a:rPr lang="en-CH" sz="800" i="1" dirty="0">
                <a:solidFill>
                  <a:schemeClr val="tx1"/>
                </a:solidFill>
              </a:rPr>
              <a:t>et al</a:t>
            </a:r>
            <a:r>
              <a:rPr lang="en-CH" sz="800" dirty="0">
                <a:solidFill>
                  <a:schemeClr val="tx1"/>
                </a:solidFill>
              </a:rPr>
              <a:t>: </a:t>
            </a:r>
            <a:r>
              <a:rPr lang="el-GR" sz="800" i="0" u="none" strike="noStrike" dirty="0">
                <a:solidFill>
                  <a:schemeClr val="tx1"/>
                </a:solidFill>
                <a:effectLst/>
              </a:rPr>
              <a:t>β</a:t>
            </a:r>
            <a:r>
              <a:rPr lang="el-GR" sz="800" i="0" dirty="0">
                <a:solidFill>
                  <a:schemeClr val="tx1"/>
                </a:solidFill>
                <a:effectLst/>
              </a:rPr>
              <a:t>-</a:t>
            </a:r>
            <a:r>
              <a:rPr lang="en-GB" sz="800" i="0" dirty="0">
                <a:solidFill>
                  <a:schemeClr val="tx1"/>
                </a:solidFill>
                <a:effectLst/>
              </a:rPr>
              <a:t>expansion: A Theoretical Framework for Fast and Recursive Construction of Polar Codes.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BD9D2E1-DFFC-61FF-099E-5B0C1A29E08E}"/>
              </a:ext>
            </a:extLst>
          </p:cNvPr>
          <p:cNvSpPr txBox="1"/>
          <p:nvPr/>
        </p:nvSpPr>
        <p:spPr>
          <a:xfrm>
            <a:off x="6453595" y="476277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[1,2]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CB879-ABE3-6076-CE4D-C53382D8D444}"/>
              </a:ext>
            </a:extLst>
          </p:cNvPr>
          <p:cNvSpPr txBox="1"/>
          <p:nvPr/>
        </p:nvSpPr>
        <p:spPr>
          <a:xfrm>
            <a:off x="8027425" y="511498"/>
            <a:ext cx="392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Avoid frozen set intersection</a:t>
            </a:r>
          </a:p>
        </p:txBody>
      </p:sp>
    </p:spTree>
    <p:extLst>
      <p:ext uri="{BB962C8B-B14F-4D97-AF65-F5344CB8AC3E}">
        <p14:creationId xmlns:p14="http://schemas.microsoft.com/office/powerpoint/2010/main" val="6172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6" grpId="0"/>
      <p:bldP spid="76" grpId="0"/>
      <p:bldP spid="98" grpId="0"/>
      <p:bldP spid="100" grpId="0"/>
      <p:bldP spid="101" grpId="0"/>
      <p:bldP spid="103" grpId="0"/>
      <p:bldP spid="104" grpId="0"/>
      <p:bldP spid="105" grpId="0"/>
      <p:bldP spid="106" grpId="0"/>
      <p:bldP spid="108" grpId="0"/>
      <p:bldP spid="109" grpId="0"/>
      <p:bldP spid="110" grpId="0"/>
      <p:bldP spid="111" grpId="0"/>
      <p:bldP spid="112" grpId="0"/>
      <p:bldP spid="64" grpId="0" animBg="1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DFDE50-1F0D-306A-74D5-E5A9CD04E769}"/>
              </a:ext>
            </a:extLst>
          </p:cNvPr>
          <p:cNvSpPr txBox="1"/>
          <p:nvPr/>
        </p:nvSpPr>
        <p:spPr>
          <a:xfrm>
            <a:off x="928255" y="415636"/>
            <a:ext cx="8344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Reuse decoder on classical component codes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698F5-4C0B-A55A-539B-D9CD2C678CA5}"/>
              </a:ext>
            </a:extLst>
          </p:cNvPr>
          <p:cNvSpPr txBox="1"/>
          <p:nvPr/>
        </p:nvSpPr>
        <p:spPr>
          <a:xfrm>
            <a:off x="1757007" y="1226127"/>
            <a:ext cx="697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Independent bit- and phase-flip: decode two components separately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ECEDD4-93D3-CB4A-ADE6-3EEEA6FA7CE3}"/>
              </a:ext>
            </a:extLst>
          </p:cNvPr>
          <p:cNvGrpSpPr/>
          <p:nvPr/>
        </p:nvGrpSpPr>
        <p:grpSpPr>
          <a:xfrm>
            <a:off x="2366241" y="2501509"/>
            <a:ext cx="2890103" cy="2558327"/>
            <a:chOff x="1698729" y="3333613"/>
            <a:chExt cx="2890103" cy="255832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D62214E-6CFA-F3D2-9DE9-0C03B955475F}"/>
                </a:ext>
              </a:extLst>
            </p:cNvPr>
            <p:cNvGrpSpPr/>
            <p:nvPr/>
          </p:nvGrpSpPr>
          <p:grpSpPr>
            <a:xfrm>
              <a:off x="1698729" y="3333613"/>
              <a:ext cx="2880000" cy="444413"/>
              <a:chOff x="1173209" y="2662291"/>
              <a:chExt cx="5048491" cy="959333"/>
            </a:xfrm>
            <a:solidFill>
              <a:schemeClr val="bg1"/>
            </a:solidFill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7650003-F061-9136-6104-6E6CAF89DE03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0F98279-14C2-041B-A5FE-3CCD2D95F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2781818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2648610-39C8-1260-07F3-CDC2A80B14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09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8533BAC-2830-6F04-1DE0-691FE7A22646}"/>
                  </a:ext>
                </a:extLst>
              </p:cNvPr>
              <p:cNvCxnSpPr>
                <a:cxnSpLocks/>
                <a:endCxn id="106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CDFDC09-471D-B429-325B-3AB638D07CE7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978E5E3-FA13-F2DA-2EE9-E1DD6319B895}"/>
                </a:ext>
              </a:extLst>
            </p:cNvPr>
            <p:cNvGrpSpPr/>
            <p:nvPr/>
          </p:nvGrpSpPr>
          <p:grpSpPr>
            <a:xfrm>
              <a:off x="1708831" y="4049589"/>
              <a:ext cx="2880001" cy="444413"/>
              <a:chOff x="1173211" y="2662291"/>
              <a:chExt cx="5048493" cy="959333"/>
            </a:xfrm>
            <a:solidFill>
              <a:schemeClr val="bg1"/>
            </a:solidFill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BB62B2C-59A8-0D92-C9C8-C7094A13B98F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DC2CF0-DDD9-E968-453A-F0BD902DE2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4EBCA6-812F-8EF2-5793-CD7744333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1" y="3581490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5EFBEDD-D400-DA3C-BB57-CC08A5B04661}"/>
                  </a:ext>
                </a:extLst>
              </p:cNvPr>
              <p:cNvCxnSpPr>
                <a:cxnSpLocks/>
                <a:endCxn id="101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69A6E43-8172-4FD3-5C86-9F237BA827D4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A4CA76-A28A-0CA1-11C1-DFA7D2E18909}"/>
                </a:ext>
              </a:extLst>
            </p:cNvPr>
            <p:cNvGrpSpPr/>
            <p:nvPr/>
          </p:nvGrpSpPr>
          <p:grpSpPr>
            <a:xfrm>
              <a:off x="1708831" y="4730765"/>
              <a:ext cx="2880001" cy="444413"/>
              <a:chOff x="1173213" y="2662291"/>
              <a:chExt cx="5048493" cy="959333"/>
            </a:xfrm>
            <a:solidFill>
              <a:schemeClr val="bg1"/>
            </a:solidFill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A61A5DB-B597-2B09-582E-372FFB1AE4D2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FC2D2EF-C3CA-6E37-1786-3FAE8F6C00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2781818"/>
                <a:ext cx="5048493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67954A1-3AC9-3635-8727-CDAF15BF0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3" cy="2379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54ACBC-1344-30DF-EE62-96DD98CA2EC4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32DDA76-50F5-B50C-3795-C6A15E34DEE5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88CEBE2-A017-3865-230C-AF9EA50376BB}"/>
                </a:ext>
              </a:extLst>
            </p:cNvPr>
            <p:cNvGrpSpPr/>
            <p:nvPr/>
          </p:nvGrpSpPr>
          <p:grpSpPr>
            <a:xfrm>
              <a:off x="1708832" y="5442618"/>
              <a:ext cx="2880000" cy="444413"/>
              <a:chOff x="1173213" y="2662291"/>
              <a:chExt cx="5048491" cy="959333"/>
            </a:xfrm>
            <a:solidFill>
              <a:schemeClr val="bg1"/>
            </a:solidFill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E387887-FC47-E68B-9B54-1B0F86F66388}"/>
                  </a:ext>
                </a:extLst>
              </p:cNvPr>
              <p:cNvSpPr/>
              <p:nvPr/>
            </p:nvSpPr>
            <p:spPr>
              <a:xfrm>
                <a:off x="1857142" y="266229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4D91575-159F-9798-0234-DE36A3ACF4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3213" y="2778858"/>
                <a:ext cx="5048491" cy="296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5A14481-0228-51EC-F98F-7B5BD5FC6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213" y="3581490"/>
                <a:ext cx="504849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8BDCF15-7256-B555-5F05-5FC1BC3FD0C7}"/>
                  </a:ext>
                </a:extLst>
              </p:cNvPr>
              <p:cNvCxnSpPr>
                <a:cxnSpLocks/>
                <a:endCxn id="91" idx="0"/>
              </p:cNvCxnSpPr>
              <p:nvPr/>
            </p:nvCxnSpPr>
            <p:spPr>
              <a:xfrm flipV="1">
                <a:off x="1950893" y="2662291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C3C8467-3F3B-EFE4-48B0-72A4C5C3B811}"/>
                  </a:ext>
                </a:extLst>
              </p:cNvPr>
              <p:cNvSpPr/>
              <p:nvPr/>
            </p:nvSpPr>
            <p:spPr>
              <a:xfrm>
                <a:off x="1912506" y="3549624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AEA189E-88DB-4ED0-1807-ADE3440253D4}"/>
                </a:ext>
              </a:extLst>
            </p:cNvPr>
            <p:cNvSpPr/>
            <p:nvPr/>
          </p:nvSpPr>
          <p:spPr>
            <a:xfrm>
              <a:off x="2646406" y="4088453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05AB0C1-CDC4-23CB-1FC7-5151CE14A82D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 flipV="1">
              <a:off x="2670628" y="3337333"/>
              <a:ext cx="733" cy="770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BABF80D-E8EE-74D5-FD40-4691777623C5}"/>
                </a:ext>
              </a:extLst>
            </p:cNvPr>
            <p:cNvSpPr/>
            <p:nvPr/>
          </p:nvSpPr>
          <p:spPr>
            <a:xfrm>
              <a:off x="2617361" y="3337333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0BDC390-E57D-2E0A-BFCB-1279BD749283}"/>
                </a:ext>
              </a:extLst>
            </p:cNvPr>
            <p:cNvSpPr/>
            <p:nvPr/>
          </p:nvSpPr>
          <p:spPr>
            <a:xfrm>
              <a:off x="2833271" y="370124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1C3BFF0-882D-C44D-D7B7-6188E3B36540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V="1">
              <a:off x="2886278" y="3701245"/>
              <a:ext cx="993" cy="767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393B002-3CA8-A3FA-37D6-008FB7DA523F}"/>
                </a:ext>
              </a:extLst>
            </p:cNvPr>
            <p:cNvSpPr/>
            <p:nvPr/>
          </p:nvSpPr>
          <p:spPr>
            <a:xfrm>
              <a:off x="2862973" y="4454743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E3DE7C0-5D82-88EF-75C5-4A9729E4B569}"/>
                </a:ext>
              </a:extLst>
            </p:cNvPr>
            <p:cNvSpPr/>
            <p:nvPr/>
          </p:nvSpPr>
          <p:spPr>
            <a:xfrm>
              <a:off x="2645413" y="5479542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72D2BAD-EB88-292D-88B8-A9C4B3AD8C23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V="1">
              <a:off x="2669635" y="4737709"/>
              <a:ext cx="733" cy="770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E025554-0B8F-2C3C-B81D-4C12BBD85F99}"/>
                </a:ext>
              </a:extLst>
            </p:cNvPr>
            <p:cNvSpPr/>
            <p:nvPr/>
          </p:nvSpPr>
          <p:spPr>
            <a:xfrm>
              <a:off x="2616368" y="473770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A8C14F-469A-6D84-281D-64D3BC548B7A}"/>
                </a:ext>
              </a:extLst>
            </p:cNvPr>
            <p:cNvSpPr/>
            <p:nvPr/>
          </p:nvSpPr>
          <p:spPr>
            <a:xfrm>
              <a:off x="2832278" y="510162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063544A-8296-0384-268B-5EA12FD0476A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 flipV="1">
              <a:off x="2885285" y="5101621"/>
              <a:ext cx="993" cy="767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236E2A9-F0DE-865A-C399-2C721B179F8C}"/>
                </a:ext>
              </a:extLst>
            </p:cNvPr>
            <p:cNvSpPr/>
            <p:nvPr/>
          </p:nvSpPr>
          <p:spPr>
            <a:xfrm>
              <a:off x="2866419" y="5845832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C018060-D45E-D9EF-137A-F9150254DD18}"/>
                </a:ext>
              </a:extLst>
            </p:cNvPr>
            <p:cNvSpPr/>
            <p:nvPr/>
          </p:nvSpPr>
          <p:spPr>
            <a:xfrm>
              <a:off x="3333230" y="3336506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95EDBBE-8352-2F8A-D366-6ABCB4A59DC1}"/>
                </a:ext>
              </a:extLst>
            </p:cNvPr>
            <p:cNvSpPr/>
            <p:nvPr/>
          </p:nvSpPr>
          <p:spPr>
            <a:xfrm>
              <a:off x="3370777" y="4774132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46402BC-1AA6-79A3-3670-F8D76F1B70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7230" y="3336506"/>
              <a:ext cx="0" cy="1467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F174B49-BDDA-8330-8890-41320D56F726}"/>
                </a:ext>
              </a:extLst>
            </p:cNvPr>
            <p:cNvSpPr/>
            <p:nvPr/>
          </p:nvSpPr>
          <p:spPr>
            <a:xfrm>
              <a:off x="3502132" y="371010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FC6CF89-ACC1-6EFE-70C7-913659240B90}"/>
                </a:ext>
              </a:extLst>
            </p:cNvPr>
            <p:cNvSpPr/>
            <p:nvPr/>
          </p:nvSpPr>
          <p:spPr>
            <a:xfrm>
              <a:off x="3539679" y="5147733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DC01593-8E7F-6DD3-85A4-CD60879452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6132" y="3710107"/>
              <a:ext cx="0" cy="1467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2BAC8DF-4C1B-AABA-699D-E158C5E76CF3}"/>
                </a:ext>
              </a:extLst>
            </p:cNvPr>
            <p:cNvSpPr/>
            <p:nvPr/>
          </p:nvSpPr>
          <p:spPr>
            <a:xfrm>
              <a:off x="3678848" y="4050514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6244308-AD1A-9766-5005-D91C516BDF1F}"/>
                </a:ext>
              </a:extLst>
            </p:cNvPr>
            <p:cNvSpPr/>
            <p:nvPr/>
          </p:nvSpPr>
          <p:spPr>
            <a:xfrm>
              <a:off x="3712837" y="5488140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EAB605E-23C9-F3F3-99A3-09D7BEF32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2848" y="4050514"/>
              <a:ext cx="0" cy="1467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A0B2C50-285D-2652-BB89-A89DB0B142AB}"/>
                </a:ext>
              </a:extLst>
            </p:cNvPr>
            <p:cNvSpPr/>
            <p:nvPr/>
          </p:nvSpPr>
          <p:spPr>
            <a:xfrm>
              <a:off x="3857401" y="4420960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B4F1F2E-8BC4-8057-9F0B-7F801E1504AD}"/>
                </a:ext>
              </a:extLst>
            </p:cNvPr>
            <p:cNvSpPr/>
            <p:nvPr/>
          </p:nvSpPr>
          <p:spPr>
            <a:xfrm>
              <a:off x="3894948" y="5858586"/>
              <a:ext cx="41074" cy="333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026A1DC-C9EF-6E49-42D7-01309C111D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1401" y="4420960"/>
              <a:ext cx="0" cy="1467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0D218D2-AD84-9C33-3D1E-99562A8EC444}"/>
                  </a:ext>
                </a:extLst>
              </p:cNvPr>
              <p:cNvSpPr txBox="1"/>
              <p:nvPr/>
            </p:nvSpPr>
            <p:spPr>
              <a:xfrm>
                <a:off x="1887347" y="4836907"/>
                <a:ext cx="4440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CH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0D218D2-AD84-9C33-3D1E-99562A8EC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47" y="4836907"/>
                <a:ext cx="444039" cy="369332"/>
              </a:xfrm>
              <a:prstGeom prst="rect">
                <a:avLst/>
              </a:prstGeom>
              <a:blipFill>
                <a:blip r:embed="rId2"/>
                <a:stretch>
                  <a:fillRect l="-5556" r="-19444"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33B1C88-37C2-5812-9B21-00479C44943E}"/>
                  </a:ext>
                </a:extLst>
              </p:cNvPr>
              <p:cNvSpPr txBox="1"/>
              <p:nvPr/>
            </p:nvSpPr>
            <p:spPr>
              <a:xfrm>
                <a:off x="1884537" y="4471916"/>
                <a:ext cx="4440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CH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33B1C88-37C2-5812-9B21-00479C449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37" y="4471916"/>
                <a:ext cx="444039" cy="369332"/>
              </a:xfrm>
              <a:prstGeom prst="rect">
                <a:avLst/>
              </a:prstGeom>
              <a:blipFill>
                <a:blip r:embed="rId3"/>
                <a:stretch>
                  <a:fillRect l="-5556" r="-19444"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A0D71DC-488F-B700-FD71-20C1903AE56E}"/>
                  </a:ext>
                </a:extLst>
              </p:cNvPr>
              <p:cNvSpPr txBox="1"/>
              <p:nvPr/>
            </p:nvSpPr>
            <p:spPr>
              <a:xfrm>
                <a:off x="1890669" y="4125054"/>
                <a:ext cx="4440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|+⟩</m:t>
                      </m:r>
                    </m:oMath>
                  </m:oMathPara>
                </a14:m>
                <a:endParaRPr lang="en-CH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A0D71DC-488F-B700-FD71-20C1903A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669" y="4125054"/>
                <a:ext cx="444039" cy="369332"/>
              </a:xfrm>
              <a:prstGeom prst="rect">
                <a:avLst/>
              </a:prstGeom>
              <a:blipFill>
                <a:blip r:embed="rId4"/>
                <a:stretch>
                  <a:fillRect l="-2778" r="-19444"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70D154D4-F5C2-22B0-D6E3-6B041CBBCBC0}"/>
              </a:ext>
            </a:extLst>
          </p:cNvPr>
          <p:cNvSpPr txBox="1"/>
          <p:nvPr/>
        </p:nvSpPr>
        <p:spPr>
          <a:xfrm>
            <a:off x="1880142" y="37937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🌟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17FF7DA-FA76-1512-87EB-E7ACE914DAAE}"/>
              </a:ext>
            </a:extLst>
          </p:cNvPr>
          <p:cNvSpPr txBox="1"/>
          <p:nvPr/>
        </p:nvSpPr>
        <p:spPr>
          <a:xfrm>
            <a:off x="1888797" y="3443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🌟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AD62C81-6BFB-01A1-25BD-C02418B21DDE}"/>
              </a:ext>
            </a:extLst>
          </p:cNvPr>
          <p:cNvSpPr txBox="1"/>
          <p:nvPr/>
        </p:nvSpPr>
        <p:spPr>
          <a:xfrm>
            <a:off x="1988798" y="2371095"/>
            <a:ext cx="368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H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CH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CH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7D2D0D-35E5-F06E-3488-20F9C7F668C8}"/>
                  </a:ext>
                </a:extLst>
              </p:cNvPr>
              <p:cNvSpPr txBox="1"/>
              <p:nvPr/>
            </p:nvSpPr>
            <p:spPr>
              <a:xfrm>
                <a:off x="1881159" y="2353921"/>
                <a:ext cx="542136" cy="115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   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   ⟩</m:t>
                      </m:r>
                    </m:oMath>
                  </m:oMathPara>
                </a14:m>
                <a:endParaRPr lang="en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E7D2D0D-35E5-F06E-3488-20F9C7F66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59" y="2353921"/>
                <a:ext cx="542136" cy="1154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2163A2F-BFD5-292F-F268-43A3AD28ACB2}"/>
              </a:ext>
            </a:extLst>
          </p:cNvPr>
          <p:cNvGrpSpPr/>
          <p:nvPr/>
        </p:nvGrpSpPr>
        <p:grpSpPr>
          <a:xfrm>
            <a:off x="7362416" y="2525902"/>
            <a:ext cx="2832867" cy="2547654"/>
            <a:chOff x="6837431" y="3102689"/>
            <a:chExt cx="2832867" cy="2547654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5B98395B-BDCE-5D13-CEC0-BD101D3B18B0}"/>
                </a:ext>
              </a:extLst>
            </p:cNvPr>
            <p:cNvGrpSpPr/>
            <p:nvPr/>
          </p:nvGrpSpPr>
          <p:grpSpPr>
            <a:xfrm>
              <a:off x="6837431" y="3105233"/>
              <a:ext cx="2821599" cy="439916"/>
              <a:chOff x="1200534" y="2747713"/>
              <a:chExt cx="4946117" cy="949627"/>
            </a:xfrm>
            <a:solidFill>
              <a:schemeClr val="bg1"/>
            </a:solidFill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CC7A6CEC-4E99-C5CE-42F5-11B278BAD5B8}"/>
                  </a:ext>
                </a:extLst>
              </p:cNvPr>
              <p:cNvSpPr/>
              <p:nvPr/>
            </p:nvSpPr>
            <p:spPr>
              <a:xfrm>
                <a:off x="1857143" y="3464205"/>
                <a:ext cx="189318" cy="2331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3A891E09-DE95-73F3-1716-D571A8148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534" y="2781818"/>
                <a:ext cx="4931457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67F44AE-EA86-F7DD-3C58-9B391ED61B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0534" y="3559026"/>
                <a:ext cx="4946117" cy="3208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2D9F37A6-E4E7-B8EE-DD91-629D8EEBCFF8}"/>
                  </a:ext>
                </a:extLst>
              </p:cNvPr>
              <p:cNvCxnSpPr>
                <a:cxnSpLocks/>
                <a:stCxn id="229" idx="4"/>
                <a:endCxn id="233" idx="0"/>
              </p:cNvCxnSpPr>
              <p:nvPr/>
            </p:nvCxnSpPr>
            <p:spPr>
              <a:xfrm flipH="1" flipV="1">
                <a:off x="1948506" y="2747713"/>
                <a:ext cx="3296" cy="949627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9F70F4BA-2F46-B213-C0FC-2B9259F65756}"/>
                  </a:ext>
                </a:extLst>
              </p:cNvPr>
              <p:cNvSpPr/>
              <p:nvPr/>
            </p:nvSpPr>
            <p:spPr>
              <a:xfrm>
                <a:off x="1912506" y="2747713"/>
                <a:ext cx="72001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8A69BD2-AB15-6400-2A98-22E0FDFF43EA}"/>
                </a:ext>
              </a:extLst>
            </p:cNvPr>
            <p:cNvGrpSpPr/>
            <p:nvPr/>
          </p:nvGrpSpPr>
          <p:grpSpPr>
            <a:xfrm>
              <a:off x="6837431" y="3826728"/>
              <a:ext cx="2822913" cy="442175"/>
              <a:chOff x="1200536" y="2747709"/>
              <a:chExt cx="4948421" cy="954502"/>
            </a:xfrm>
            <a:noFill/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70AA4F21-253D-B0A8-4A76-8C98C6F68AAD}"/>
                  </a:ext>
                </a:extLst>
              </p:cNvPr>
              <p:cNvSpPr/>
              <p:nvPr/>
            </p:nvSpPr>
            <p:spPr>
              <a:xfrm>
                <a:off x="1857141" y="3469076"/>
                <a:ext cx="189318" cy="23313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9B048B7-50F4-993A-A2BE-8D92C3210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536" y="2772333"/>
                <a:ext cx="494842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C3A0AE44-31C0-B27E-3347-36CF5DAFD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536" y="3575908"/>
                <a:ext cx="494836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51EF860-CC41-61A8-CF06-D857924F8B4D}"/>
                  </a:ext>
                </a:extLst>
              </p:cNvPr>
              <p:cNvCxnSpPr>
                <a:cxnSpLocks/>
                <a:stCxn id="224" idx="4"/>
                <a:endCxn id="228" idx="4"/>
              </p:cNvCxnSpPr>
              <p:nvPr/>
            </p:nvCxnSpPr>
            <p:spPr>
              <a:xfrm flipH="1" flipV="1">
                <a:off x="1948507" y="2819709"/>
                <a:ext cx="3294" cy="88250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2EF9B31-B610-E38B-AF73-7A8F7AFB0913}"/>
                  </a:ext>
                </a:extLst>
              </p:cNvPr>
              <p:cNvSpPr/>
              <p:nvPr/>
            </p:nvSpPr>
            <p:spPr>
              <a:xfrm>
                <a:off x="1912506" y="2747709"/>
                <a:ext cx="72001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7BA6DC0-1962-69D0-6138-1F9D2BBA8717}"/>
                </a:ext>
              </a:extLst>
            </p:cNvPr>
            <p:cNvGrpSpPr/>
            <p:nvPr/>
          </p:nvGrpSpPr>
          <p:grpSpPr>
            <a:xfrm>
              <a:off x="6837431" y="4507803"/>
              <a:ext cx="2828220" cy="444413"/>
              <a:chOff x="1179504" y="2740629"/>
              <a:chExt cx="4957724" cy="959333"/>
            </a:xfrm>
            <a:noFill/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E001B20E-FC13-0B10-2EE1-58B110983A32}"/>
                  </a:ext>
                </a:extLst>
              </p:cNvPr>
              <p:cNvSpPr/>
              <p:nvPr/>
            </p:nvSpPr>
            <p:spPr>
              <a:xfrm>
                <a:off x="1857142" y="3461250"/>
                <a:ext cx="189318" cy="23313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15C213E6-781A-4623-B9F2-6B746CE7B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9504" y="2781818"/>
                <a:ext cx="495772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B4E64106-4E24-694A-2DB7-7B8391123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9504" y="3565789"/>
                <a:ext cx="4955039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9FE11085-357D-54DB-8FE9-B44A764790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0893" y="2740629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0AAF4ED-C996-3B65-CE84-FD4EC45240AB}"/>
                  </a:ext>
                </a:extLst>
              </p:cNvPr>
              <p:cNvSpPr/>
              <p:nvPr/>
            </p:nvSpPr>
            <p:spPr>
              <a:xfrm>
                <a:off x="1912507" y="2750673"/>
                <a:ext cx="72001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F7C90CC-D80D-FEE4-C61A-7A11136AAC3F}"/>
                </a:ext>
              </a:extLst>
            </p:cNvPr>
            <p:cNvGrpSpPr/>
            <p:nvPr/>
          </p:nvGrpSpPr>
          <p:grpSpPr>
            <a:xfrm>
              <a:off x="6837431" y="5203160"/>
              <a:ext cx="2832867" cy="445458"/>
              <a:chOff x="1179503" y="2732796"/>
              <a:chExt cx="4965869" cy="961589"/>
            </a:xfrm>
            <a:solidFill>
              <a:schemeClr val="bg1"/>
            </a:solidFill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1E13CC37-52D4-B898-A28C-0DDB8C3AF35B}"/>
                  </a:ext>
                </a:extLst>
              </p:cNvPr>
              <p:cNvSpPr/>
              <p:nvPr/>
            </p:nvSpPr>
            <p:spPr>
              <a:xfrm>
                <a:off x="1857142" y="3461251"/>
                <a:ext cx="189318" cy="23313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F8092FD3-BA14-1536-D797-A7A104B5B8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2098" y="2772992"/>
                <a:ext cx="495327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49035F0-3BC4-269F-E9EE-E1FDB12EF2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9503" y="3581490"/>
                <a:ext cx="495327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03F3E45-4A94-1DF4-C7A3-0D6999737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0893" y="2732796"/>
                <a:ext cx="908" cy="959333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748A26EE-7AFF-F7BC-4FFF-163CDC80DC45}"/>
                  </a:ext>
                </a:extLst>
              </p:cNvPr>
              <p:cNvSpPr/>
              <p:nvPr/>
            </p:nvSpPr>
            <p:spPr>
              <a:xfrm>
                <a:off x="1912507" y="2750672"/>
                <a:ext cx="72001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BFAD84-40BB-DB34-BC8F-1A1F2D84A358}"/>
                </a:ext>
              </a:extLst>
            </p:cNvPr>
            <p:cNvSpPr/>
            <p:nvPr/>
          </p:nvSpPr>
          <p:spPr>
            <a:xfrm>
              <a:off x="7769520" y="3106125"/>
              <a:ext cx="41074" cy="333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5FC617D-FB3C-2BBC-8855-8DDA1ACEA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0467" y="3120560"/>
              <a:ext cx="733" cy="770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72095A3-7F1D-49E6-933D-AC724306875A}"/>
                </a:ext>
              </a:extLst>
            </p:cNvPr>
            <p:cNvSpPr/>
            <p:nvPr/>
          </p:nvSpPr>
          <p:spPr>
            <a:xfrm>
              <a:off x="7737200" y="3784135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5C22993-6D2A-3A5F-F127-C1FCFE93FA67}"/>
                </a:ext>
              </a:extLst>
            </p:cNvPr>
            <p:cNvSpPr/>
            <p:nvPr/>
          </p:nvSpPr>
          <p:spPr>
            <a:xfrm>
              <a:off x="7956385" y="4156302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5090F6C-F5CB-DC0C-3D2A-3D1E11B82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9392" y="3488581"/>
              <a:ext cx="993" cy="7678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CF056B6-9D8F-CD22-3B73-DDFBCB37E8A6}"/>
                </a:ext>
              </a:extLst>
            </p:cNvPr>
            <p:cNvSpPr/>
            <p:nvPr/>
          </p:nvSpPr>
          <p:spPr>
            <a:xfrm>
              <a:off x="7986087" y="3472286"/>
              <a:ext cx="41074" cy="333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0D8B68F-E7C3-D2EF-F3A3-479675E0E9B8}"/>
                </a:ext>
              </a:extLst>
            </p:cNvPr>
            <p:cNvSpPr/>
            <p:nvPr/>
          </p:nvSpPr>
          <p:spPr>
            <a:xfrm>
              <a:off x="7768527" y="4509914"/>
              <a:ext cx="41074" cy="333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5E8C87C-8FB9-0E69-BA1B-A8DB47C32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749" y="4511031"/>
              <a:ext cx="733" cy="770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E5D50EC-C33F-39C2-1438-5C5DA75516AF}"/>
                </a:ext>
              </a:extLst>
            </p:cNvPr>
            <p:cNvSpPr/>
            <p:nvPr/>
          </p:nvSpPr>
          <p:spPr>
            <a:xfrm>
              <a:off x="7739482" y="5171431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54D08AA-5ACD-A761-D680-CD7C28CBAFFC}"/>
                </a:ext>
              </a:extLst>
            </p:cNvPr>
            <p:cNvSpPr/>
            <p:nvPr/>
          </p:nvSpPr>
          <p:spPr>
            <a:xfrm>
              <a:off x="7955392" y="5538518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CFD61AD-94AF-C366-37B2-314E5780F7EE}"/>
                </a:ext>
              </a:extLst>
            </p:cNvPr>
            <p:cNvCxnSpPr>
              <a:cxnSpLocks/>
              <a:endCxn id="153" idx="0"/>
            </p:cNvCxnSpPr>
            <p:nvPr/>
          </p:nvCxnSpPr>
          <p:spPr>
            <a:xfrm flipV="1">
              <a:off x="8008399" y="4888904"/>
              <a:ext cx="1671" cy="760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2633388-581F-BEF7-C305-19E5EB2C1A6C}"/>
                </a:ext>
              </a:extLst>
            </p:cNvPr>
            <p:cNvSpPr/>
            <p:nvPr/>
          </p:nvSpPr>
          <p:spPr>
            <a:xfrm>
              <a:off x="7989533" y="4888904"/>
              <a:ext cx="41074" cy="333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6E20F5E-C38F-88AD-4E47-02B6EC257815}"/>
                </a:ext>
              </a:extLst>
            </p:cNvPr>
            <p:cNvSpPr/>
            <p:nvPr/>
          </p:nvSpPr>
          <p:spPr>
            <a:xfrm>
              <a:off x="8452476" y="447454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A0C91F-FFF5-7CAF-050C-B2182D0C7EA2}"/>
                </a:ext>
              </a:extLst>
            </p:cNvPr>
            <p:cNvSpPr/>
            <p:nvPr/>
          </p:nvSpPr>
          <p:spPr>
            <a:xfrm>
              <a:off x="8486858" y="3102689"/>
              <a:ext cx="41074" cy="333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BCF0F6B-9607-E8F2-88DC-542D4104B9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6476" y="3118717"/>
              <a:ext cx="0" cy="14687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8740F3A-2A3A-C6CD-EF82-85AE2505576A}"/>
                </a:ext>
              </a:extLst>
            </p:cNvPr>
            <p:cNvSpPr/>
            <p:nvPr/>
          </p:nvSpPr>
          <p:spPr>
            <a:xfrm>
              <a:off x="8635308" y="484789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604BD46-DE4F-85F1-4C3C-039B342E9770}"/>
                </a:ext>
              </a:extLst>
            </p:cNvPr>
            <p:cNvSpPr/>
            <p:nvPr/>
          </p:nvSpPr>
          <p:spPr>
            <a:xfrm>
              <a:off x="8667467" y="3475649"/>
              <a:ext cx="41074" cy="333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512317A-4E12-E724-B082-A392BBF75F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87288" y="3482561"/>
              <a:ext cx="0" cy="1467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5F5BAC8-F6B0-684A-C404-55542383D7C0}"/>
                </a:ext>
              </a:extLst>
            </p:cNvPr>
            <p:cNvSpPr/>
            <p:nvPr/>
          </p:nvSpPr>
          <p:spPr>
            <a:xfrm>
              <a:off x="8801962" y="5173059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28A0494-7869-7D75-B1C5-8C99475C6ADB}"/>
                </a:ext>
              </a:extLst>
            </p:cNvPr>
            <p:cNvSpPr/>
            <p:nvPr/>
          </p:nvSpPr>
          <p:spPr>
            <a:xfrm>
              <a:off x="8838625" y="3822128"/>
              <a:ext cx="41074" cy="333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DAD3361-C7EC-A462-EC1F-462DBFAAAC85}"/>
                </a:ext>
              </a:extLst>
            </p:cNvPr>
            <p:cNvCxnSpPr>
              <a:cxnSpLocks/>
              <a:endCxn id="161" idx="0"/>
            </p:cNvCxnSpPr>
            <p:nvPr/>
          </p:nvCxnSpPr>
          <p:spPr>
            <a:xfrm flipV="1">
              <a:off x="8855962" y="3822128"/>
              <a:ext cx="3200" cy="1457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4D50F3F-0736-4982-4A8E-71C4B36308E3}"/>
                </a:ext>
              </a:extLst>
            </p:cNvPr>
            <p:cNvSpPr/>
            <p:nvPr/>
          </p:nvSpPr>
          <p:spPr>
            <a:xfrm>
              <a:off x="8980515" y="5539727"/>
              <a:ext cx="108000" cy="1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798C128-1204-24E6-40CD-CD8FA92EADC1}"/>
                </a:ext>
              </a:extLst>
            </p:cNvPr>
            <p:cNvSpPr/>
            <p:nvPr/>
          </p:nvSpPr>
          <p:spPr>
            <a:xfrm>
              <a:off x="9014585" y="4192461"/>
              <a:ext cx="41074" cy="333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445BA96-A3CA-B2EC-D2AA-6728E59864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4515" y="4183238"/>
              <a:ext cx="0" cy="14671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D9A02D3B-AE33-2C2F-C6BA-C9D87FC1F4DB}"/>
              </a:ext>
            </a:extLst>
          </p:cNvPr>
          <p:cNvSpPr txBox="1"/>
          <p:nvPr/>
        </p:nvSpPr>
        <p:spPr>
          <a:xfrm>
            <a:off x="7116286" y="4121176"/>
            <a:ext cx="368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CH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spcAft>
                <a:spcPts val="600"/>
              </a:spcAft>
            </a:pPr>
            <a:r>
              <a:rPr lang="en-CH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pPr>
              <a:spcAft>
                <a:spcPts val="600"/>
              </a:spcAft>
            </a:pPr>
            <a:r>
              <a:rPr lang="en-CH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2A320D8-DF9E-03CF-AD1C-64C295CEBCDB}"/>
              </a:ext>
            </a:extLst>
          </p:cNvPr>
          <p:cNvSpPr txBox="1"/>
          <p:nvPr/>
        </p:nvSpPr>
        <p:spPr>
          <a:xfrm>
            <a:off x="2753471" y="1907286"/>
            <a:ext cx="177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correct bit-flips</a:t>
            </a:r>
          </a:p>
          <a:p>
            <a:endParaRPr lang="en-CH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7E30308-7299-0387-AF3B-1DB697A07C26}"/>
              </a:ext>
            </a:extLst>
          </p:cNvPr>
          <p:cNvSpPr txBox="1"/>
          <p:nvPr/>
        </p:nvSpPr>
        <p:spPr>
          <a:xfrm>
            <a:off x="7479045" y="1901339"/>
            <a:ext cx="20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orrect phase-flips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6DC1DF8-40D8-A3C4-AFB8-E23033B458DF}"/>
              </a:ext>
            </a:extLst>
          </p:cNvPr>
          <p:cNvSpPr txBox="1"/>
          <p:nvPr/>
        </p:nvSpPr>
        <p:spPr>
          <a:xfrm>
            <a:off x="2631972" y="5371445"/>
            <a:ext cx="213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latin typeface="Cambria Math" panose="02040503050406030204" pitchFamily="18" charset="0"/>
                <a:ea typeface="Cambria Math" panose="02040503050406030204" pitchFamily="18" charset="0"/>
              </a:rPr>
              <a:t>[8,5] </a:t>
            </a:r>
            <a:r>
              <a:rPr lang="en-CH" dirty="0"/>
              <a:t>classical code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6B61124-89AE-3576-16EA-E71C8BB64F97}"/>
              </a:ext>
            </a:extLst>
          </p:cNvPr>
          <p:cNvGrpSpPr/>
          <p:nvPr/>
        </p:nvGrpSpPr>
        <p:grpSpPr>
          <a:xfrm>
            <a:off x="10175652" y="2373493"/>
            <a:ext cx="605034" cy="2832746"/>
            <a:chOff x="10175652" y="2373493"/>
            <a:chExt cx="605034" cy="28327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31C00C-69E4-3D02-8F00-049BDC8626AF}"/>
                </a:ext>
              </a:extLst>
            </p:cNvPr>
            <p:cNvGrpSpPr/>
            <p:nvPr/>
          </p:nvGrpSpPr>
          <p:grpSpPr>
            <a:xfrm>
              <a:off x="10190063" y="3783890"/>
              <a:ext cx="587810" cy="369332"/>
              <a:chOff x="9947249" y="3705624"/>
              <a:chExt cx="587810" cy="3693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4A61B1A-BB81-AA5D-BEEA-C36BE0110A86}"/>
                  </a:ext>
                </a:extLst>
              </p:cNvPr>
              <p:cNvSpPr/>
              <p:nvPr/>
            </p:nvSpPr>
            <p:spPr>
              <a:xfrm>
                <a:off x="9961725" y="3746283"/>
                <a:ext cx="293531" cy="2762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0A18B8-90AF-7660-5C91-F13593119466}"/>
                  </a:ext>
                </a:extLst>
              </p:cNvPr>
              <p:cNvSpPr txBox="1"/>
              <p:nvPr/>
            </p:nvSpPr>
            <p:spPr>
              <a:xfrm>
                <a:off x="9947249" y="3705624"/>
                <a:ext cx="2336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77DD9E6-C4A4-50C9-BB3D-AF14D38B1602}"/>
                  </a:ext>
                </a:extLst>
              </p:cNvPr>
              <p:cNvCxnSpPr/>
              <p:nvPr/>
            </p:nvCxnSpPr>
            <p:spPr>
              <a:xfrm flipH="1">
                <a:off x="10247773" y="386963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092B67-475D-EA23-E2A3-0D8C0820B27B}"/>
                </a:ext>
              </a:extLst>
            </p:cNvPr>
            <p:cNvGrpSpPr/>
            <p:nvPr/>
          </p:nvGrpSpPr>
          <p:grpSpPr>
            <a:xfrm>
              <a:off x="10186257" y="4132265"/>
              <a:ext cx="587810" cy="369332"/>
              <a:chOff x="9947249" y="3705624"/>
              <a:chExt cx="587810" cy="3693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B9BF41-EC61-F4A0-D59A-3857916C94F7}"/>
                  </a:ext>
                </a:extLst>
              </p:cNvPr>
              <p:cNvSpPr/>
              <p:nvPr/>
            </p:nvSpPr>
            <p:spPr>
              <a:xfrm>
                <a:off x="9961725" y="3746283"/>
                <a:ext cx="293531" cy="2762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B39682-E532-6772-D079-5E87283AEDBB}"/>
                  </a:ext>
                </a:extLst>
              </p:cNvPr>
              <p:cNvSpPr txBox="1"/>
              <p:nvPr/>
            </p:nvSpPr>
            <p:spPr>
              <a:xfrm>
                <a:off x="9947249" y="3705624"/>
                <a:ext cx="2336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8D070E2-B9DB-C516-6D79-0ED980141B8B}"/>
                  </a:ext>
                </a:extLst>
              </p:cNvPr>
              <p:cNvCxnSpPr/>
              <p:nvPr/>
            </p:nvCxnSpPr>
            <p:spPr>
              <a:xfrm flipH="1">
                <a:off x="10247773" y="386963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959A53-89F2-4228-7126-38F25D155B82}"/>
                </a:ext>
              </a:extLst>
            </p:cNvPr>
            <p:cNvGrpSpPr/>
            <p:nvPr/>
          </p:nvGrpSpPr>
          <p:grpSpPr>
            <a:xfrm>
              <a:off x="10186571" y="4460733"/>
              <a:ext cx="587810" cy="369332"/>
              <a:chOff x="9947249" y="3705624"/>
              <a:chExt cx="587810" cy="36933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4DFC01-B6C9-65F4-F60B-B77E8A2C3A81}"/>
                  </a:ext>
                </a:extLst>
              </p:cNvPr>
              <p:cNvSpPr/>
              <p:nvPr/>
            </p:nvSpPr>
            <p:spPr>
              <a:xfrm>
                <a:off x="9961725" y="3746283"/>
                <a:ext cx="293531" cy="2762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B6F5E6-7E7F-C47D-52FA-2EAF177930C7}"/>
                  </a:ext>
                </a:extLst>
              </p:cNvPr>
              <p:cNvSpPr txBox="1"/>
              <p:nvPr/>
            </p:nvSpPr>
            <p:spPr>
              <a:xfrm>
                <a:off x="9947249" y="3705624"/>
                <a:ext cx="2336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6FE612E-F3D1-CEAD-327F-14539A0A12F5}"/>
                  </a:ext>
                </a:extLst>
              </p:cNvPr>
              <p:cNvCxnSpPr/>
              <p:nvPr/>
            </p:nvCxnSpPr>
            <p:spPr>
              <a:xfrm flipH="1">
                <a:off x="10247773" y="386963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587CC7-E8E1-7E0A-B772-DEC462100B45}"/>
                </a:ext>
              </a:extLst>
            </p:cNvPr>
            <p:cNvGrpSpPr/>
            <p:nvPr/>
          </p:nvGrpSpPr>
          <p:grpSpPr>
            <a:xfrm>
              <a:off x="10192876" y="4836907"/>
              <a:ext cx="587810" cy="369332"/>
              <a:chOff x="9947249" y="3705624"/>
              <a:chExt cx="587810" cy="36933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800F424-E37F-E947-64AE-C5A4481C3035}"/>
                  </a:ext>
                </a:extLst>
              </p:cNvPr>
              <p:cNvSpPr/>
              <p:nvPr/>
            </p:nvSpPr>
            <p:spPr>
              <a:xfrm>
                <a:off x="9961725" y="3746283"/>
                <a:ext cx="293531" cy="2762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28DBB-3A41-014E-E7BC-D5B11438AB2A}"/>
                  </a:ext>
                </a:extLst>
              </p:cNvPr>
              <p:cNvSpPr txBox="1"/>
              <p:nvPr/>
            </p:nvSpPr>
            <p:spPr>
              <a:xfrm>
                <a:off x="9947249" y="3705624"/>
                <a:ext cx="2336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E3A348D-DDFD-E3BD-2948-11093FE11FB6}"/>
                  </a:ext>
                </a:extLst>
              </p:cNvPr>
              <p:cNvCxnSpPr/>
              <p:nvPr/>
            </p:nvCxnSpPr>
            <p:spPr>
              <a:xfrm flipH="1">
                <a:off x="10247773" y="386963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7DA0C96-A439-8AF4-1234-6BF7A1AA0AD6}"/>
                </a:ext>
              </a:extLst>
            </p:cNvPr>
            <p:cNvGrpSpPr/>
            <p:nvPr/>
          </p:nvGrpSpPr>
          <p:grpSpPr>
            <a:xfrm>
              <a:off x="10186257" y="3437901"/>
              <a:ext cx="587810" cy="369332"/>
              <a:chOff x="9947249" y="3705624"/>
              <a:chExt cx="587810" cy="3693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163CAD-D69B-78B5-1513-B8958E133227}"/>
                  </a:ext>
                </a:extLst>
              </p:cNvPr>
              <p:cNvSpPr/>
              <p:nvPr/>
            </p:nvSpPr>
            <p:spPr>
              <a:xfrm>
                <a:off x="9961725" y="3746283"/>
                <a:ext cx="293531" cy="2762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0E1D47-44DE-901C-CE1B-17D821755E24}"/>
                  </a:ext>
                </a:extLst>
              </p:cNvPr>
              <p:cNvSpPr txBox="1"/>
              <p:nvPr/>
            </p:nvSpPr>
            <p:spPr>
              <a:xfrm>
                <a:off x="9947249" y="3705624"/>
                <a:ext cx="2336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EC436AF-5AB8-429E-8A8D-AFD78B754EB8}"/>
                  </a:ext>
                </a:extLst>
              </p:cNvPr>
              <p:cNvCxnSpPr/>
              <p:nvPr/>
            </p:nvCxnSpPr>
            <p:spPr>
              <a:xfrm flipH="1">
                <a:off x="10247773" y="386963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0AE8908-6665-8564-D8B2-5139940FADDA}"/>
                </a:ext>
              </a:extLst>
            </p:cNvPr>
            <p:cNvGrpSpPr/>
            <p:nvPr/>
          </p:nvGrpSpPr>
          <p:grpSpPr>
            <a:xfrm>
              <a:off x="10186438" y="3085784"/>
              <a:ext cx="587810" cy="369332"/>
              <a:chOff x="9947249" y="3705624"/>
              <a:chExt cx="587810" cy="36933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C5FCDC5-E447-9375-3C7D-AF59FD1052D8}"/>
                  </a:ext>
                </a:extLst>
              </p:cNvPr>
              <p:cNvSpPr/>
              <p:nvPr/>
            </p:nvSpPr>
            <p:spPr>
              <a:xfrm>
                <a:off x="9961725" y="3746283"/>
                <a:ext cx="293531" cy="2762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E28F2-8A09-EA8F-0C29-A65E84576A99}"/>
                  </a:ext>
                </a:extLst>
              </p:cNvPr>
              <p:cNvSpPr txBox="1"/>
              <p:nvPr/>
            </p:nvSpPr>
            <p:spPr>
              <a:xfrm>
                <a:off x="9947249" y="3705624"/>
                <a:ext cx="2336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BE7BCDB-2DCE-12AE-692B-3C2DB6994344}"/>
                  </a:ext>
                </a:extLst>
              </p:cNvPr>
              <p:cNvCxnSpPr/>
              <p:nvPr/>
            </p:nvCxnSpPr>
            <p:spPr>
              <a:xfrm flipH="1">
                <a:off x="10247773" y="386963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9036B6A-C21C-A962-3E21-2391FB101BE1}"/>
                </a:ext>
              </a:extLst>
            </p:cNvPr>
            <p:cNvGrpSpPr/>
            <p:nvPr/>
          </p:nvGrpSpPr>
          <p:grpSpPr>
            <a:xfrm>
              <a:off x="10178512" y="2737003"/>
              <a:ext cx="587810" cy="369332"/>
              <a:chOff x="9947249" y="3705624"/>
              <a:chExt cx="587810" cy="36933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EF880C4-1A6A-F5B6-12E4-B340878D4896}"/>
                  </a:ext>
                </a:extLst>
              </p:cNvPr>
              <p:cNvSpPr/>
              <p:nvPr/>
            </p:nvSpPr>
            <p:spPr>
              <a:xfrm>
                <a:off x="9961725" y="3746283"/>
                <a:ext cx="293531" cy="2762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E9712C-1DC6-B7FF-92B4-B658DBEAFE95}"/>
                  </a:ext>
                </a:extLst>
              </p:cNvPr>
              <p:cNvSpPr txBox="1"/>
              <p:nvPr/>
            </p:nvSpPr>
            <p:spPr>
              <a:xfrm>
                <a:off x="9947249" y="3705624"/>
                <a:ext cx="2336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B66469E-5B3D-AC42-4BBE-8C034FBE1256}"/>
                  </a:ext>
                </a:extLst>
              </p:cNvPr>
              <p:cNvCxnSpPr/>
              <p:nvPr/>
            </p:nvCxnSpPr>
            <p:spPr>
              <a:xfrm flipH="1">
                <a:off x="10247773" y="386963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0155335-CBB7-4D85-7B02-92FB01CA9A17}"/>
                </a:ext>
              </a:extLst>
            </p:cNvPr>
            <p:cNvGrpSpPr/>
            <p:nvPr/>
          </p:nvGrpSpPr>
          <p:grpSpPr>
            <a:xfrm>
              <a:off x="10175652" y="2373493"/>
              <a:ext cx="587810" cy="369332"/>
              <a:chOff x="9947249" y="3705624"/>
              <a:chExt cx="587810" cy="3693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D319AF5-3815-15E7-E23F-C87D574FD34A}"/>
                  </a:ext>
                </a:extLst>
              </p:cNvPr>
              <p:cNvSpPr/>
              <p:nvPr/>
            </p:nvSpPr>
            <p:spPr>
              <a:xfrm>
                <a:off x="9961725" y="3746283"/>
                <a:ext cx="293531" cy="2762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BFCBDC-FB76-3F70-1207-9D48669B09E7}"/>
                  </a:ext>
                </a:extLst>
              </p:cNvPr>
              <p:cNvSpPr txBox="1"/>
              <p:nvPr/>
            </p:nvSpPr>
            <p:spPr>
              <a:xfrm>
                <a:off x="9947249" y="3705624"/>
                <a:ext cx="2336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9864939-03D6-B073-8357-D8A077CE1077}"/>
                  </a:ext>
                </a:extLst>
              </p:cNvPr>
              <p:cNvCxnSpPr/>
              <p:nvPr/>
            </p:nvCxnSpPr>
            <p:spPr>
              <a:xfrm flipH="1">
                <a:off x="10247773" y="386963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29B1507-FF6A-A621-6B45-4B4F5D87A1EB}"/>
              </a:ext>
            </a:extLst>
          </p:cNvPr>
          <p:cNvGrpSpPr/>
          <p:nvPr/>
        </p:nvGrpSpPr>
        <p:grpSpPr>
          <a:xfrm>
            <a:off x="6071061" y="2367671"/>
            <a:ext cx="1474033" cy="2888608"/>
            <a:chOff x="5915421" y="2367671"/>
            <a:chExt cx="1474033" cy="288860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37F6F27-5895-0977-A4FF-6F0D4BFE9662}"/>
                </a:ext>
              </a:extLst>
            </p:cNvPr>
            <p:cNvGrpSpPr/>
            <p:nvPr/>
          </p:nvGrpSpPr>
          <p:grpSpPr>
            <a:xfrm>
              <a:off x="6349853" y="2367671"/>
              <a:ext cx="861585" cy="369332"/>
              <a:chOff x="6467094" y="2367611"/>
              <a:chExt cx="861585" cy="36933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BE17050-843B-018F-5484-9EFA7BA06A2D}"/>
                  </a:ext>
                </a:extLst>
              </p:cNvPr>
              <p:cNvSpPr/>
              <p:nvPr/>
            </p:nvSpPr>
            <p:spPr>
              <a:xfrm>
                <a:off x="6750227" y="2400650"/>
                <a:ext cx="293531" cy="2896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0544F6-FE86-47CA-DFC6-6EF0583C944E}"/>
                  </a:ext>
                </a:extLst>
              </p:cNvPr>
              <p:cNvSpPr txBox="1"/>
              <p:nvPr/>
            </p:nvSpPr>
            <p:spPr>
              <a:xfrm>
                <a:off x="6729436" y="2367611"/>
                <a:ext cx="2250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51C20DC-A834-27B8-9EF6-34BBEF980292}"/>
                  </a:ext>
                </a:extLst>
              </p:cNvPr>
              <p:cNvCxnSpPr/>
              <p:nvPr/>
            </p:nvCxnSpPr>
            <p:spPr>
              <a:xfrm flipH="1">
                <a:off x="6467094" y="2541337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0230730-9889-C5B5-E5E0-AEEAA418CB7E}"/>
                  </a:ext>
                </a:extLst>
              </p:cNvPr>
              <p:cNvCxnSpPr/>
              <p:nvPr/>
            </p:nvCxnSpPr>
            <p:spPr>
              <a:xfrm flipH="1">
                <a:off x="7041393" y="254424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54CB1C8-F8FB-4F6A-9B92-D83A1854A82D}"/>
                </a:ext>
              </a:extLst>
            </p:cNvPr>
            <p:cNvGrpSpPr/>
            <p:nvPr/>
          </p:nvGrpSpPr>
          <p:grpSpPr>
            <a:xfrm>
              <a:off x="6345891" y="2727964"/>
              <a:ext cx="861585" cy="369332"/>
              <a:chOff x="6467094" y="2367611"/>
              <a:chExt cx="861585" cy="36933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92798D-D28B-2558-2750-211BD3DCCF33}"/>
                  </a:ext>
                </a:extLst>
              </p:cNvPr>
              <p:cNvSpPr/>
              <p:nvPr/>
            </p:nvSpPr>
            <p:spPr>
              <a:xfrm>
                <a:off x="6750227" y="2400650"/>
                <a:ext cx="293531" cy="2896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6FC19CA-0FC3-7EA1-0EC6-0B8D6E60B049}"/>
                  </a:ext>
                </a:extLst>
              </p:cNvPr>
              <p:cNvSpPr txBox="1"/>
              <p:nvPr/>
            </p:nvSpPr>
            <p:spPr>
              <a:xfrm>
                <a:off x="6729436" y="2367611"/>
                <a:ext cx="2250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035AEE0-3693-DBD5-1364-371AD050BF70}"/>
                  </a:ext>
                </a:extLst>
              </p:cNvPr>
              <p:cNvCxnSpPr/>
              <p:nvPr/>
            </p:nvCxnSpPr>
            <p:spPr>
              <a:xfrm flipH="1">
                <a:off x="6467094" y="2541337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D5200CE-CBA3-13B8-EDE4-DC286267D6EC}"/>
                  </a:ext>
                </a:extLst>
              </p:cNvPr>
              <p:cNvCxnSpPr/>
              <p:nvPr/>
            </p:nvCxnSpPr>
            <p:spPr>
              <a:xfrm flipH="1">
                <a:off x="7041393" y="254424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EA4013C-6898-C222-5323-140EAB319F95}"/>
                </a:ext>
              </a:extLst>
            </p:cNvPr>
            <p:cNvGrpSpPr/>
            <p:nvPr/>
          </p:nvGrpSpPr>
          <p:grpSpPr>
            <a:xfrm>
              <a:off x="6346427" y="3089734"/>
              <a:ext cx="861585" cy="369332"/>
              <a:chOff x="6467094" y="2367611"/>
              <a:chExt cx="861585" cy="369332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88A5F1-5137-F2FB-530E-6DC31E79FACC}"/>
                  </a:ext>
                </a:extLst>
              </p:cNvPr>
              <p:cNvSpPr/>
              <p:nvPr/>
            </p:nvSpPr>
            <p:spPr>
              <a:xfrm>
                <a:off x="6750227" y="2400650"/>
                <a:ext cx="293531" cy="2896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3D22CFE-732C-5BC8-F3BD-BBE890603BEC}"/>
                  </a:ext>
                </a:extLst>
              </p:cNvPr>
              <p:cNvSpPr txBox="1"/>
              <p:nvPr/>
            </p:nvSpPr>
            <p:spPr>
              <a:xfrm>
                <a:off x="6729436" y="2367611"/>
                <a:ext cx="2250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F8DAF4-AAAD-9BDB-68A4-37B535A43988}"/>
                  </a:ext>
                </a:extLst>
              </p:cNvPr>
              <p:cNvCxnSpPr/>
              <p:nvPr/>
            </p:nvCxnSpPr>
            <p:spPr>
              <a:xfrm flipH="1">
                <a:off x="6467094" y="2541337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D82F8EC-2BAE-5D20-180B-1D78BCBCB99D}"/>
                  </a:ext>
                </a:extLst>
              </p:cNvPr>
              <p:cNvCxnSpPr/>
              <p:nvPr/>
            </p:nvCxnSpPr>
            <p:spPr>
              <a:xfrm flipH="1">
                <a:off x="7041393" y="254424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CF2594F-F29B-8E59-D4FA-11B991BDE0F6}"/>
                </a:ext>
              </a:extLst>
            </p:cNvPr>
            <p:cNvGrpSpPr/>
            <p:nvPr/>
          </p:nvGrpSpPr>
          <p:grpSpPr>
            <a:xfrm>
              <a:off x="6352376" y="3454450"/>
              <a:ext cx="861585" cy="369332"/>
              <a:chOff x="6467094" y="2367611"/>
              <a:chExt cx="861585" cy="369332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4939F4A-2761-0D07-8D75-3B0EBB6778F9}"/>
                  </a:ext>
                </a:extLst>
              </p:cNvPr>
              <p:cNvSpPr/>
              <p:nvPr/>
            </p:nvSpPr>
            <p:spPr>
              <a:xfrm>
                <a:off x="6750227" y="2400650"/>
                <a:ext cx="293531" cy="2896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442E3EE-3864-A837-622D-E8A2E0C4E906}"/>
                  </a:ext>
                </a:extLst>
              </p:cNvPr>
              <p:cNvSpPr txBox="1"/>
              <p:nvPr/>
            </p:nvSpPr>
            <p:spPr>
              <a:xfrm>
                <a:off x="6729436" y="2367611"/>
                <a:ext cx="2250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77EA28D-1A0E-09F3-AB2C-5FA9060EAB8A}"/>
                  </a:ext>
                </a:extLst>
              </p:cNvPr>
              <p:cNvCxnSpPr/>
              <p:nvPr/>
            </p:nvCxnSpPr>
            <p:spPr>
              <a:xfrm flipH="1">
                <a:off x="6467094" y="2541337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C26FF7D-01DB-2FED-3F47-0EF5A5F97F6B}"/>
                  </a:ext>
                </a:extLst>
              </p:cNvPr>
              <p:cNvCxnSpPr/>
              <p:nvPr/>
            </p:nvCxnSpPr>
            <p:spPr>
              <a:xfrm flipH="1">
                <a:off x="7041393" y="254424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4BE093D-30D6-0A21-7415-B1DB4BAB955C}"/>
                </a:ext>
              </a:extLst>
            </p:cNvPr>
            <p:cNvGrpSpPr/>
            <p:nvPr/>
          </p:nvGrpSpPr>
          <p:grpSpPr>
            <a:xfrm>
              <a:off x="6352376" y="3772414"/>
              <a:ext cx="861585" cy="369332"/>
              <a:chOff x="6467094" y="2367611"/>
              <a:chExt cx="861585" cy="36933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A2E57F1B-7FEE-93D5-5E89-1DCDCA6E5C00}"/>
                  </a:ext>
                </a:extLst>
              </p:cNvPr>
              <p:cNvSpPr/>
              <p:nvPr/>
            </p:nvSpPr>
            <p:spPr>
              <a:xfrm>
                <a:off x="6750227" y="2400650"/>
                <a:ext cx="293531" cy="2896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037EA6E-8096-6B4E-B44C-FE8DE7AFDCB5}"/>
                  </a:ext>
                </a:extLst>
              </p:cNvPr>
              <p:cNvSpPr txBox="1"/>
              <p:nvPr/>
            </p:nvSpPr>
            <p:spPr>
              <a:xfrm>
                <a:off x="6729436" y="2367611"/>
                <a:ext cx="2250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06650B4-30F3-EBCB-91EE-65AB11A42C9B}"/>
                  </a:ext>
                </a:extLst>
              </p:cNvPr>
              <p:cNvCxnSpPr/>
              <p:nvPr/>
            </p:nvCxnSpPr>
            <p:spPr>
              <a:xfrm flipH="1">
                <a:off x="6467094" y="2541337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587F8EC-4D43-7172-3DE7-1793E0B7761F}"/>
                  </a:ext>
                </a:extLst>
              </p:cNvPr>
              <p:cNvCxnSpPr/>
              <p:nvPr/>
            </p:nvCxnSpPr>
            <p:spPr>
              <a:xfrm flipH="1">
                <a:off x="7041393" y="254424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AE8A16-3909-603A-1022-2F6F379DC5D7}"/>
                </a:ext>
              </a:extLst>
            </p:cNvPr>
            <p:cNvGrpSpPr/>
            <p:nvPr/>
          </p:nvGrpSpPr>
          <p:grpSpPr>
            <a:xfrm>
              <a:off x="6362750" y="4134790"/>
              <a:ext cx="861585" cy="369332"/>
              <a:chOff x="6467094" y="2367611"/>
              <a:chExt cx="861585" cy="369332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D5844F98-B80A-064D-9289-3312A92D218C}"/>
                  </a:ext>
                </a:extLst>
              </p:cNvPr>
              <p:cNvSpPr/>
              <p:nvPr/>
            </p:nvSpPr>
            <p:spPr>
              <a:xfrm>
                <a:off x="6748811" y="2404007"/>
                <a:ext cx="293531" cy="2896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679D6DE-9C37-BB24-D085-F7B5A0B289D4}"/>
                  </a:ext>
                </a:extLst>
              </p:cNvPr>
              <p:cNvSpPr txBox="1"/>
              <p:nvPr/>
            </p:nvSpPr>
            <p:spPr>
              <a:xfrm>
                <a:off x="6729436" y="2367611"/>
                <a:ext cx="2250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E2E8BA5-4043-6765-D859-EF5A67E9BD75}"/>
                  </a:ext>
                </a:extLst>
              </p:cNvPr>
              <p:cNvCxnSpPr/>
              <p:nvPr/>
            </p:nvCxnSpPr>
            <p:spPr>
              <a:xfrm flipH="1">
                <a:off x="6467094" y="2541337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DF0D3D1-51F1-580D-8E28-E0AF331CED96}"/>
                  </a:ext>
                </a:extLst>
              </p:cNvPr>
              <p:cNvCxnSpPr/>
              <p:nvPr/>
            </p:nvCxnSpPr>
            <p:spPr>
              <a:xfrm flipH="1">
                <a:off x="7041393" y="254424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34508A4-3AA2-B174-45CB-2ABDCACBAA35}"/>
                </a:ext>
              </a:extLst>
            </p:cNvPr>
            <p:cNvGrpSpPr/>
            <p:nvPr/>
          </p:nvGrpSpPr>
          <p:grpSpPr>
            <a:xfrm>
              <a:off x="6358861" y="4473378"/>
              <a:ext cx="861585" cy="369332"/>
              <a:chOff x="6467094" y="2367611"/>
              <a:chExt cx="861585" cy="369332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6CF3EC4-725A-583E-9225-9A9F672DDB2D}"/>
                  </a:ext>
                </a:extLst>
              </p:cNvPr>
              <p:cNvSpPr/>
              <p:nvPr/>
            </p:nvSpPr>
            <p:spPr>
              <a:xfrm>
                <a:off x="6750227" y="2400650"/>
                <a:ext cx="293531" cy="2896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76EDC21-5CA0-C958-7809-DDDE9F6A20F7}"/>
                  </a:ext>
                </a:extLst>
              </p:cNvPr>
              <p:cNvSpPr txBox="1"/>
              <p:nvPr/>
            </p:nvSpPr>
            <p:spPr>
              <a:xfrm>
                <a:off x="6729436" y="2367611"/>
                <a:ext cx="2250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F6D7003C-FF5D-70FF-A915-E30FB1D611C8}"/>
                  </a:ext>
                </a:extLst>
              </p:cNvPr>
              <p:cNvCxnSpPr/>
              <p:nvPr/>
            </p:nvCxnSpPr>
            <p:spPr>
              <a:xfrm flipH="1">
                <a:off x="6467094" y="2541337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531A0635-1464-EE4D-494B-D0B90A006A18}"/>
                  </a:ext>
                </a:extLst>
              </p:cNvPr>
              <p:cNvCxnSpPr/>
              <p:nvPr/>
            </p:nvCxnSpPr>
            <p:spPr>
              <a:xfrm flipH="1">
                <a:off x="7041393" y="254424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A9EBF680-8FAF-A688-7DEF-4436E10DC276}"/>
                </a:ext>
              </a:extLst>
            </p:cNvPr>
            <p:cNvGrpSpPr/>
            <p:nvPr/>
          </p:nvGrpSpPr>
          <p:grpSpPr>
            <a:xfrm>
              <a:off x="6359822" y="4843146"/>
              <a:ext cx="861585" cy="369332"/>
              <a:chOff x="6467094" y="2367611"/>
              <a:chExt cx="861585" cy="369332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C6B1013D-B03C-3720-19F5-185BA0A0CA8E}"/>
                  </a:ext>
                </a:extLst>
              </p:cNvPr>
              <p:cNvSpPr/>
              <p:nvPr/>
            </p:nvSpPr>
            <p:spPr>
              <a:xfrm>
                <a:off x="6750227" y="2400650"/>
                <a:ext cx="293531" cy="2896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BB5FF68-E2C9-BD51-47DA-7303A933DBA9}"/>
                  </a:ext>
                </a:extLst>
              </p:cNvPr>
              <p:cNvSpPr txBox="1"/>
              <p:nvPr/>
            </p:nvSpPr>
            <p:spPr>
              <a:xfrm>
                <a:off x="6729436" y="2367611"/>
                <a:ext cx="2250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H</a:t>
                </a: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A633A88-7016-97D3-8DA4-D5856104D09E}"/>
                  </a:ext>
                </a:extLst>
              </p:cNvPr>
              <p:cNvCxnSpPr/>
              <p:nvPr/>
            </p:nvCxnSpPr>
            <p:spPr>
              <a:xfrm flipH="1">
                <a:off x="6467094" y="2541337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FDDC9F1-607B-6B47-A77E-1BE784B8968D}"/>
                  </a:ext>
                </a:extLst>
              </p:cNvPr>
              <p:cNvCxnSpPr/>
              <p:nvPr/>
            </p:nvCxnSpPr>
            <p:spPr>
              <a:xfrm flipH="1">
                <a:off x="7041393" y="2544245"/>
                <a:ext cx="2872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215D386-B14D-4989-472E-54B1C8DD9810}"/>
                    </a:ext>
                  </a:extLst>
                </p:cNvPr>
                <p:cNvSpPr txBox="1"/>
                <p:nvPr/>
              </p:nvSpPr>
              <p:spPr>
                <a:xfrm>
                  <a:off x="5918231" y="4829062"/>
                  <a:ext cx="4440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C215D386-B14D-4989-472E-54B1C8DD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31" y="4829062"/>
                  <a:ext cx="44403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556" r="-16667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12F58803-CDB9-5424-967C-F2249D156666}"/>
                    </a:ext>
                  </a:extLst>
                </p:cNvPr>
                <p:cNvSpPr txBox="1"/>
                <p:nvPr/>
              </p:nvSpPr>
              <p:spPr>
                <a:xfrm>
                  <a:off x="5915421" y="4464071"/>
                  <a:ext cx="4440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12F58803-CDB9-5424-967C-F2249D1566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421" y="4464071"/>
                  <a:ext cx="44403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556" r="-16667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129D4EE9-7380-9FB0-7045-5A75BA4AE6AD}"/>
                    </a:ext>
                  </a:extLst>
                </p:cNvPr>
                <p:cNvSpPr txBox="1"/>
                <p:nvPr/>
              </p:nvSpPr>
              <p:spPr>
                <a:xfrm>
                  <a:off x="5921553" y="4117209"/>
                  <a:ext cx="44403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|+⟩</m:t>
                        </m:r>
                      </m:oMath>
                    </m:oMathPara>
                  </a14:m>
                  <a:endParaRPr lang="en-CH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129D4EE9-7380-9FB0-7045-5A75BA4AE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553" y="4117209"/>
                  <a:ext cx="44403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778" r="-19444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42FAB97-FB7A-6201-EF9E-28501E6EF816}"/>
                    </a:ext>
                  </a:extLst>
                </p:cNvPr>
                <p:cNvSpPr txBox="1"/>
                <p:nvPr/>
              </p:nvSpPr>
              <p:spPr>
                <a:xfrm>
                  <a:off x="6847318" y="4102117"/>
                  <a:ext cx="542136" cy="1154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</m:oMath>
                    </m:oMathPara>
                  </a14:m>
                  <a:endParaRPr lang="en-US" b="0" dirty="0">
                    <a:solidFill>
                      <a:srgbClr val="FF0000"/>
                    </a:solidFill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   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   ⟩</m:t>
                        </m:r>
                      </m:oMath>
                    </m:oMathPara>
                  </a14:m>
                  <a:endParaRPr lang="en-CH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42FAB97-FB7A-6201-EF9E-28501E6EF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318" y="4102117"/>
                  <a:ext cx="542136" cy="11541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9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7" grpId="0"/>
      <p:bldP spid="235" grpId="0"/>
      <p:bldP spid="236" grpId="0"/>
      <p:bldP spid="237" grpId="0"/>
      <p:bldP spid="2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DFDE50-1F0D-306A-74D5-E5A9CD04E769}"/>
              </a:ext>
            </a:extLst>
          </p:cNvPr>
          <p:cNvSpPr txBox="1"/>
          <p:nvPr/>
        </p:nvSpPr>
        <p:spPr>
          <a:xfrm>
            <a:off x="928255" y="415636"/>
            <a:ext cx="8644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Use List decoder on classical component codes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698F5-4C0B-A55A-539B-D9CD2C678CA5}"/>
              </a:ext>
            </a:extLst>
          </p:cNvPr>
          <p:cNvSpPr txBox="1"/>
          <p:nvPr/>
        </p:nvSpPr>
        <p:spPr>
          <a:xfrm>
            <a:off x="1757007" y="1226127"/>
            <a:ext cx="698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Independent bit- and phase-flip: decode two components separately</a:t>
            </a:r>
          </a:p>
          <a:p>
            <a:r>
              <a:rPr lang="en-CH" dirty="0"/>
              <a:t>e.g., want to correct bit-flips.</a:t>
            </a:r>
          </a:p>
          <a:p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FFD59-FCD2-1AB8-263E-16EC0273B381}"/>
              </a:ext>
            </a:extLst>
          </p:cNvPr>
          <p:cNvSpPr txBox="1"/>
          <p:nvPr/>
        </p:nvSpPr>
        <p:spPr>
          <a:xfrm>
            <a:off x="1836224" y="2403443"/>
            <a:ext cx="41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Codeword decoding (Steane extraction)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B6D1F-D1BF-3912-609B-59CEA0A98033}"/>
                  </a:ext>
                </a:extLst>
              </p:cNvPr>
              <p:cNvSpPr txBox="1"/>
              <p:nvPr/>
            </p:nvSpPr>
            <p:spPr>
              <a:xfrm>
                <a:off x="7517046" y="2473036"/>
                <a:ext cx="4112151" cy="971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Syndrome decoding</a:t>
                </a:r>
              </a:p>
              <a:p>
                <a:r>
                  <a:rPr lang="en-CH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H" dirty="0"/>
                  <a:t> close to 1, high-weight stabilizers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 dirty="0"/>
                  <a:t> Reed Muller,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B6D1F-D1BF-3912-609B-59CEA0A98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046" y="2473036"/>
                <a:ext cx="4112151" cy="971676"/>
              </a:xfrm>
              <a:prstGeom prst="rect">
                <a:avLst/>
              </a:prstGeom>
              <a:blipFill>
                <a:blip r:embed="rId2"/>
                <a:stretch>
                  <a:fillRect l="-923" t="-2564" b="-769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7DD09A-A202-E2C1-3EDD-FED201703202}"/>
                  </a:ext>
                </a:extLst>
              </p:cNvPr>
              <p:cNvSpPr txBox="1"/>
              <p:nvPr/>
            </p:nvSpPr>
            <p:spPr>
              <a:xfrm>
                <a:off x="7517046" y="3830782"/>
                <a:ext cx="36021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Put syndrome into frozen positions</a:t>
                </a:r>
              </a:p>
              <a:p>
                <a:r>
                  <a:rPr lang="en-CH" dirty="0"/>
                  <a:t>Give all-zero as noisy codeword</a:t>
                </a:r>
              </a:p>
              <a:p>
                <a:r>
                  <a:rPr lang="en-CH" dirty="0"/>
                  <a:t>Get correction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7DD09A-A202-E2C1-3EDD-FED20170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046" y="3830782"/>
                <a:ext cx="3602140" cy="923330"/>
              </a:xfrm>
              <a:prstGeom prst="rect">
                <a:avLst/>
              </a:prstGeom>
              <a:blipFill>
                <a:blip r:embed="rId3"/>
                <a:stretch>
                  <a:fillRect l="-1053" t="-2703" r="-351" b="-945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EA45108-3D7F-8AFD-BD53-AD7F115865FB}"/>
              </a:ext>
            </a:extLst>
          </p:cNvPr>
          <p:cNvGrpSpPr/>
          <p:nvPr/>
        </p:nvGrpSpPr>
        <p:grpSpPr>
          <a:xfrm>
            <a:off x="2110336" y="3429000"/>
            <a:ext cx="1080821" cy="817418"/>
            <a:chOff x="7279992" y="644841"/>
            <a:chExt cx="1621418" cy="1200631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9B71B7-66B1-CA16-3CD3-E5652835AF83}"/>
                </a:ext>
              </a:extLst>
            </p:cNvPr>
            <p:cNvCxnSpPr/>
            <p:nvPr/>
          </p:nvCxnSpPr>
          <p:spPr>
            <a:xfrm>
              <a:off x="7298642" y="682020"/>
              <a:ext cx="16027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C5AB7D3-92E2-5737-2305-7B32FC66125D}"/>
                </a:ext>
              </a:extLst>
            </p:cNvPr>
            <p:cNvCxnSpPr/>
            <p:nvPr/>
          </p:nvCxnSpPr>
          <p:spPr>
            <a:xfrm>
              <a:off x="7279992" y="1752931"/>
              <a:ext cx="160276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2E9F8E-A3B1-8E54-6D9D-F383A1990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1375" y="664980"/>
              <a:ext cx="2" cy="11804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1F14E2-4786-F139-C8B6-00A9780519A9}"/>
                </a:ext>
              </a:extLst>
            </p:cNvPr>
            <p:cNvSpPr/>
            <p:nvPr/>
          </p:nvSpPr>
          <p:spPr>
            <a:xfrm>
              <a:off x="8046742" y="64484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bg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57A7161-141E-9FFB-E345-E661785501C2}"/>
                </a:ext>
              </a:extLst>
            </p:cNvPr>
            <p:cNvSpPr/>
            <p:nvPr/>
          </p:nvSpPr>
          <p:spPr>
            <a:xfrm>
              <a:off x="7991396" y="1650677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CAD0CE-0EF8-8A29-9EE4-E114FD05D824}"/>
              </a:ext>
            </a:extLst>
          </p:cNvPr>
          <p:cNvCxnSpPr/>
          <p:nvPr/>
        </p:nvCxnSpPr>
        <p:spPr>
          <a:xfrm flipV="1">
            <a:off x="2230582" y="3345873"/>
            <a:ext cx="166254" cy="22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738FCF-7142-809D-25C6-F8FF3EEBF6EE}"/>
              </a:ext>
            </a:extLst>
          </p:cNvPr>
          <p:cNvCxnSpPr/>
          <p:nvPr/>
        </p:nvCxnSpPr>
        <p:spPr>
          <a:xfrm flipV="1">
            <a:off x="2230582" y="4064234"/>
            <a:ext cx="166254" cy="22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9C4667-8191-48FC-751F-E1710B2815F5}"/>
                  </a:ext>
                </a:extLst>
              </p:cNvPr>
              <p:cNvSpPr txBox="1"/>
              <p:nvPr/>
            </p:nvSpPr>
            <p:spPr>
              <a:xfrm>
                <a:off x="626290" y="3990109"/>
                <a:ext cx="1346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Ancilla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9C4667-8191-48FC-751F-E1710B281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90" y="3990109"/>
                <a:ext cx="1346972" cy="369332"/>
              </a:xfrm>
              <a:prstGeom prst="rect">
                <a:avLst/>
              </a:prstGeom>
              <a:blipFill>
                <a:blip r:embed="rId4"/>
                <a:stretch>
                  <a:fillRect l="-3738" t="-6667" b="-2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C45F1E8-F3DE-0BF1-C580-D18C2E634E6D}"/>
                  </a:ext>
                </a:extLst>
              </p:cNvPr>
              <p:cNvSpPr txBox="1"/>
              <p:nvPr/>
            </p:nvSpPr>
            <p:spPr>
              <a:xfrm>
                <a:off x="511035" y="3198233"/>
                <a:ext cx="15774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/>
                  <a:t>Data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C45F1E8-F3DE-0BF1-C580-D18C2E63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5" y="3198233"/>
                <a:ext cx="1577483" cy="646331"/>
              </a:xfrm>
              <a:prstGeom prst="rect">
                <a:avLst/>
              </a:prstGeom>
              <a:blipFill>
                <a:blip r:embed="rId5"/>
                <a:stretch>
                  <a:fillRect l="-3200" t="-5882" b="-78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6C628-D149-A462-D932-E5487EE503C6}"/>
              </a:ext>
            </a:extLst>
          </p:cNvPr>
          <p:cNvGrpSpPr/>
          <p:nvPr/>
        </p:nvGrpSpPr>
        <p:grpSpPr>
          <a:xfrm>
            <a:off x="3191157" y="4064234"/>
            <a:ext cx="440747" cy="555402"/>
            <a:chOff x="3191157" y="4064234"/>
            <a:chExt cx="440747" cy="55540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8637E82-2F68-C13C-3B48-A3441DE2195D}"/>
                </a:ext>
              </a:extLst>
            </p:cNvPr>
            <p:cNvSpPr/>
            <p:nvPr/>
          </p:nvSpPr>
          <p:spPr>
            <a:xfrm>
              <a:off x="3191157" y="4064234"/>
              <a:ext cx="411025" cy="2952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1B208258-7593-CA46-2183-047CADE6DA0C}"/>
                </a:ext>
              </a:extLst>
            </p:cNvPr>
            <p:cNvSpPr/>
            <p:nvPr/>
          </p:nvSpPr>
          <p:spPr>
            <a:xfrm rot="-2700000">
              <a:off x="3199904" y="4187636"/>
              <a:ext cx="432000" cy="4320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894B6AE-68E0-37D5-2C37-69858E108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148" y="4113797"/>
              <a:ext cx="143907" cy="171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F62C69-4357-6BCA-5542-0423419BDF4A}"/>
                  </a:ext>
                </a:extLst>
              </p:cNvPr>
              <p:cNvSpPr txBox="1"/>
              <p:nvPr/>
            </p:nvSpPr>
            <p:spPr>
              <a:xfrm>
                <a:off x="3644627" y="4034304"/>
                <a:ext cx="2010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N</a:t>
                </a:r>
                <a:r>
                  <a:rPr lang="en-CH" dirty="0"/>
                  <a:t>oisy 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H" dirty="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5F62C69-4357-6BCA-5542-0423419B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627" y="4034304"/>
                <a:ext cx="2010807" cy="369332"/>
              </a:xfrm>
              <a:prstGeom prst="rect">
                <a:avLst/>
              </a:prstGeom>
              <a:blipFill>
                <a:blip r:embed="rId6"/>
                <a:stretch>
                  <a:fillRect l="-3145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 descr="A black and white computer monitor&#10;&#10;Description automatically generated">
            <a:extLst>
              <a:ext uri="{FF2B5EF4-FFF2-40B4-BE49-F238E27FC236}">
                <a16:creationId xmlns:a16="http://schemas.microsoft.com/office/drawing/2014/main" id="{9F2CFAD4-758B-C201-F86A-9CC314F2A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9865" y="4471019"/>
            <a:ext cx="444133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E167DC-9C0C-C621-FAB2-DE1E543BC7F6}"/>
                  </a:ext>
                </a:extLst>
              </p:cNvPr>
              <p:cNvSpPr txBox="1"/>
              <p:nvPr/>
            </p:nvSpPr>
            <p:spPr>
              <a:xfrm>
                <a:off x="3628234" y="4488537"/>
                <a:ext cx="2147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losest codeword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endParaRPr lang="en-CH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E167DC-9C0C-C621-FAB2-DE1E543B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34" y="4488537"/>
                <a:ext cx="2147639" cy="369332"/>
              </a:xfrm>
              <a:prstGeom prst="rect">
                <a:avLst/>
              </a:prstGeom>
              <a:blipFill>
                <a:blip r:embed="rId8"/>
                <a:stretch>
                  <a:fillRect l="-2353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04AB8D84-90BC-75E2-D78A-04F7A00A2C9D}"/>
              </a:ext>
            </a:extLst>
          </p:cNvPr>
          <p:cNvGrpSpPr/>
          <p:nvPr/>
        </p:nvGrpSpPr>
        <p:grpSpPr>
          <a:xfrm>
            <a:off x="3191157" y="3284923"/>
            <a:ext cx="2772171" cy="790143"/>
            <a:chOff x="3191157" y="3284923"/>
            <a:chExt cx="2772171" cy="79014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5FEBFA-2B61-7263-E20F-FB7D1088A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146" y="3617193"/>
              <a:ext cx="0" cy="4578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E06B62-6769-A082-63CD-C6203608E3C2}"/>
                </a:ext>
              </a:extLst>
            </p:cNvPr>
            <p:cNvSpPr/>
            <p:nvPr/>
          </p:nvSpPr>
          <p:spPr>
            <a:xfrm>
              <a:off x="3191157" y="3321986"/>
              <a:ext cx="411025" cy="2952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C12F417-E7F1-8462-B696-241204E73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9192" y="3617193"/>
              <a:ext cx="0" cy="4578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91DEF3E-62A2-551B-275B-40051C1F3DF4}"/>
                    </a:ext>
                  </a:extLst>
                </p:cNvPr>
                <p:cNvSpPr txBox="1"/>
                <p:nvPr/>
              </p:nvSpPr>
              <p:spPr>
                <a:xfrm>
                  <a:off x="3686743" y="3284923"/>
                  <a:ext cx="2276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H" dirty="0"/>
                    <a:t>Correction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</m:oMath>
                  </a14:m>
                  <a:endParaRPr lang="en-CH" b="1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91DEF3E-62A2-551B-275B-40051C1F3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6743" y="3284923"/>
                  <a:ext cx="227658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22" t="-6667" b="-266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9335E5-1371-7781-E091-BA5C94F532AB}"/>
                  </a:ext>
                </a:extLst>
              </p:cNvPr>
              <p:cNvSpPr txBox="1"/>
              <p:nvPr/>
            </p:nvSpPr>
            <p:spPr>
              <a:xfrm>
                <a:off x="2638097" y="5496910"/>
                <a:ext cx="74102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2400" dirty="0"/>
                  <a:t>Degeneracy: still correct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CH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CH" sz="2400" dirty="0"/>
                  <a:t> differ by a stabilizer 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9335E5-1371-7781-E091-BA5C94F53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97" y="5496910"/>
                <a:ext cx="7410234" cy="461665"/>
              </a:xfrm>
              <a:prstGeom prst="rect">
                <a:avLst/>
              </a:prstGeom>
              <a:blipFill>
                <a:blip r:embed="rId10"/>
                <a:stretch>
                  <a:fillRect l="-1197" t="-8108" r="-1026" b="-324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9" grpId="0"/>
      <p:bldP spid="40" grpId="0"/>
      <p:bldP spid="47" grpId="0"/>
      <p:bldP spid="50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5DE4B1-C687-25A9-5BB0-7D51B4FF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10" y="-193964"/>
            <a:ext cx="7072746" cy="4896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ED5CEE-D121-39C5-1410-3398B4A05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20" y="-193964"/>
            <a:ext cx="7072000" cy="489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CB2D3C-FEB6-FBFF-E3A8-0DEEB039D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719" y="-193964"/>
            <a:ext cx="7072000" cy="489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3843C5-8A64-09D5-77F2-03969B853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23" y="-193969"/>
            <a:ext cx="7072000" cy="489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B15C62-A94F-3D36-3974-759B451B0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434" y="-192510"/>
            <a:ext cx="7072000" cy="489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F7B00B-5982-63ED-2D35-4B93376EF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4037" y="-187568"/>
            <a:ext cx="7072000" cy="489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E04A42-AD4C-4D0D-88F2-BE39CFD0DE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4043" y="-187568"/>
            <a:ext cx="7072000" cy="489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74B6C2-2CCE-035D-A6C5-8E7C103008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4038" y="-187568"/>
            <a:ext cx="7072000" cy="489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D3BC97-0359-97A4-C33E-B15B6521C735}"/>
              </a:ext>
            </a:extLst>
          </p:cNvPr>
          <p:cNvSpPr txBox="1"/>
          <p:nvPr/>
        </p:nvSpPr>
        <p:spPr>
          <a:xfrm>
            <a:off x="780828" y="351693"/>
            <a:ext cx="287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/>
              <a:t>Impact of list size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598FE4-6C7B-7C4D-CAFD-CCDDA208EEA2}"/>
              </a:ext>
            </a:extLst>
          </p:cNvPr>
          <p:cNvSpPr txBox="1"/>
          <p:nvPr/>
        </p:nvSpPr>
        <p:spPr>
          <a:xfrm>
            <a:off x="4555004" y="186715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02FF07"/>
                </a:solidFill>
              </a:rPr>
              <a:t>L=1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394C78-5348-6D0F-0EC0-633153F6C311}"/>
              </a:ext>
            </a:extLst>
          </p:cNvPr>
          <p:cNvSpPr txBox="1"/>
          <p:nvPr/>
        </p:nvSpPr>
        <p:spPr>
          <a:xfrm>
            <a:off x="4555004" y="214956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11EADA"/>
                </a:solidFill>
              </a:rPr>
              <a:t>L=2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8B9B72-D822-31A4-8EF1-4993A074A38E}"/>
              </a:ext>
            </a:extLst>
          </p:cNvPr>
          <p:cNvSpPr txBox="1"/>
          <p:nvPr/>
        </p:nvSpPr>
        <p:spPr>
          <a:xfrm>
            <a:off x="4555004" y="243197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709DFD"/>
                </a:solidFill>
              </a:rPr>
              <a:t>L=4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471D5D-BE76-BFA2-2B4F-100346F53563}"/>
              </a:ext>
            </a:extLst>
          </p:cNvPr>
          <p:cNvSpPr txBox="1"/>
          <p:nvPr/>
        </p:nvSpPr>
        <p:spPr>
          <a:xfrm>
            <a:off x="4549471" y="271438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5C3992"/>
                </a:solidFill>
              </a:rPr>
              <a:t>L=16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ECF429-2699-C1B1-BBBE-B22B5575F70E}"/>
              </a:ext>
            </a:extLst>
          </p:cNvPr>
          <p:cNvGrpSpPr/>
          <p:nvPr/>
        </p:nvGrpSpPr>
        <p:grpSpPr>
          <a:xfrm>
            <a:off x="1094509" y="1866055"/>
            <a:ext cx="3231611" cy="646331"/>
            <a:chOff x="1094509" y="1866055"/>
            <a:chExt cx="3231611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E0FDA5-0C84-A169-66CC-EDF55CB201A0}"/>
                    </a:ext>
                  </a:extLst>
                </p:cNvPr>
                <p:cNvSpPr txBox="1"/>
                <p:nvPr/>
              </p:nvSpPr>
              <p:spPr>
                <a:xfrm>
                  <a:off x="2153474" y="1866055"/>
                  <a:ext cx="217264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[512, 257]</m:t>
                      </m:r>
                    </m:oMath>
                  </a14:m>
                  <a:r>
                    <a:rPr lang="en-CH" dirty="0">
                      <a:solidFill>
                        <a:schemeClr val="tx1"/>
                      </a:solidFill>
                    </a:rPr>
                    <a:t> Classical</a:t>
                  </a:r>
                </a:p>
                <a:p>
                  <a:r>
                    <a:rPr lang="en-CH" dirty="0">
                      <a:solidFill>
                        <a:schemeClr val="tx1"/>
                      </a:solidFill>
                    </a:rPr>
                    <a:t>Frame Error Rate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9E0FDA5-0C84-A169-66CC-EDF55CB20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474" y="1866055"/>
                  <a:ext cx="2172646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2326" t="-3846" r="-1744" b="-13462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CD587B-7694-8AEF-C973-74548D6B95F7}"/>
                </a:ext>
              </a:extLst>
            </p:cNvPr>
            <p:cNvCxnSpPr/>
            <p:nvPr/>
          </p:nvCxnSpPr>
          <p:spPr>
            <a:xfrm flipH="1">
              <a:off x="1094509" y="2050721"/>
              <a:ext cx="8866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8FE7EF4-E92B-3A68-B3DA-EB748D1EDEF7}"/>
              </a:ext>
            </a:extLst>
          </p:cNvPr>
          <p:cNvGrpSpPr/>
          <p:nvPr/>
        </p:nvGrpSpPr>
        <p:grpSpPr>
          <a:xfrm>
            <a:off x="1094509" y="3259933"/>
            <a:ext cx="3158899" cy="646331"/>
            <a:chOff x="1094509" y="3259933"/>
            <a:chExt cx="3158899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4DB41E8-4305-AF58-4122-C2741D69235A}"/>
                    </a:ext>
                  </a:extLst>
                </p:cNvPr>
                <p:cNvSpPr txBox="1"/>
                <p:nvPr/>
              </p:nvSpPr>
              <p:spPr>
                <a:xfrm>
                  <a:off x="2153474" y="3259933"/>
                  <a:ext cx="209993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512, 2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CH" dirty="0">
                      <a:solidFill>
                        <a:schemeClr val="tx1"/>
                      </a:solidFill>
                    </a:rPr>
                    <a:t> Quantum</a:t>
                  </a:r>
                </a:p>
                <a:p>
                  <a:r>
                    <a:rPr lang="en-CH" dirty="0">
                      <a:solidFill>
                        <a:schemeClr val="tx1"/>
                      </a:solidFill>
                    </a:rPr>
                    <a:t>Logical Error Rate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4DB41E8-4305-AF58-4122-C2741D692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474" y="3259933"/>
                  <a:ext cx="2099934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2395" t="-3846" r="-1198" b="-13462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D7A00D4-3C53-81C4-8D94-4644634D9484}"/>
                </a:ext>
              </a:extLst>
            </p:cNvPr>
            <p:cNvCxnSpPr/>
            <p:nvPr/>
          </p:nvCxnSpPr>
          <p:spPr>
            <a:xfrm flipH="1">
              <a:off x="1094509" y="3429000"/>
              <a:ext cx="886691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2F8E61F-696E-B713-A8A1-C990B139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9F33E-F901-FF4E-B0A1-27B3E32A335A}" type="slidenum">
              <a:rPr lang="en-CH" smtClean="0">
                <a:solidFill>
                  <a:schemeClr val="bg1"/>
                </a:solidFill>
              </a:rPr>
              <a:t>9</a:t>
            </a:fld>
            <a:endParaRPr lang="en-CH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EBA9-5C81-5938-1208-6F866DA7CF0B}"/>
                  </a:ext>
                </a:extLst>
              </p:cNvPr>
              <p:cNvSpPr txBox="1"/>
              <p:nvPr/>
            </p:nvSpPr>
            <p:spPr>
              <a:xfrm>
                <a:off x="944843" y="5465993"/>
                <a:ext cx="100932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000" dirty="0">
                    <a:solidFill>
                      <a:schemeClr val="tx1"/>
                    </a:solidFill>
                  </a:rPr>
                  <a:t>What’s on the list?  (with high probability)</a:t>
                </a:r>
              </a:p>
              <a:p>
                <a:r>
                  <a:rPr lang="en-CH" sz="2000" dirty="0">
                    <a:solidFill>
                      <a:schemeClr val="tx1"/>
                    </a:solidFill>
                  </a:rPr>
                  <a:t>Given syndrome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CH" sz="2000" dirty="0">
                    <a:solidFill>
                      <a:schemeClr val="tx1"/>
                    </a:solidFill>
                  </a:rPr>
                  <a:t>, most likely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CH" sz="2000" dirty="0">
                    <a:solidFill>
                      <a:schemeClr val="tx1"/>
                    </a:solidFill>
                  </a:rPr>
                  <a:t>’s compatible with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CH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DEBA9-5C81-5938-1208-6F866DA7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43" y="5465993"/>
                <a:ext cx="10093215" cy="707886"/>
              </a:xfrm>
              <a:prstGeom prst="rect">
                <a:avLst/>
              </a:prstGeom>
              <a:blipFill>
                <a:blip r:embed="rId12"/>
                <a:stretch>
                  <a:fillRect l="-628" t="-5263" b="-1578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4CB07E-294B-823E-A9D6-2CBB76F80E0D}"/>
                  </a:ext>
                </a:extLst>
              </p:cNvPr>
              <p:cNvSpPr txBox="1"/>
              <p:nvPr/>
            </p:nvSpPr>
            <p:spPr>
              <a:xfrm>
                <a:off x="780827" y="4608761"/>
                <a:ext cx="100932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000" dirty="0">
                    <a:solidFill>
                      <a:schemeClr val="tx1"/>
                    </a:solidFill>
                  </a:rPr>
                  <a:t>  </a:t>
                </a:r>
              </a:p>
              <a:p>
                <a:r>
                  <a:rPr lang="en-CH" sz="2000" dirty="0">
                    <a:solidFill>
                      <a:schemeClr val="tx1"/>
                    </a:solidFill>
                  </a:rPr>
                  <a:t>  Quantum Error Correction:   still correct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CH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CH" sz="2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CH" sz="2000" dirty="0">
                    <a:solidFill>
                      <a:schemeClr val="tx1"/>
                    </a:solidFill>
                  </a:rPr>
                  <a:t> differ by a stabilizer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4CB07E-294B-823E-A9D6-2CBB76F80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27" y="4608761"/>
                <a:ext cx="10093215" cy="707886"/>
              </a:xfrm>
              <a:prstGeom prst="rect">
                <a:avLst/>
              </a:prstGeom>
              <a:blipFill>
                <a:blip r:embed="rId1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84534C-9CB5-7708-AFFB-CFCA6E9BC0C7}"/>
                  </a:ext>
                </a:extLst>
              </p:cNvPr>
              <p:cNvSpPr txBox="1"/>
              <p:nvPr/>
            </p:nvSpPr>
            <p:spPr>
              <a:xfrm>
                <a:off x="944843" y="4549167"/>
                <a:ext cx="4862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sz="2000" dirty="0">
                    <a:solidFill>
                      <a:schemeClr val="tx1"/>
                    </a:solidFill>
                  </a:rPr>
                  <a:t>Classical Error Correction:   wrong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CH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84534C-9CB5-7708-AFFB-CFCA6E9B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43" y="4549167"/>
                <a:ext cx="4862806" cy="400110"/>
              </a:xfrm>
              <a:prstGeom prst="rect">
                <a:avLst/>
              </a:prstGeom>
              <a:blipFill>
                <a:blip r:embed="rId14"/>
                <a:stretch>
                  <a:fillRect l="-1302" t="-6250" b="-2812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3A898C-00DD-772D-005B-7AE89F30EBD0}"/>
              </a:ext>
            </a:extLst>
          </p:cNvPr>
          <p:cNvSpPr txBox="1"/>
          <p:nvPr/>
        </p:nvSpPr>
        <p:spPr>
          <a:xfrm>
            <a:off x="7710577" y="4339095"/>
            <a:ext cx="180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Bit-flip error rate</a:t>
            </a:r>
          </a:p>
        </p:txBody>
      </p:sp>
    </p:spTree>
    <p:extLst>
      <p:ext uri="{BB962C8B-B14F-4D97-AF65-F5344CB8AC3E}">
        <p14:creationId xmlns:p14="http://schemas.microsoft.com/office/powerpoint/2010/main" val="325245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15320</TotalTime>
  <Words>2365</Words>
  <Application>Microsoft Macintosh PowerPoint</Application>
  <PresentationFormat>Widescreen</PresentationFormat>
  <Paragraphs>608</Paragraphs>
  <Slides>24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geomanistregular</vt:lpstr>
      <vt:lpstr>Aptos</vt:lpstr>
      <vt:lpstr>Aptos Display</vt:lpstr>
      <vt:lpstr>Arial</vt:lpstr>
      <vt:lpstr>Calibri</vt:lpstr>
      <vt:lpstr>Cambria Math</vt:lpstr>
      <vt:lpstr>Lucida Grande</vt:lpstr>
      <vt:lpstr>Office Theme</vt:lpstr>
      <vt:lpstr>Improved Logical Error Rate via List Decoding of Quantum Polar Codes </vt:lpstr>
      <vt:lpstr>Outline</vt:lpstr>
      <vt:lpstr>PowerPoint Presentation</vt:lpstr>
      <vt:lpstr>A CSS construction by specifying input state</vt:lpstr>
      <vt:lpstr>A CSS construction by specifying input state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decoding on depolarizing channel</vt:lpstr>
      <vt:lpstr>Successive Cancellation</vt:lpstr>
      <vt:lpstr>Successive Cancellation</vt:lpstr>
      <vt:lpstr>List decoding on depolarizing channel</vt:lpstr>
      <vt:lpstr>PowerPoint Presentation</vt:lpstr>
      <vt:lpstr>PowerPoint Presentation</vt:lpstr>
      <vt:lpstr>   [[N,2,d]] PW-QPC  β=2^(1/4)</vt:lpstr>
      <vt:lpstr>Comparison to QLDPC</vt:lpstr>
      <vt:lpstr>Code Distance (impact of β)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Gong  Anqi</dc:creator>
  <cp:lastModifiedBy>Gong  Anqi</cp:lastModifiedBy>
  <cp:revision>4</cp:revision>
  <dcterms:created xsi:type="dcterms:W3CDTF">2024-06-29T11:11:45Z</dcterms:created>
  <dcterms:modified xsi:type="dcterms:W3CDTF">2024-07-11T10:37:22Z</dcterms:modified>
</cp:coreProperties>
</file>