
<file path=[Content_Types].xml><?xml version="1.0" encoding="utf-8"?>
<Types xmlns="http://schemas.openxmlformats.org/package/2006/content-types">
  <Default Extension="xml" ContentType="application/xml"/>
  <Default Extension="vsdx" ContentType="application/vnd.ms-visio.drawing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81" r:id="rId4"/>
    <p:sldId id="258" r:id="rId5"/>
    <p:sldId id="282" r:id="rId6"/>
    <p:sldId id="283" r:id="rId7"/>
    <p:sldId id="259" r:id="rId8"/>
    <p:sldId id="261" r:id="rId9"/>
    <p:sldId id="284" r:id="rId10"/>
    <p:sldId id="262" r:id="rId11"/>
    <p:sldId id="264" r:id="rId12"/>
    <p:sldId id="287" r:id="rId13"/>
    <p:sldId id="263" r:id="rId14"/>
    <p:sldId id="285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6" r:id="rId30"/>
    <p:sldId id="280" r:id="rId31"/>
    <p:sldId id="260" r:id="rId3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-59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580A8-B1C2-4927-9895-07D8740F67A4}" type="datetimeFigureOut">
              <a:rPr lang="zh-CN" altLang="en-US" smtClean="0"/>
              <a:t>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5B1A0-2F5F-4E49-91A6-1706DBF55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249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800EC-F9A9-40B2-9097-7DFA05E52C61}" type="datetimeFigureOut">
              <a:rPr lang="zh-CN" altLang="en-US" smtClean="0"/>
              <a:t>17/7/26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8C7A1-A19A-417A-A404-3940ED6E2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9087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8C7A1-A19A-417A-A404-3940ED6E21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9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8C7A1-A19A-417A-A404-3940ED6E21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4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8C7A1-A19A-417A-A404-3940ED6E21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800705"/>
      </p:ext>
    </p:extLst>
  </p:cSld>
  <p:clrMapOvr>
    <a:masterClrMapping/>
  </p:clrMapOvr>
  <p:transition xmlns:p14="http://schemas.microsoft.com/office/powerpoint/2010/main" spd="slow" advTm="0">
    <p:cover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5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xmlns:p14="http://schemas.microsoft.com/office/powerpoint/2010/main" spd="slow" advTm="0">
    <p:cover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microsoft.com/office/2007/relationships/hdphoto" Target="../media/hdphoto2.wdp"/><Relationship Id="rId8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2.wdp"/><Relationship Id="rId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microsoft.com/office/2007/relationships/hdphoto" Target="../media/hdphoto2.wdp"/><Relationship Id="rId7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microsoft.com/office/2007/relationships/hdphoto" Target="../media/hdphoto2.wdp"/><Relationship Id="rId7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microsoft.com/office/2007/relationships/hdphoto" Target="../media/hdphoto2.wdp"/><Relationship Id="rId7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microsoft.com/office/2007/relationships/hdphoto" Target="../media/hdphoto2.wdp"/><Relationship Id="rId7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microsoft.com/office/2007/relationships/hdphoto" Target="../media/hdphoto2.wdp"/><Relationship Id="rId7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5.png"/><Relationship Id="rId6" Type="http://schemas.microsoft.com/office/2007/relationships/hdphoto" Target="../media/hdphoto2.wdp"/><Relationship Id="rId7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5.png"/><Relationship Id="rId5" Type="http://schemas.microsoft.com/office/2007/relationships/hdphoto" Target="../media/hdphoto2.wdp"/><Relationship Id="rId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5.png"/><Relationship Id="rId5" Type="http://schemas.microsoft.com/office/2007/relationships/hdphoto" Target="../media/hdphoto2.wdp"/><Relationship Id="rId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2.wdp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package" Target="../embeddings/Microsoft_Visio___111.vsdx"/><Relationship Id="rId5" Type="http://schemas.openxmlformats.org/officeDocument/2006/relationships/image" Target="../media/image6.emf"/><Relationship Id="rId6" Type="http://schemas.openxmlformats.org/officeDocument/2006/relationships/image" Target="../media/image5.png"/><Relationship Id="rId7" Type="http://schemas.microsoft.com/office/2007/relationships/hdphoto" Target="../media/hdphoto2.wdp"/><Relationship Id="rId8" Type="http://schemas.openxmlformats.org/officeDocument/2006/relationships/image" Target="../media/image3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microsoft.com/office/2007/relationships/hdphoto" Target="../media/hdphoto2.wdp"/><Relationship Id="rId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671900" y="699542"/>
            <a:ext cx="1800200" cy="1800200"/>
            <a:chOff x="3430685" y="726775"/>
            <a:chExt cx="1800200" cy="1800200"/>
          </a:xfrm>
        </p:grpSpPr>
        <p:sp>
          <p:nvSpPr>
            <p:cNvPr id="27" name="椭圆 26"/>
            <p:cNvSpPr/>
            <p:nvPr/>
          </p:nvSpPr>
          <p:spPr>
            <a:xfrm>
              <a:off x="3430685" y="726775"/>
              <a:ext cx="1800200" cy="18002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520785" y="816875"/>
              <a:ext cx="1620000" cy="162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74701" y="864401"/>
              <a:ext cx="151216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 smtClean="0">
                  <a:solidFill>
                    <a:schemeClr val="bg1"/>
                  </a:solidFill>
                  <a:latin typeface="DFMincho-SU" pitchFamily="1" charset="-128"/>
                  <a:ea typeface="DFMincho-SU" pitchFamily="1" charset="-128"/>
                </a:rPr>
                <a:t>QRS</a:t>
              </a:r>
            </a:p>
            <a:p>
              <a:pPr algn="ctr"/>
              <a:r>
                <a:rPr lang="en-US" altLang="zh-CN" sz="4400" dirty="0" smtClean="0">
                  <a:solidFill>
                    <a:schemeClr val="bg1"/>
                  </a:solidFill>
                  <a:latin typeface="DFMincho-SU" pitchFamily="1" charset="-128"/>
                  <a:ea typeface="DFMincho-SU" pitchFamily="1" charset="-128"/>
                </a:rPr>
                <a:t>2017</a:t>
              </a:r>
              <a:endParaRPr lang="zh-CN" altLang="en-US" sz="4400" dirty="0">
                <a:solidFill>
                  <a:schemeClr val="bg1"/>
                </a:solidFill>
                <a:latin typeface="DFMincho-SU" pitchFamily="1" charset="-128"/>
                <a:ea typeface="DFMincho-SU" pitchFamily="1" charset="-128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19829" y="120103"/>
            <a:ext cx="3349487" cy="484602"/>
            <a:chOff x="318407" y="338762"/>
            <a:chExt cx="1395386" cy="432048"/>
          </a:xfrm>
        </p:grpSpPr>
        <p:sp>
          <p:nvSpPr>
            <p:cNvPr id="31" name="五边形 30"/>
            <p:cNvSpPr/>
            <p:nvPr/>
          </p:nvSpPr>
          <p:spPr>
            <a:xfrm>
              <a:off x="318407" y="338762"/>
              <a:ext cx="1395386" cy="432048"/>
            </a:xfrm>
            <a:prstGeom prst="homePlate">
              <a:avLst/>
            </a:prstGeom>
            <a:noFill/>
            <a:ln w="508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6837" y="465207"/>
              <a:ext cx="1292713" cy="2469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Beihang University, China</a:t>
              </a:r>
              <a:endParaRPr lang="zh-CN" altLang="en-US" sz="1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" name="椭圆 32"/>
          <p:cNvSpPr/>
          <p:nvPr/>
        </p:nvSpPr>
        <p:spPr>
          <a:xfrm>
            <a:off x="5992510" y="1985714"/>
            <a:ext cx="274777" cy="27477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547664" y="2339079"/>
            <a:ext cx="476273" cy="47627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404269" y="915566"/>
            <a:ext cx="232095" cy="23209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972223" y="2180279"/>
            <a:ext cx="354431" cy="35443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545016" y="2326946"/>
            <a:ext cx="217043" cy="2170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endParaRPr>
            </a:p>
          </p:txBody>
        </p:sp>
      </p:grpSp>
      <p:sp>
        <p:nvSpPr>
          <p:cNvPr id="57" name="TextBox 7"/>
          <p:cNvSpPr>
            <a:spLocks noChangeArrowheads="1"/>
          </p:cNvSpPr>
          <p:nvPr/>
        </p:nvSpPr>
        <p:spPr bwMode="auto">
          <a:xfrm>
            <a:off x="1688039" y="3795886"/>
            <a:ext cx="68444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 A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Controlled Experiment on Android Applications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46" y="2787774"/>
            <a:ext cx="9137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Which Factor Impacts GUI Traversal-Based Test Case Generation Technique Most?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7"/>
          <p:cNvSpPr>
            <a:spLocks noChangeArrowheads="1"/>
          </p:cNvSpPr>
          <p:nvPr/>
        </p:nvSpPr>
        <p:spPr bwMode="auto">
          <a:xfrm>
            <a:off x="3160291" y="4338725"/>
            <a:ext cx="5451687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Jiang &amp; 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Yaoyue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Zhang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Beihang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University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W.K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Chan,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City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Univeristy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of Hong Kong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Zhenyu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Zhang,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Chinese Academy of Sciences, Institute of Software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  <a:reflection stA="32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617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28530" y="-10273"/>
            <a:ext cx="4263656" cy="1160980"/>
            <a:chOff x="3181559" y="2006852"/>
            <a:chExt cx="6014158" cy="20132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9" name="TextBox 13"/>
          <p:cNvSpPr txBox="1"/>
          <p:nvPr/>
        </p:nvSpPr>
        <p:spPr>
          <a:xfrm>
            <a:off x="780837" y="328018"/>
            <a:ext cx="717579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Design Factors</a:t>
            </a:r>
            <a:endParaRPr lang="zh-CN" altLang="en-US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841376" y="1059777"/>
            <a:ext cx="2787797" cy="442359"/>
            <a:chOff x="113916" y="137011"/>
            <a:chExt cx="4460773" cy="589934"/>
          </a:xfrm>
        </p:grpSpPr>
        <p:sp>
          <p:nvSpPr>
            <p:cNvPr id="11" name="文本框 76"/>
            <p:cNvSpPr>
              <a:spLocks noChangeArrowheads="1"/>
            </p:cNvSpPr>
            <p:nvPr/>
          </p:nvSpPr>
          <p:spPr bwMode="auto">
            <a:xfrm>
              <a:off x="131512" y="137011"/>
              <a:ext cx="4443177" cy="533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State Equivalence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77"/>
            <p:cNvSpPr>
              <a:spLocks noChangeArrowheads="1"/>
            </p:cNvSpPr>
            <p:nvPr/>
          </p:nvSpPr>
          <p:spPr bwMode="auto">
            <a:xfrm>
              <a:off x="113916" y="624363"/>
              <a:ext cx="4150825" cy="102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82667" y="914697"/>
            <a:ext cx="689202" cy="680182"/>
            <a:chOff x="7007596" y="4346598"/>
            <a:chExt cx="529408" cy="529408"/>
          </a:xfrm>
        </p:grpSpPr>
        <p:sp>
          <p:nvSpPr>
            <p:cNvPr id="38" name="椭圆 37"/>
            <p:cNvSpPr/>
            <p:nvPr/>
          </p:nvSpPr>
          <p:spPr>
            <a:xfrm>
              <a:off x="70075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3"/>
            </a:p>
          </p:txBody>
        </p:sp>
        <p:sp>
          <p:nvSpPr>
            <p:cNvPr id="39" name="椭圆 38"/>
            <p:cNvSpPr/>
            <p:nvPr/>
          </p:nvSpPr>
          <p:spPr>
            <a:xfrm>
              <a:off x="7053970" y="4392972"/>
              <a:ext cx="436660" cy="4366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069850" y="4432508"/>
              <a:ext cx="421029" cy="43858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baseline="12000" dirty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01</a:t>
              </a:r>
              <a:endParaRPr lang="zh-CN" altLang="en-US" sz="48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 flipH="1">
            <a:off x="6799448" y="3903253"/>
            <a:ext cx="1194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Stencil Std" panose="04020904080802020404" pitchFamily="82" charset="0"/>
              </a:rPr>
              <a:t>03</a:t>
            </a:r>
            <a:endParaRPr lang="zh-CN" altLang="en-US" sz="6000" dirty="0">
              <a:latin typeface="Stencil Std" panose="04020904080802020404" pitchFamily="82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 flipH="1">
            <a:off x="4236240" y="1264080"/>
            <a:ext cx="1194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Stencil Std" panose="04020904080802020404" pitchFamily="82" charset="0"/>
              </a:rPr>
              <a:t>02</a:t>
            </a:r>
            <a:endParaRPr lang="zh-CN" altLang="en-US" sz="6000" dirty="0">
              <a:latin typeface="Stencil Std" panose="04020904080802020404" pitchFamily="82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 flipH="1">
            <a:off x="1097242" y="3913438"/>
            <a:ext cx="1194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tencil Std" panose="04020904080802020404" pitchFamily="82" charset="0"/>
              </a:rPr>
              <a:t>01</a:t>
            </a:r>
            <a:endParaRPr lang="zh-CN" altLang="en-US" sz="6000" dirty="0">
              <a:solidFill>
                <a:schemeClr val="tx1">
                  <a:lumMod val="95000"/>
                  <a:lumOff val="5000"/>
                </a:schemeClr>
              </a:solidFill>
              <a:latin typeface="Stencil Std" panose="04020904080802020404" pitchFamily="82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16373" y="1633400"/>
            <a:ext cx="2650089" cy="2460133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556316" y="1812066"/>
            <a:ext cx="2154965" cy="2101372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 flipH="1">
            <a:off x="707668" y="1922126"/>
            <a:ext cx="2181182" cy="1921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Cosine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Eigenvectors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the UI widgets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Threshold: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0.95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DECAF&amp;PUMA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059248" y="1633400"/>
            <a:ext cx="2546101" cy="2460133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6284903" y="1812066"/>
            <a:ext cx="2145448" cy="2101372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 flipH="1">
            <a:off x="6353513" y="2009386"/>
            <a:ext cx="2076837" cy="219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ActivityID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UIAutomator's API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getCurrentActivityName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tring comparison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A3E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3409336" y="2042100"/>
            <a:ext cx="2491734" cy="2460133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3560566" y="2220766"/>
            <a:ext cx="2155282" cy="2101372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 flipH="1">
            <a:off x="3628238" y="2107814"/>
            <a:ext cx="2313913" cy="2244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 Hierarchy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Widgets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 structure to represent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widgets trees are the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same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1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SwiftHand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cs typeface="+mn-ea"/>
                <a:sym typeface="+mn-lt"/>
              </a:rPr>
              <a:t>10</a:t>
            </a:r>
            <a:endParaRPr lang="en-US" sz="1600" dirty="0">
              <a:cs typeface="+mn-ea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88469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 animBg="1"/>
      <p:bldP spid="33" grpId="0" animBg="1"/>
      <p:bldP spid="35" grpId="0"/>
      <p:bldP spid="36" grpId="0" animBg="1"/>
      <p:bldP spid="52" grpId="0" animBg="1"/>
      <p:bldP spid="54" grpId="0"/>
      <p:bldP spid="55" grpId="0" animBg="1"/>
      <p:bldP spid="56" grpId="0" animBg="1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28530" y="-10273"/>
            <a:ext cx="4263656" cy="1160980"/>
            <a:chOff x="3181559" y="2006852"/>
            <a:chExt cx="6014158" cy="20132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841376" y="1059777"/>
            <a:ext cx="2787797" cy="442359"/>
            <a:chOff x="113916" y="137011"/>
            <a:chExt cx="4460773" cy="589934"/>
          </a:xfrm>
        </p:grpSpPr>
        <p:sp>
          <p:nvSpPr>
            <p:cNvPr id="11" name="文本框 76"/>
            <p:cNvSpPr>
              <a:spLocks noChangeArrowheads="1"/>
            </p:cNvSpPr>
            <p:nvPr/>
          </p:nvSpPr>
          <p:spPr bwMode="auto">
            <a:xfrm>
              <a:off x="131512" y="137011"/>
              <a:ext cx="4443177" cy="533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Search S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trategy</a:t>
              </a:r>
              <a:endPara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张海山锐谐体" pitchFamily="2" charset="-122"/>
              </a:endParaRPr>
            </a:p>
          </p:txBody>
        </p:sp>
        <p:sp>
          <p:nvSpPr>
            <p:cNvPr id="12" name="矩形 77"/>
            <p:cNvSpPr>
              <a:spLocks noChangeArrowheads="1"/>
            </p:cNvSpPr>
            <p:nvPr/>
          </p:nvSpPr>
          <p:spPr bwMode="auto">
            <a:xfrm>
              <a:off x="113916" y="624363"/>
              <a:ext cx="4150825" cy="102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82667" y="914695"/>
            <a:ext cx="689202" cy="684509"/>
            <a:chOff x="7007596" y="4346598"/>
            <a:chExt cx="529408" cy="532776"/>
          </a:xfrm>
        </p:grpSpPr>
        <p:sp>
          <p:nvSpPr>
            <p:cNvPr id="38" name="椭圆 37"/>
            <p:cNvSpPr/>
            <p:nvPr/>
          </p:nvSpPr>
          <p:spPr>
            <a:xfrm>
              <a:off x="70075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3"/>
            </a:p>
          </p:txBody>
        </p:sp>
        <p:sp>
          <p:nvSpPr>
            <p:cNvPr id="39" name="椭圆 38"/>
            <p:cNvSpPr/>
            <p:nvPr/>
          </p:nvSpPr>
          <p:spPr>
            <a:xfrm>
              <a:off x="7053970" y="4392972"/>
              <a:ext cx="436660" cy="4366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045670" y="4424224"/>
              <a:ext cx="469388" cy="45515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baseline="12000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02</a:t>
              </a:r>
              <a:endParaRPr lang="zh-CN" altLang="en-US" sz="48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 flipH="1">
            <a:off x="346605" y="4139790"/>
            <a:ext cx="3413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Stencil Std" panose="04020904080802020404" pitchFamily="82" charset="0"/>
              </a:rPr>
              <a:t>Rand </a:t>
            </a:r>
            <a:r>
              <a:rPr lang="en-US" altLang="zh-CN" sz="2000" dirty="0" smtClean="0">
                <a:latin typeface="Stencil Std" panose="04020904080802020404" pitchFamily="82" charset="0"/>
              </a:rPr>
              <a:t>monkey</a:t>
            </a:r>
            <a:endParaRPr lang="zh-CN" altLang="en-US" sz="2000" dirty="0">
              <a:latin typeface="Stencil Std" panose="04020904080802020404" pitchFamily="82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 flipH="1">
            <a:off x="680018" y="1690923"/>
            <a:ext cx="2664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Stencil Std" panose="04020904080802020404" pitchFamily="82" charset="0"/>
              </a:rPr>
              <a:t>BFS </a:t>
            </a:r>
            <a:r>
              <a:rPr lang="en-US" altLang="zh-CN" sz="2000" dirty="0" smtClean="0">
                <a:latin typeface="Stencil Std" panose="04020904080802020404" pitchFamily="82" charset="0"/>
              </a:rPr>
              <a:t>PUMA</a:t>
            </a:r>
            <a:endParaRPr lang="zh-CN" altLang="en-US" sz="2800" dirty="0">
              <a:latin typeface="Stencil Std" panose="04020904080802020404" pitchFamily="82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 flipH="1">
            <a:off x="680018" y="3376694"/>
            <a:ext cx="2664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Stencil Std" panose="04020904080802020404" pitchFamily="82" charset="0"/>
              </a:rPr>
              <a:t>DFS </a:t>
            </a:r>
            <a:r>
              <a:rPr lang="en-US" altLang="zh-CN" sz="2000" dirty="0" smtClean="0">
                <a:latin typeface="Stencil Std" panose="04020904080802020404" pitchFamily="82" charset="0"/>
              </a:rPr>
              <a:t>A3E</a:t>
            </a:r>
            <a:endParaRPr lang="zh-CN" altLang="en-US" sz="2000" dirty="0">
              <a:latin typeface="Stencil Std" panose="04020904080802020404" pitchFamily="82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780837" y="328018"/>
            <a:ext cx="717579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Design Factors</a:t>
            </a:r>
            <a:endParaRPr lang="zh-CN" altLang="en-US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cs typeface="+mn-ea"/>
                <a:sym typeface="+mn-lt"/>
              </a:rPr>
              <a:t>11</a:t>
            </a:r>
            <a:endParaRPr lang="en-US" sz="16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481" y="1103735"/>
            <a:ext cx="3960000" cy="19878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1904" y="3126019"/>
            <a:ext cx="3960000" cy="197378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43125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28530" y="-10273"/>
            <a:ext cx="4263656" cy="1160980"/>
            <a:chOff x="3181559" y="2006852"/>
            <a:chExt cx="6014158" cy="20132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841376" y="1059777"/>
            <a:ext cx="5081745" cy="442359"/>
            <a:chOff x="113916" y="137011"/>
            <a:chExt cx="4460773" cy="589934"/>
          </a:xfrm>
        </p:grpSpPr>
        <p:sp>
          <p:nvSpPr>
            <p:cNvPr id="11" name="文本框 76"/>
            <p:cNvSpPr>
              <a:spLocks noChangeArrowheads="1"/>
            </p:cNvSpPr>
            <p:nvPr/>
          </p:nvSpPr>
          <p:spPr bwMode="auto">
            <a:xfrm>
              <a:off x="131512" y="137011"/>
              <a:ext cx="4443177" cy="53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Waiting Time (between Two Events)</a:t>
              </a:r>
              <a:endPara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张海山锐谐体" pitchFamily="2" charset="-122"/>
              </a:endParaRPr>
            </a:p>
          </p:txBody>
        </p:sp>
        <p:sp>
          <p:nvSpPr>
            <p:cNvPr id="12" name="矩形 77"/>
            <p:cNvSpPr>
              <a:spLocks noChangeArrowheads="1"/>
            </p:cNvSpPr>
            <p:nvPr/>
          </p:nvSpPr>
          <p:spPr bwMode="auto">
            <a:xfrm>
              <a:off x="113916" y="624363"/>
              <a:ext cx="4150825" cy="102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82667" y="914693"/>
            <a:ext cx="689202" cy="684510"/>
            <a:chOff x="7007596" y="4346598"/>
            <a:chExt cx="529408" cy="532777"/>
          </a:xfrm>
        </p:grpSpPr>
        <p:sp>
          <p:nvSpPr>
            <p:cNvPr id="38" name="椭圆 37"/>
            <p:cNvSpPr/>
            <p:nvPr/>
          </p:nvSpPr>
          <p:spPr>
            <a:xfrm>
              <a:off x="70075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3"/>
            </a:p>
          </p:txBody>
        </p:sp>
        <p:sp>
          <p:nvSpPr>
            <p:cNvPr id="39" name="椭圆 38"/>
            <p:cNvSpPr/>
            <p:nvPr/>
          </p:nvSpPr>
          <p:spPr>
            <a:xfrm>
              <a:off x="7053970" y="4392972"/>
              <a:ext cx="436660" cy="4366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041361" y="4424224"/>
              <a:ext cx="478007" cy="45515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baseline="12000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0</a:t>
              </a:r>
              <a:r>
                <a:rPr lang="en-US" altLang="zh-CN" sz="4800" baseline="12000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3</a:t>
              </a:r>
              <a:endParaRPr lang="zh-CN" altLang="en-US" sz="48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18" name="TextBox 13"/>
          <p:cNvSpPr txBox="1"/>
          <p:nvPr/>
        </p:nvSpPr>
        <p:spPr>
          <a:xfrm>
            <a:off x="780837" y="328018"/>
            <a:ext cx="717579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Design Factors</a:t>
            </a:r>
            <a:endParaRPr lang="zh-CN" altLang="en-US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cs typeface="+mn-ea"/>
                <a:sym typeface="+mn-lt"/>
              </a:rPr>
              <a:t>11</a:t>
            </a:r>
            <a:endParaRPr lang="en-US" sz="1600" dirty="0">
              <a:cs typeface="+mn-ea"/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</a:effec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0865"/>
              </p:ext>
            </p:extLst>
          </p:nvPr>
        </p:nvGraphicFramePr>
        <p:xfrm>
          <a:off x="884185" y="2158909"/>
          <a:ext cx="58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87"/>
                <a:gridCol w="4160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</a:t>
                      </a:r>
                      <a:r>
                        <a:rPr lang="en-US" baseline="0" dirty="0" smtClean="0"/>
                        <a:t> By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watiForIdle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wait200ms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Monkey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used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Shauvik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 in ASE 2015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wait3000ms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Acteve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wait5000ms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Swifthand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60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28530" y="-10273"/>
            <a:ext cx="4263656" cy="1160980"/>
            <a:chOff x="3181559" y="2006852"/>
            <a:chExt cx="6014158" cy="20132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818170" y="1392860"/>
            <a:ext cx="1338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790791"/>
              </p:ext>
            </p:extLst>
          </p:nvPr>
        </p:nvGraphicFramePr>
        <p:xfrm>
          <a:off x="669852" y="1881972"/>
          <a:ext cx="7868092" cy="2647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023"/>
                <a:gridCol w="1967023"/>
                <a:gridCol w="1967023"/>
                <a:gridCol w="1967023"/>
              </a:tblGrid>
              <a:tr h="5018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</a:t>
                      </a:r>
                      <a:r>
                        <a:rPr lang="en-US" altLang="zh-CN" sz="2000" dirty="0" smtClean="0"/>
                        <a:t>Factor Level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cap="small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 1: </a:t>
                      </a:r>
                      <a:endParaRPr lang="zh-CN" altLang="zh-CN" sz="1800" b="1" kern="1200" cap="small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 Equivalence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Factor 2: </a:t>
                      </a:r>
                    </a:p>
                    <a:p>
                      <a:r>
                        <a:rPr lang="en-US" altLang="zh-CN" dirty="0" smtClean="0"/>
                        <a:t>Search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cap="small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 3:</a:t>
                      </a:r>
                      <a:endParaRPr lang="zh-CN" altLang="zh-CN" sz="1800" b="1" kern="1200" cap="small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Waiting Time</a:t>
                      </a:r>
                      <a:endParaRPr lang="zh-CN" altLang="en-US" dirty="0"/>
                    </a:p>
                  </a:txBody>
                  <a:tcPr/>
                </a:tc>
              </a:tr>
              <a:tr h="501856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Stencil Std" panose="04020904080802020404" pitchFamily="8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Stencil Std" panose="04020904080802020404" pitchFamily="8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Cosine 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BFS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waitForIdle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856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Stencil Std" panose="04020904080802020404" pitchFamily="8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Stencil Std" panose="04020904080802020404" pitchFamily="8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UI Hierarchy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DFS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wait200ms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856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Stencil Std" panose="04020904080802020404" pitchFamily="8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Stencil Std" panose="04020904080802020404" pitchFamily="8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ActivityID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Random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wait3000ms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856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Stencil Std" panose="04020904080802020404" pitchFamily="8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Stencil Std" panose="04020904080802020404" pitchFamily="8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wait5000ms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6" name="文本框 17"/>
          <p:cNvSpPr txBox="1"/>
          <p:nvPr/>
        </p:nvSpPr>
        <p:spPr>
          <a:xfrm>
            <a:off x="1956396" y="1291541"/>
            <a:ext cx="4836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altLang="zh-CN" sz="2800" b="1" cap="small" dirty="0">
                <a:solidFill>
                  <a:schemeClr val="dk1"/>
                </a:solidFill>
              </a:rPr>
              <a:t>Three Factors and Their Levles</a:t>
            </a:r>
            <a:endParaRPr lang="zh-CN" altLang="zh-CN" sz="2800" b="1" cap="small" dirty="0">
              <a:solidFill>
                <a:schemeClr val="dk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95243" y="1772861"/>
            <a:ext cx="72968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/>
          <p:nvPr/>
        </p:nvSpPr>
        <p:spPr>
          <a:xfrm>
            <a:off x="780837" y="328018"/>
            <a:ext cx="717579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Design Factors</a:t>
            </a:r>
            <a:endParaRPr lang="zh-CN" altLang="en-US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cs typeface="+mn-ea"/>
                <a:sym typeface="+mn-lt"/>
              </a:rPr>
              <a:t>12</a:t>
            </a:r>
            <a:endParaRPr lang="en-US" sz="1600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1884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53475" y="1"/>
            <a:ext cx="3677956" cy="1160980"/>
            <a:chOff x="3181559" y="2006852"/>
            <a:chExt cx="6014158" cy="201324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5" name="TextBox 13"/>
          <p:cNvSpPr txBox="1"/>
          <p:nvPr/>
        </p:nvSpPr>
        <p:spPr>
          <a:xfrm>
            <a:off x="3856373" y="349284"/>
            <a:ext cx="15889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Outline</a:t>
            </a:r>
            <a:endParaRPr lang="zh-CN" altLang="en-US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그룹 36"/>
          <p:cNvGrpSpPr>
            <a:grpSpLocks/>
          </p:cNvGrpSpPr>
          <p:nvPr/>
        </p:nvGrpSpPr>
        <p:grpSpPr bwMode="auto">
          <a:xfrm>
            <a:off x="1393219" y="1097222"/>
            <a:ext cx="5905500" cy="701675"/>
            <a:chOff x="1619672" y="1680810"/>
            <a:chExt cx="5904656" cy="776900"/>
          </a:xfrm>
        </p:grpSpPr>
        <p:sp>
          <p:nvSpPr>
            <p:cNvPr id="37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38" name="모서리가 둥근 직사각형 27"/>
            <p:cNvSpPr/>
            <p:nvPr/>
          </p:nvSpPr>
          <p:spPr>
            <a:xfrm>
              <a:off x="2483149" y="1759962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39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32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400" b="1" i="0" u="none" strike="noStrike" kern="0" cap="none" spc="0" normalizeH="0" baseline="0" noProof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1</a:t>
              </a:r>
              <a:endParaRPr kumimoji="0" lang="ko-KR" altLang="en-US" sz="3400" b="1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40" name="직사각형 96"/>
          <p:cNvSpPr/>
          <p:nvPr/>
        </p:nvSpPr>
        <p:spPr>
          <a:xfrm>
            <a:off x="2251143" y="1277472"/>
            <a:ext cx="45847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latinLnBrk="1">
              <a:defRPr/>
            </a:pPr>
            <a:r>
              <a:rPr lang="en-US" altLang="ko-KR" sz="1900" b="1" dirty="0" smtClean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BACKGROUND &amp; RELATED WORK</a:t>
            </a:r>
            <a:endParaRPr lang="en-US" altLang="ko-KR" sz="1900" b="1" dirty="0">
              <a:solidFill>
                <a:srgbClr val="4BACC6">
                  <a:lumMod val="50000"/>
                </a:srgbClr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grpSp>
        <p:nvGrpSpPr>
          <p:cNvPr id="41" name="그룹 36"/>
          <p:cNvGrpSpPr>
            <a:grpSpLocks/>
          </p:cNvGrpSpPr>
          <p:nvPr/>
        </p:nvGrpSpPr>
        <p:grpSpPr bwMode="auto">
          <a:xfrm>
            <a:off x="1401783" y="2657183"/>
            <a:ext cx="5905500" cy="701675"/>
            <a:chOff x="1619672" y="1680810"/>
            <a:chExt cx="5904656" cy="776900"/>
          </a:xfrm>
        </p:grpSpPr>
        <p:sp>
          <p:nvSpPr>
            <p:cNvPr id="42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43" name="모서리가 둥근 직사각형 27"/>
            <p:cNvSpPr/>
            <p:nvPr/>
          </p:nvSpPr>
          <p:spPr>
            <a:xfrm>
              <a:off x="2483149" y="1736416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44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8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400" b="1" kern="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ko-KR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6" name="그룹 36"/>
          <p:cNvGrpSpPr>
            <a:grpSpLocks/>
          </p:cNvGrpSpPr>
          <p:nvPr/>
        </p:nvGrpSpPr>
        <p:grpSpPr bwMode="auto">
          <a:xfrm>
            <a:off x="1409988" y="4155494"/>
            <a:ext cx="5905500" cy="701675"/>
            <a:chOff x="1619672" y="1680810"/>
            <a:chExt cx="5904656" cy="776900"/>
          </a:xfrm>
        </p:grpSpPr>
        <p:sp>
          <p:nvSpPr>
            <p:cNvPr id="47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48" name="모서리가 둥근 직사각형 27"/>
            <p:cNvSpPr/>
            <p:nvPr/>
          </p:nvSpPr>
          <p:spPr>
            <a:xfrm>
              <a:off x="2483149" y="1736416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49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8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400" b="1" kern="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ko-KR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61" name="직사각형 96"/>
          <p:cNvSpPr/>
          <p:nvPr/>
        </p:nvSpPr>
        <p:spPr>
          <a:xfrm>
            <a:off x="2254685" y="2801465"/>
            <a:ext cx="45847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latinLnBrk="1">
              <a:defRPr/>
            </a:pPr>
            <a:r>
              <a:rPr lang="en-US" altLang="ko-KR" sz="2000" b="1" dirty="0" smtClean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DESIGN </a:t>
            </a:r>
            <a:r>
              <a:rPr lang="en-US" altLang="ko-KR" sz="1900" b="1" dirty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FACTORS</a:t>
            </a:r>
          </a:p>
        </p:txBody>
      </p:sp>
      <p:sp>
        <p:nvSpPr>
          <p:cNvPr id="63" name="직사각형 96"/>
          <p:cNvSpPr/>
          <p:nvPr/>
        </p:nvSpPr>
        <p:spPr>
          <a:xfrm>
            <a:off x="2258222" y="4282942"/>
            <a:ext cx="45847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latinLnBrk="1">
              <a:defRPr/>
            </a:pPr>
            <a:r>
              <a:rPr lang="en-US" altLang="ko-KR" sz="1900" b="1" dirty="0" smtClean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CONCLUSION</a:t>
            </a:r>
            <a:endParaRPr lang="en-US" altLang="ko-KR" sz="1900" b="1" dirty="0">
              <a:solidFill>
                <a:srgbClr val="4BACC6">
                  <a:lumMod val="50000"/>
                </a:srgbClr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grpSp>
        <p:nvGrpSpPr>
          <p:cNvPr id="31" name="그룹 36"/>
          <p:cNvGrpSpPr>
            <a:grpSpLocks/>
          </p:cNvGrpSpPr>
          <p:nvPr/>
        </p:nvGrpSpPr>
        <p:grpSpPr bwMode="auto">
          <a:xfrm>
            <a:off x="1401783" y="1866067"/>
            <a:ext cx="5905500" cy="701675"/>
            <a:chOff x="1619672" y="1680810"/>
            <a:chExt cx="5904656" cy="776900"/>
          </a:xfrm>
        </p:grpSpPr>
        <p:sp>
          <p:nvSpPr>
            <p:cNvPr id="32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33" name="모서리가 둥근 직사각형 27"/>
            <p:cNvSpPr/>
            <p:nvPr/>
          </p:nvSpPr>
          <p:spPr>
            <a:xfrm>
              <a:off x="2483149" y="1736416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34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8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400" b="1" kern="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ko-KR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35" name="직사각형 96"/>
          <p:cNvSpPr/>
          <p:nvPr/>
        </p:nvSpPr>
        <p:spPr>
          <a:xfrm>
            <a:off x="2259706" y="2025051"/>
            <a:ext cx="516663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>
              <a:defRPr/>
            </a:pPr>
            <a:r>
              <a:rPr lang="en-US" altLang="ko-KR" sz="1900" b="1" dirty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TEST CASE GENERATION FRAMEWORK</a:t>
            </a:r>
          </a:p>
        </p:txBody>
      </p:sp>
      <p:grpSp>
        <p:nvGrpSpPr>
          <p:cNvPr id="51" name="그룹 35"/>
          <p:cNvGrpSpPr>
            <a:grpSpLocks/>
          </p:cNvGrpSpPr>
          <p:nvPr/>
        </p:nvGrpSpPr>
        <p:grpSpPr bwMode="auto">
          <a:xfrm>
            <a:off x="1403620" y="3404553"/>
            <a:ext cx="5904000" cy="702000"/>
            <a:chOff x="1619672" y="2612404"/>
            <a:chExt cx="5904656" cy="776900"/>
          </a:xfrm>
        </p:grpSpPr>
        <p:sp>
          <p:nvSpPr>
            <p:cNvPr id="52" name="모서리가 둥근 직사각형 37"/>
            <p:cNvSpPr/>
            <p:nvPr/>
          </p:nvSpPr>
          <p:spPr>
            <a:xfrm>
              <a:off x="1619672" y="2612404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algn="ctr"/>
              <a:endParaRPr kumimoji="0"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3" name="모서리가 둥근 직사각형 28"/>
            <p:cNvSpPr/>
            <p:nvPr/>
          </p:nvSpPr>
          <p:spPr>
            <a:xfrm>
              <a:off x="2483149" y="2700549"/>
              <a:ext cx="4931658" cy="6077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algn="ctr"/>
              <a:endParaRPr kumimoji="0"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4" name="TextBox 70"/>
            <p:cNvSpPr txBox="1">
              <a:spLocks noChangeArrowheads="1"/>
            </p:cNvSpPr>
            <p:nvPr/>
          </p:nvSpPr>
          <p:spPr bwMode="auto">
            <a:xfrm>
              <a:off x="1739116" y="2691965"/>
              <a:ext cx="647700" cy="681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algn="ctr"/>
              <a:r>
                <a:rPr lang="en-US" altLang="ko-KR" sz="3400" b="1" dirty="0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ko-KR" altLang="en-US" sz="34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직사각형 97"/>
          <p:cNvSpPr/>
          <p:nvPr/>
        </p:nvSpPr>
        <p:spPr>
          <a:xfrm>
            <a:off x="2239641" y="3584942"/>
            <a:ext cx="526355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HY견고딕" pitchFamily="18" charset="-127"/>
                <a:cs typeface="Arial" charset="0"/>
              </a:rPr>
              <a:t> CONTROLLED EXPERIMENT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9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391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28530" y="-10273"/>
            <a:ext cx="4263656" cy="1160980"/>
            <a:chOff x="3181559" y="2006852"/>
            <a:chExt cx="6014158" cy="20132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9" name="TextBox 13"/>
          <p:cNvSpPr txBox="1"/>
          <p:nvPr/>
        </p:nvSpPr>
        <p:spPr>
          <a:xfrm>
            <a:off x="780837" y="328018"/>
            <a:ext cx="717579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Controlled Experiment</a:t>
            </a:r>
            <a:endParaRPr lang="en-US" altLang="zh-CN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818170" y="1392860"/>
            <a:ext cx="1338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841375" y="1059777"/>
            <a:ext cx="6324968" cy="424013"/>
            <a:chOff x="113914" y="137011"/>
            <a:chExt cx="10120625" cy="565467"/>
          </a:xfrm>
        </p:grpSpPr>
        <p:sp>
          <p:nvSpPr>
            <p:cNvPr id="11" name="文本框 76"/>
            <p:cNvSpPr>
              <a:spLocks noChangeArrowheads="1"/>
            </p:cNvSpPr>
            <p:nvPr/>
          </p:nvSpPr>
          <p:spPr bwMode="auto">
            <a:xfrm>
              <a:off x="131511" y="137011"/>
              <a:ext cx="10103028" cy="53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Benchmarks and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Experimental 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Setup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77"/>
            <p:cNvSpPr>
              <a:spLocks noChangeArrowheads="1"/>
            </p:cNvSpPr>
            <p:nvPr/>
          </p:nvSpPr>
          <p:spPr bwMode="auto">
            <a:xfrm>
              <a:off x="113914" y="624362"/>
              <a:ext cx="7704746" cy="781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2667" y="914697"/>
            <a:ext cx="689202" cy="680182"/>
            <a:chOff x="7007596" y="4346598"/>
            <a:chExt cx="529408" cy="529408"/>
          </a:xfrm>
        </p:grpSpPr>
        <p:sp>
          <p:nvSpPr>
            <p:cNvPr id="15" name="椭圆 14"/>
            <p:cNvSpPr/>
            <p:nvPr/>
          </p:nvSpPr>
          <p:spPr>
            <a:xfrm>
              <a:off x="70075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3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53970" y="4392972"/>
              <a:ext cx="436660" cy="4366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069850" y="4432508"/>
              <a:ext cx="421029" cy="43858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baseline="12000" dirty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01</a:t>
              </a:r>
              <a:endParaRPr lang="zh-CN" altLang="en-US" sz="48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52372" y="1779015"/>
            <a:ext cx="7387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 real-world open-source mobile apps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Dynodroid, A3E, ACTEve,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SwiftHand.</a:t>
            </a: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implemented all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factor levels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in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PUMA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framework.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Two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 machines installed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ubuntu 14.04 operating systems.</a:t>
            </a:r>
          </a:p>
          <a:p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cs typeface="+mn-ea"/>
                <a:sym typeface="+mn-lt"/>
              </a:rPr>
              <a:t>14</a:t>
            </a:r>
            <a:endParaRPr lang="en-US" sz="1600" dirty="0"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3474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28530" y="-10273"/>
            <a:ext cx="4263656" cy="1160980"/>
            <a:chOff x="3181559" y="2006852"/>
            <a:chExt cx="6014158" cy="20132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818170" y="1392860"/>
            <a:ext cx="1338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841376" y="1059777"/>
            <a:ext cx="6324967" cy="424013"/>
            <a:chOff x="113916" y="137011"/>
            <a:chExt cx="10120623" cy="565467"/>
          </a:xfrm>
        </p:grpSpPr>
        <p:sp>
          <p:nvSpPr>
            <p:cNvPr id="11" name="文本框 76"/>
            <p:cNvSpPr>
              <a:spLocks noChangeArrowheads="1"/>
            </p:cNvSpPr>
            <p:nvPr/>
          </p:nvSpPr>
          <p:spPr bwMode="auto">
            <a:xfrm>
              <a:off x="131511" y="137011"/>
              <a:ext cx="10103028" cy="53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Experimental Procedure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77"/>
            <p:cNvSpPr>
              <a:spLocks noChangeArrowheads="1"/>
            </p:cNvSpPr>
            <p:nvPr/>
          </p:nvSpPr>
          <p:spPr bwMode="auto">
            <a:xfrm>
              <a:off x="113916" y="641507"/>
              <a:ext cx="5135751" cy="609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2667" y="914695"/>
            <a:ext cx="689202" cy="684509"/>
            <a:chOff x="7007596" y="4346598"/>
            <a:chExt cx="529408" cy="532776"/>
          </a:xfrm>
        </p:grpSpPr>
        <p:sp>
          <p:nvSpPr>
            <p:cNvPr id="15" name="椭圆 14"/>
            <p:cNvSpPr/>
            <p:nvPr/>
          </p:nvSpPr>
          <p:spPr>
            <a:xfrm>
              <a:off x="70075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3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53970" y="4392972"/>
              <a:ext cx="436660" cy="4366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045670" y="4424224"/>
              <a:ext cx="469388" cy="45515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baseline="12000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02</a:t>
              </a:r>
              <a:endParaRPr lang="zh-CN" altLang="en-US" sz="48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52372" y="1651424"/>
            <a:ext cx="7387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 (i.e., 3*3*4) combinations of factor levels for the three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factors.</a:t>
            </a: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Took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1188 testing hours in total on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 machines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ANOVAs(one-way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ANalyses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VAriances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Multiple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comparison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780837" y="328018"/>
            <a:ext cx="717579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Controlled Experiment</a:t>
            </a:r>
            <a:endParaRPr lang="en-US" altLang="zh-CN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cs typeface="+mn-ea"/>
                <a:sym typeface="+mn-lt"/>
              </a:rPr>
              <a:t>15</a:t>
            </a:r>
            <a:endParaRPr lang="en-US" sz="1600" dirty="0"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1789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28530" y="-10273"/>
            <a:ext cx="4263656" cy="1160980"/>
            <a:chOff x="3181559" y="2006852"/>
            <a:chExt cx="6014158" cy="20132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818170" y="1392860"/>
            <a:ext cx="1338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841375" y="1059777"/>
            <a:ext cx="6324968" cy="440263"/>
            <a:chOff x="113914" y="137011"/>
            <a:chExt cx="10120625" cy="587138"/>
          </a:xfrm>
        </p:grpSpPr>
        <p:sp>
          <p:nvSpPr>
            <p:cNvPr id="11" name="文本框 76"/>
            <p:cNvSpPr>
              <a:spLocks noChangeArrowheads="1"/>
            </p:cNvSpPr>
            <p:nvPr/>
          </p:nvSpPr>
          <p:spPr bwMode="auto">
            <a:xfrm>
              <a:off x="131511" y="137011"/>
              <a:ext cx="10103028" cy="53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Results 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and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Analysis-state equivalence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77"/>
            <p:cNvSpPr>
              <a:spLocks noChangeArrowheads="1"/>
            </p:cNvSpPr>
            <p:nvPr/>
          </p:nvSpPr>
          <p:spPr bwMode="auto">
            <a:xfrm>
              <a:off x="113914" y="641507"/>
              <a:ext cx="8198130" cy="826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2667" y="914695"/>
            <a:ext cx="689202" cy="684509"/>
            <a:chOff x="7007596" y="4346598"/>
            <a:chExt cx="529408" cy="532776"/>
          </a:xfrm>
        </p:grpSpPr>
        <p:sp>
          <p:nvSpPr>
            <p:cNvPr id="15" name="椭圆 14"/>
            <p:cNvSpPr/>
            <p:nvPr/>
          </p:nvSpPr>
          <p:spPr>
            <a:xfrm>
              <a:off x="70075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3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53970" y="4392972"/>
              <a:ext cx="436660" cy="4366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041361" y="4424224"/>
              <a:ext cx="478007" cy="45515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baseline="12000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03</a:t>
              </a:r>
              <a:endParaRPr lang="zh-CN" altLang="en-US" sz="48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20" name="TextBox 13"/>
          <p:cNvSpPr txBox="1"/>
          <p:nvPr/>
        </p:nvSpPr>
        <p:spPr>
          <a:xfrm>
            <a:off x="780837" y="328018"/>
            <a:ext cx="717579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Controlled Experiment</a:t>
            </a:r>
            <a:endParaRPr lang="en-US" altLang="zh-CN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1" y="1643632"/>
            <a:ext cx="4138734" cy="34140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550" y="1638300"/>
            <a:ext cx="4597942" cy="3420000"/>
          </a:xfrm>
          <a:prstGeom prst="rect">
            <a:avLst/>
          </a:prstGeom>
        </p:spPr>
      </p:pic>
      <p:sp>
        <p:nvSpPr>
          <p:cNvPr id="18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cs typeface="+mn-ea"/>
                <a:sym typeface="+mn-lt"/>
              </a:rPr>
              <a:t>16</a:t>
            </a:r>
            <a:endParaRPr lang="en-US" sz="1600" dirty="0"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519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28530" y="-10273"/>
            <a:ext cx="4263656" cy="1160980"/>
            <a:chOff x="3181559" y="2006852"/>
            <a:chExt cx="6014158" cy="20132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841375" y="1059777"/>
            <a:ext cx="6324968" cy="440263"/>
            <a:chOff x="113914" y="137011"/>
            <a:chExt cx="10120625" cy="587138"/>
          </a:xfrm>
        </p:grpSpPr>
        <p:sp>
          <p:nvSpPr>
            <p:cNvPr id="11" name="文本框 76"/>
            <p:cNvSpPr>
              <a:spLocks noChangeArrowheads="1"/>
            </p:cNvSpPr>
            <p:nvPr/>
          </p:nvSpPr>
          <p:spPr bwMode="auto">
            <a:xfrm>
              <a:off x="131511" y="137011"/>
              <a:ext cx="10103028" cy="53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Results 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and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Analysis-state equivalence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77"/>
            <p:cNvSpPr>
              <a:spLocks noChangeArrowheads="1"/>
            </p:cNvSpPr>
            <p:nvPr/>
          </p:nvSpPr>
          <p:spPr bwMode="auto">
            <a:xfrm>
              <a:off x="113914" y="641507"/>
              <a:ext cx="8198130" cy="826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2667" y="914695"/>
            <a:ext cx="689202" cy="684509"/>
            <a:chOff x="7007596" y="4346598"/>
            <a:chExt cx="529408" cy="532776"/>
          </a:xfrm>
        </p:grpSpPr>
        <p:sp>
          <p:nvSpPr>
            <p:cNvPr id="15" name="椭圆 14"/>
            <p:cNvSpPr/>
            <p:nvPr/>
          </p:nvSpPr>
          <p:spPr>
            <a:xfrm>
              <a:off x="70075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3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53970" y="4392972"/>
              <a:ext cx="436660" cy="4366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041361" y="4424224"/>
              <a:ext cx="478007" cy="45515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baseline="12000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03</a:t>
              </a:r>
              <a:endParaRPr lang="zh-CN" altLang="en-US" sz="48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18" name="TextBox 13"/>
          <p:cNvSpPr txBox="1"/>
          <p:nvPr/>
        </p:nvSpPr>
        <p:spPr>
          <a:xfrm>
            <a:off x="780837" y="328018"/>
            <a:ext cx="717579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Controlled Experiment</a:t>
            </a:r>
            <a:endParaRPr lang="en-US" altLang="zh-CN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43068"/>
            <a:ext cx="4410075" cy="34207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1662146"/>
            <a:ext cx="4365016" cy="3420000"/>
          </a:xfrm>
          <a:prstGeom prst="rect">
            <a:avLst/>
          </a:prstGeom>
        </p:spPr>
      </p:pic>
      <p:sp>
        <p:nvSpPr>
          <p:cNvPr id="19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cs typeface="+mn-ea"/>
                <a:sym typeface="+mn-lt"/>
              </a:rPr>
              <a:t>17</a:t>
            </a:r>
            <a:endParaRPr lang="en-US" sz="1600" dirty="0"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00008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28530" y="-10273"/>
            <a:ext cx="4263656" cy="1160980"/>
            <a:chOff x="3181559" y="2006852"/>
            <a:chExt cx="6014158" cy="20132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818170" y="1392860"/>
            <a:ext cx="1338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841375" y="1059777"/>
            <a:ext cx="6324968" cy="440263"/>
            <a:chOff x="113914" y="137011"/>
            <a:chExt cx="10120625" cy="587138"/>
          </a:xfrm>
        </p:grpSpPr>
        <p:sp>
          <p:nvSpPr>
            <p:cNvPr id="11" name="文本框 76"/>
            <p:cNvSpPr>
              <a:spLocks noChangeArrowheads="1"/>
            </p:cNvSpPr>
            <p:nvPr/>
          </p:nvSpPr>
          <p:spPr bwMode="auto">
            <a:xfrm>
              <a:off x="131511" y="137011"/>
              <a:ext cx="10103028" cy="53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Results 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and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Analysis-state equivalence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77"/>
            <p:cNvSpPr>
              <a:spLocks noChangeArrowheads="1"/>
            </p:cNvSpPr>
            <p:nvPr/>
          </p:nvSpPr>
          <p:spPr bwMode="auto">
            <a:xfrm>
              <a:off x="113914" y="641507"/>
              <a:ext cx="8198130" cy="826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2667" y="914695"/>
            <a:ext cx="689202" cy="684509"/>
            <a:chOff x="7007596" y="4346598"/>
            <a:chExt cx="529408" cy="532776"/>
          </a:xfrm>
        </p:grpSpPr>
        <p:sp>
          <p:nvSpPr>
            <p:cNvPr id="15" name="椭圆 14"/>
            <p:cNvSpPr/>
            <p:nvPr/>
          </p:nvSpPr>
          <p:spPr>
            <a:xfrm>
              <a:off x="70075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3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53970" y="4392972"/>
              <a:ext cx="436660" cy="4366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041361" y="4424224"/>
              <a:ext cx="478007" cy="45515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baseline="12000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03</a:t>
              </a:r>
              <a:endParaRPr lang="zh-CN" altLang="en-US" sz="48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1031359" y="2286000"/>
            <a:ext cx="6039292" cy="1831217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22743" y="2421709"/>
            <a:ext cx="61137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Cosine Similarity &gt; UI Hierarchy &gt; </a:t>
            </a:r>
            <a:r>
              <a:rPr lang="en-US" altLang="zh-CN" sz="18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ActivityID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</a:t>
            </a:r>
          </a:p>
          <a:p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Failure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detection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ability</a:t>
            </a:r>
          </a:p>
          <a:p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ode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coverage rate</a:t>
            </a:r>
          </a:p>
        </p:txBody>
      </p:sp>
      <p:sp>
        <p:nvSpPr>
          <p:cNvPr id="19" name="TextBox 13"/>
          <p:cNvSpPr txBox="1"/>
          <p:nvPr/>
        </p:nvSpPr>
        <p:spPr>
          <a:xfrm>
            <a:off x="780837" y="328018"/>
            <a:ext cx="717579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Controlled Experiment</a:t>
            </a:r>
            <a:endParaRPr lang="en-US" altLang="zh-CN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cs typeface="+mn-ea"/>
                <a:sym typeface="+mn-lt"/>
              </a:rPr>
              <a:t>18</a:t>
            </a:r>
            <a:endParaRPr lang="en-US" sz="1600" dirty="0">
              <a:cs typeface="+mn-ea"/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00962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53475" y="1"/>
            <a:ext cx="3677956" cy="1160980"/>
            <a:chOff x="3181559" y="2006852"/>
            <a:chExt cx="6014158" cy="201324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5" name="TextBox 13"/>
          <p:cNvSpPr txBox="1"/>
          <p:nvPr/>
        </p:nvSpPr>
        <p:spPr>
          <a:xfrm>
            <a:off x="3856373" y="349284"/>
            <a:ext cx="15889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Outline</a:t>
            </a:r>
            <a:endParaRPr lang="zh-CN" altLang="en-US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그룹 36"/>
          <p:cNvGrpSpPr>
            <a:grpSpLocks/>
          </p:cNvGrpSpPr>
          <p:nvPr/>
        </p:nvGrpSpPr>
        <p:grpSpPr bwMode="auto">
          <a:xfrm>
            <a:off x="1393219" y="1097222"/>
            <a:ext cx="5905500" cy="701675"/>
            <a:chOff x="1619672" y="1680810"/>
            <a:chExt cx="5904656" cy="776900"/>
          </a:xfrm>
        </p:grpSpPr>
        <p:sp>
          <p:nvSpPr>
            <p:cNvPr id="37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38" name="모서리가 둥근 직사각형 27"/>
            <p:cNvSpPr/>
            <p:nvPr/>
          </p:nvSpPr>
          <p:spPr>
            <a:xfrm>
              <a:off x="2483149" y="1759962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39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32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400" b="1" i="0" u="none" strike="noStrike" kern="0" cap="none" spc="0" normalizeH="0" baseline="0" noProof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1</a:t>
              </a:r>
              <a:endParaRPr kumimoji="0" lang="ko-KR" altLang="en-US" sz="3400" b="1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40" name="직사각형 96"/>
          <p:cNvSpPr/>
          <p:nvPr/>
        </p:nvSpPr>
        <p:spPr>
          <a:xfrm>
            <a:off x="2251143" y="1277472"/>
            <a:ext cx="45847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latinLnBrk="1">
              <a:defRPr/>
            </a:pPr>
            <a:r>
              <a:rPr lang="en-US" altLang="ko-KR" sz="1900" b="1" dirty="0" smtClean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BACKGROUND &amp; RELATED WORK</a:t>
            </a:r>
            <a:endParaRPr lang="en-US" altLang="ko-KR" sz="1900" b="1" dirty="0">
              <a:solidFill>
                <a:srgbClr val="4BACC6">
                  <a:lumMod val="50000"/>
                </a:srgbClr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grpSp>
        <p:nvGrpSpPr>
          <p:cNvPr id="41" name="그룹 36"/>
          <p:cNvGrpSpPr>
            <a:grpSpLocks/>
          </p:cNvGrpSpPr>
          <p:nvPr/>
        </p:nvGrpSpPr>
        <p:grpSpPr bwMode="auto">
          <a:xfrm>
            <a:off x="1401783" y="2657183"/>
            <a:ext cx="5905500" cy="701675"/>
            <a:chOff x="1619672" y="1680810"/>
            <a:chExt cx="5904656" cy="776900"/>
          </a:xfrm>
        </p:grpSpPr>
        <p:sp>
          <p:nvSpPr>
            <p:cNvPr id="42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43" name="모서리가 둥근 직사각형 27"/>
            <p:cNvSpPr/>
            <p:nvPr/>
          </p:nvSpPr>
          <p:spPr>
            <a:xfrm>
              <a:off x="2483149" y="1736416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44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8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400" b="1" kern="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ko-KR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6" name="그룹 36"/>
          <p:cNvGrpSpPr>
            <a:grpSpLocks/>
          </p:cNvGrpSpPr>
          <p:nvPr/>
        </p:nvGrpSpPr>
        <p:grpSpPr bwMode="auto">
          <a:xfrm>
            <a:off x="1409988" y="4155494"/>
            <a:ext cx="5905500" cy="701675"/>
            <a:chOff x="1619672" y="1680810"/>
            <a:chExt cx="5904656" cy="776900"/>
          </a:xfrm>
        </p:grpSpPr>
        <p:sp>
          <p:nvSpPr>
            <p:cNvPr id="47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48" name="모서리가 둥근 직사각형 27"/>
            <p:cNvSpPr/>
            <p:nvPr/>
          </p:nvSpPr>
          <p:spPr>
            <a:xfrm>
              <a:off x="2483149" y="1736416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49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8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400" b="1" kern="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ko-KR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61" name="직사각형 96"/>
          <p:cNvSpPr/>
          <p:nvPr/>
        </p:nvSpPr>
        <p:spPr>
          <a:xfrm>
            <a:off x="2254685" y="2801465"/>
            <a:ext cx="45847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latinLnBrk="1">
              <a:defRPr/>
            </a:pPr>
            <a:r>
              <a:rPr lang="en-US" altLang="ko-KR" sz="2000" b="1" dirty="0" smtClean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DESIGN </a:t>
            </a:r>
            <a:r>
              <a:rPr lang="en-US" altLang="ko-KR" sz="1900" b="1" dirty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FACTORS</a:t>
            </a:r>
          </a:p>
        </p:txBody>
      </p:sp>
      <p:sp>
        <p:nvSpPr>
          <p:cNvPr id="63" name="직사각형 96"/>
          <p:cNvSpPr/>
          <p:nvPr/>
        </p:nvSpPr>
        <p:spPr>
          <a:xfrm>
            <a:off x="2258222" y="4282942"/>
            <a:ext cx="45847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latinLnBrk="1">
              <a:defRPr/>
            </a:pPr>
            <a:r>
              <a:rPr lang="en-US" altLang="ko-KR" sz="1900" b="1" dirty="0" smtClean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CONCLUSION</a:t>
            </a:r>
            <a:endParaRPr lang="en-US" altLang="ko-KR" sz="1900" b="1" dirty="0">
              <a:solidFill>
                <a:srgbClr val="4BACC6">
                  <a:lumMod val="50000"/>
                </a:srgbClr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grpSp>
        <p:nvGrpSpPr>
          <p:cNvPr id="31" name="그룹 36"/>
          <p:cNvGrpSpPr>
            <a:grpSpLocks/>
          </p:cNvGrpSpPr>
          <p:nvPr/>
        </p:nvGrpSpPr>
        <p:grpSpPr bwMode="auto">
          <a:xfrm>
            <a:off x="1401783" y="1866067"/>
            <a:ext cx="5905500" cy="701675"/>
            <a:chOff x="1619672" y="1680810"/>
            <a:chExt cx="5904656" cy="776900"/>
          </a:xfrm>
        </p:grpSpPr>
        <p:sp>
          <p:nvSpPr>
            <p:cNvPr id="32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33" name="모서리가 둥근 직사각형 27"/>
            <p:cNvSpPr/>
            <p:nvPr/>
          </p:nvSpPr>
          <p:spPr>
            <a:xfrm>
              <a:off x="2483149" y="1736416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34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8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400" b="1" kern="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ko-KR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35" name="직사각형 96"/>
          <p:cNvSpPr/>
          <p:nvPr/>
        </p:nvSpPr>
        <p:spPr>
          <a:xfrm>
            <a:off x="2259706" y="2025051"/>
            <a:ext cx="516663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>
              <a:defRPr/>
            </a:pPr>
            <a:r>
              <a:rPr lang="en-US" altLang="ko-KR" sz="1900" b="1" dirty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TEST CASE GENERATION FRAMEWORK</a:t>
            </a:r>
          </a:p>
        </p:txBody>
      </p:sp>
      <p:grpSp>
        <p:nvGrpSpPr>
          <p:cNvPr id="45" name="그룹 36"/>
          <p:cNvGrpSpPr>
            <a:grpSpLocks/>
          </p:cNvGrpSpPr>
          <p:nvPr/>
        </p:nvGrpSpPr>
        <p:grpSpPr bwMode="auto">
          <a:xfrm>
            <a:off x="1412057" y="3407196"/>
            <a:ext cx="5905500" cy="701675"/>
            <a:chOff x="1619672" y="1680810"/>
            <a:chExt cx="5904656" cy="776900"/>
          </a:xfrm>
        </p:grpSpPr>
        <p:sp>
          <p:nvSpPr>
            <p:cNvPr id="50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60" name="모서리가 둥근 직사각형 27"/>
            <p:cNvSpPr/>
            <p:nvPr/>
          </p:nvSpPr>
          <p:spPr>
            <a:xfrm>
              <a:off x="2483149" y="1736416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64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8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400" b="1" kern="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ko-KR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65" name="직사각형 96"/>
          <p:cNvSpPr/>
          <p:nvPr/>
        </p:nvSpPr>
        <p:spPr>
          <a:xfrm>
            <a:off x="2269981" y="3566180"/>
            <a:ext cx="45847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latinLnBrk="1">
              <a:defRPr/>
            </a:pPr>
            <a:r>
              <a:rPr lang="en-US" altLang="ko-KR" sz="1900" b="1" dirty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CONTROLLED EXPERIMENT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  <a:reflection stA="32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24530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28530" y="-10273"/>
            <a:ext cx="4263656" cy="1160980"/>
            <a:chOff x="3181559" y="2006852"/>
            <a:chExt cx="6014158" cy="20132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818170" y="1392860"/>
            <a:ext cx="1338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841375" y="1059777"/>
            <a:ext cx="6324968" cy="440263"/>
            <a:chOff x="113914" y="137011"/>
            <a:chExt cx="10120625" cy="587138"/>
          </a:xfrm>
        </p:grpSpPr>
        <p:sp>
          <p:nvSpPr>
            <p:cNvPr id="11" name="文本框 76"/>
            <p:cNvSpPr>
              <a:spLocks noChangeArrowheads="1"/>
            </p:cNvSpPr>
            <p:nvPr/>
          </p:nvSpPr>
          <p:spPr bwMode="auto">
            <a:xfrm>
              <a:off x="131511" y="137011"/>
              <a:ext cx="10103028" cy="53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Results 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and Analysis-search strategy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77"/>
            <p:cNvSpPr>
              <a:spLocks noChangeArrowheads="1"/>
            </p:cNvSpPr>
            <p:nvPr/>
          </p:nvSpPr>
          <p:spPr bwMode="auto">
            <a:xfrm>
              <a:off x="113914" y="641507"/>
              <a:ext cx="8198130" cy="826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2667" y="914695"/>
            <a:ext cx="689202" cy="684509"/>
            <a:chOff x="7007596" y="4346598"/>
            <a:chExt cx="529408" cy="532776"/>
          </a:xfrm>
        </p:grpSpPr>
        <p:sp>
          <p:nvSpPr>
            <p:cNvPr id="15" name="椭圆 14"/>
            <p:cNvSpPr/>
            <p:nvPr/>
          </p:nvSpPr>
          <p:spPr>
            <a:xfrm>
              <a:off x="70075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3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53970" y="4392972"/>
              <a:ext cx="436660" cy="4366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041361" y="4424224"/>
              <a:ext cx="478007" cy="45515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baseline="12000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03</a:t>
              </a:r>
              <a:endParaRPr lang="zh-CN" altLang="en-US" sz="48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18" name="TextBox 13"/>
          <p:cNvSpPr txBox="1"/>
          <p:nvPr/>
        </p:nvSpPr>
        <p:spPr>
          <a:xfrm>
            <a:off x="780837" y="328018"/>
            <a:ext cx="717579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Controlled Experiment</a:t>
            </a:r>
            <a:endParaRPr lang="en-US" altLang="zh-CN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1638320"/>
            <a:ext cx="4414838" cy="342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906" y="1619282"/>
            <a:ext cx="4439656" cy="3419559"/>
          </a:xfrm>
          <a:prstGeom prst="rect">
            <a:avLst/>
          </a:prstGeom>
        </p:spPr>
      </p:pic>
      <p:sp>
        <p:nvSpPr>
          <p:cNvPr id="19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cs typeface="+mn-ea"/>
                <a:sym typeface="+mn-lt"/>
              </a:rPr>
              <a:t>19</a:t>
            </a:r>
            <a:endParaRPr lang="en-US" sz="1600" dirty="0"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5639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28530" y="-10273"/>
            <a:ext cx="4263656" cy="1160980"/>
            <a:chOff x="3181559" y="2006852"/>
            <a:chExt cx="6014158" cy="20132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841375" y="1059777"/>
            <a:ext cx="6324968" cy="440263"/>
            <a:chOff x="113914" y="137011"/>
            <a:chExt cx="10120625" cy="587138"/>
          </a:xfrm>
        </p:grpSpPr>
        <p:sp>
          <p:nvSpPr>
            <p:cNvPr id="11" name="文本框 76"/>
            <p:cNvSpPr>
              <a:spLocks noChangeArrowheads="1"/>
            </p:cNvSpPr>
            <p:nvPr/>
          </p:nvSpPr>
          <p:spPr bwMode="auto">
            <a:xfrm>
              <a:off x="131511" y="137011"/>
              <a:ext cx="10103028" cy="53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Results 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and Analysis-search strategy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77"/>
            <p:cNvSpPr>
              <a:spLocks noChangeArrowheads="1"/>
            </p:cNvSpPr>
            <p:nvPr/>
          </p:nvSpPr>
          <p:spPr bwMode="auto">
            <a:xfrm>
              <a:off x="113914" y="641507"/>
              <a:ext cx="8198130" cy="826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2667" y="914695"/>
            <a:ext cx="689202" cy="684509"/>
            <a:chOff x="7007596" y="4346598"/>
            <a:chExt cx="529408" cy="532776"/>
          </a:xfrm>
        </p:grpSpPr>
        <p:sp>
          <p:nvSpPr>
            <p:cNvPr id="15" name="椭圆 14"/>
            <p:cNvSpPr/>
            <p:nvPr/>
          </p:nvSpPr>
          <p:spPr>
            <a:xfrm>
              <a:off x="70075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3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53970" y="4392972"/>
              <a:ext cx="436660" cy="4366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041361" y="4424224"/>
              <a:ext cx="478007" cy="45515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baseline="12000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03</a:t>
              </a:r>
              <a:endParaRPr lang="zh-CN" altLang="en-US" sz="48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20" name="TextBox 13"/>
          <p:cNvSpPr txBox="1"/>
          <p:nvPr/>
        </p:nvSpPr>
        <p:spPr>
          <a:xfrm>
            <a:off x="780837" y="328018"/>
            <a:ext cx="717579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Controlled Experiment</a:t>
            </a:r>
            <a:endParaRPr lang="en-US" altLang="zh-CN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" y="1652608"/>
            <a:ext cx="4367213" cy="34083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237" y="1657363"/>
            <a:ext cx="4464000" cy="3419238"/>
          </a:xfrm>
          <a:prstGeom prst="rect">
            <a:avLst/>
          </a:prstGeom>
        </p:spPr>
      </p:pic>
      <p:sp>
        <p:nvSpPr>
          <p:cNvPr id="18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cs typeface="+mn-ea"/>
                <a:sym typeface="+mn-lt"/>
              </a:rPr>
              <a:t>20</a:t>
            </a:r>
            <a:endParaRPr lang="en-US" sz="1600" dirty="0"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9294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28530" y="-10273"/>
            <a:ext cx="4263656" cy="1160980"/>
            <a:chOff x="3181559" y="2006852"/>
            <a:chExt cx="6014158" cy="20132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818170" y="1392860"/>
            <a:ext cx="1338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841375" y="1059777"/>
            <a:ext cx="6324968" cy="440263"/>
            <a:chOff x="113914" y="137011"/>
            <a:chExt cx="10120625" cy="587138"/>
          </a:xfrm>
        </p:grpSpPr>
        <p:sp>
          <p:nvSpPr>
            <p:cNvPr id="11" name="文本框 76"/>
            <p:cNvSpPr>
              <a:spLocks noChangeArrowheads="1"/>
            </p:cNvSpPr>
            <p:nvPr/>
          </p:nvSpPr>
          <p:spPr bwMode="auto">
            <a:xfrm>
              <a:off x="131511" y="137011"/>
              <a:ext cx="10103028" cy="53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Results 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and Analysis-search strategy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77"/>
            <p:cNvSpPr>
              <a:spLocks noChangeArrowheads="1"/>
            </p:cNvSpPr>
            <p:nvPr/>
          </p:nvSpPr>
          <p:spPr bwMode="auto">
            <a:xfrm>
              <a:off x="113914" y="641507"/>
              <a:ext cx="8198130" cy="826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2667" y="914695"/>
            <a:ext cx="689202" cy="684509"/>
            <a:chOff x="7007596" y="4346598"/>
            <a:chExt cx="529408" cy="532776"/>
          </a:xfrm>
        </p:grpSpPr>
        <p:sp>
          <p:nvSpPr>
            <p:cNvPr id="15" name="椭圆 14"/>
            <p:cNvSpPr/>
            <p:nvPr/>
          </p:nvSpPr>
          <p:spPr>
            <a:xfrm>
              <a:off x="70075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3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53970" y="4392972"/>
              <a:ext cx="436660" cy="4366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041361" y="4424224"/>
              <a:ext cx="478007" cy="45515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baseline="12000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03</a:t>
              </a:r>
              <a:endParaRPr lang="zh-CN" altLang="en-US" sz="48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1031359" y="2286000"/>
            <a:ext cx="6039292" cy="1831217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22743" y="2347278"/>
            <a:ext cx="61137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Randomized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strategy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was statistically comparable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BFS and DFS in</a:t>
            </a:r>
          </a:p>
          <a:p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Failure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detection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ability</a:t>
            </a:r>
          </a:p>
          <a:p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ode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coverage rate</a:t>
            </a:r>
          </a:p>
        </p:txBody>
      </p:sp>
      <p:sp>
        <p:nvSpPr>
          <p:cNvPr id="18" name="TextBox 13"/>
          <p:cNvSpPr txBox="1"/>
          <p:nvPr/>
        </p:nvSpPr>
        <p:spPr>
          <a:xfrm>
            <a:off x="780837" y="328018"/>
            <a:ext cx="717579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Controlled Experiment</a:t>
            </a:r>
            <a:endParaRPr lang="en-US" altLang="zh-CN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cs typeface="+mn-ea"/>
                <a:sym typeface="+mn-lt"/>
              </a:rPr>
              <a:t>21</a:t>
            </a:r>
            <a:endParaRPr lang="en-US" sz="1600" dirty="0"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97754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28530" y="-10273"/>
            <a:ext cx="4263656" cy="1160980"/>
            <a:chOff x="3181559" y="2006852"/>
            <a:chExt cx="6014158" cy="20132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818170" y="1392860"/>
            <a:ext cx="1338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841375" y="1059777"/>
            <a:ext cx="6324968" cy="440263"/>
            <a:chOff x="113914" y="137011"/>
            <a:chExt cx="10120625" cy="587138"/>
          </a:xfrm>
        </p:grpSpPr>
        <p:sp>
          <p:nvSpPr>
            <p:cNvPr id="11" name="文本框 76"/>
            <p:cNvSpPr>
              <a:spLocks noChangeArrowheads="1"/>
            </p:cNvSpPr>
            <p:nvPr/>
          </p:nvSpPr>
          <p:spPr bwMode="auto">
            <a:xfrm>
              <a:off x="131511" y="137011"/>
              <a:ext cx="10103028" cy="53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Results 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and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Analysis-waiting time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77"/>
            <p:cNvSpPr>
              <a:spLocks noChangeArrowheads="1"/>
            </p:cNvSpPr>
            <p:nvPr/>
          </p:nvSpPr>
          <p:spPr bwMode="auto">
            <a:xfrm>
              <a:off x="113914" y="641507"/>
              <a:ext cx="8198130" cy="826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2667" y="914695"/>
            <a:ext cx="689202" cy="684509"/>
            <a:chOff x="7007596" y="4346598"/>
            <a:chExt cx="529408" cy="532776"/>
          </a:xfrm>
        </p:grpSpPr>
        <p:sp>
          <p:nvSpPr>
            <p:cNvPr id="15" name="椭圆 14"/>
            <p:cNvSpPr/>
            <p:nvPr/>
          </p:nvSpPr>
          <p:spPr>
            <a:xfrm>
              <a:off x="70075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3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53970" y="4392972"/>
              <a:ext cx="436660" cy="4366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041361" y="4424224"/>
              <a:ext cx="478007" cy="45515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baseline="12000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03</a:t>
              </a:r>
              <a:endParaRPr lang="zh-CN" altLang="en-US" sz="48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20" name="TextBox 13"/>
          <p:cNvSpPr txBox="1"/>
          <p:nvPr/>
        </p:nvSpPr>
        <p:spPr>
          <a:xfrm>
            <a:off x="780837" y="328018"/>
            <a:ext cx="717579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Controlled Experiment</a:t>
            </a:r>
            <a:endParaRPr lang="en-US" altLang="zh-CN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1624011"/>
            <a:ext cx="4371975" cy="342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0" y="1624011"/>
            <a:ext cx="4479412" cy="3500439"/>
          </a:xfrm>
          <a:prstGeom prst="rect">
            <a:avLst/>
          </a:prstGeom>
        </p:spPr>
      </p:pic>
      <p:sp>
        <p:nvSpPr>
          <p:cNvPr id="18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cs typeface="+mn-ea"/>
                <a:sym typeface="+mn-lt"/>
              </a:rPr>
              <a:t>22</a:t>
            </a:r>
            <a:endParaRPr lang="en-US" sz="1600" dirty="0"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49627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28530" y="-10273"/>
            <a:ext cx="4263656" cy="1160980"/>
            <a:chOff x="3181559" y="2006852"/>
            <a:chExt cx="6014158" cy="20132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818170" y="1392860"/>
            <a:ext cx="1338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841375" y="1059777"/>
            <a:ext cx="6324968" cy="440263"/>
            <a:chOff x="113914" y="137011"/>
            <a:chExt cx="10120625" cy="587138"/>
          </a:xfrm>
        </p:grpSpPr>
        <p:sp>
          <p:nvSpPr>
            <p:cNvPr id="11" name="文本框 76"/>
            <p:cNvSpPr>
              <a:spLocks noChangeArrowheads="1"/>
            </p:cNvSpPr>
            <p:nvPr/>
          </p:nvSpPr>
          <p:spPr bwMode="auto">
            <a:xfrm>
              <a:off x="131511" y="137011"/>
              <a:ext cx="10103028" cy="53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Results 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and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Analysis-waiting time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77"/>
            <p:cNvSpPr>
              <a:spLocks noChangeArrowheads="1"/>
            </p:cNvSpPr>
            <p:nvPr/>
          </p:nvSpPr>
          <p:spPr bwMode="auto">
            <a:xfrm>
              <a:off x="113914" y="641507"/>
              <a:ext cx="8198130" cy="826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2667" y="914695"/>
            <a:ext cx="689202" cy="684509"/>
            <a:chOff x="7007596" y="4346598"/>
            <a:chExt cx="529408" cy="532776"/>
          </a:xfrm>
        </p:grpSpPr>
        <p:sp>
          <p:nvSpPr>
            <p:cNvPr id="15" name="椭圆 14"/>
            <p:cNvSpPr/>
            <p:nvPr/>
          </p:nvSpPr>
          <p:spPr>
            <a:xfrm>
              <a:off x="70075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3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53970" y="4392972"/>
              <a:ext cx="436660" cy="4366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041361" y="4424224"/>
              <a:ext cx="478007" cy="45515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baseline="12000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03</a:t>
              </a:r>
              <a:endParaRPr lang="zh-CN" altLang="en-US" sz="48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18" name="TextBox 13"/>
          <p:cNvSpPr txBox="1"/>
          <p:nvPr/>
        </p:nvSpPr>
        <p:spPr>
          <a:xfrm>
            <a:off x="780837" y="328018"/>
            <a:ext cx="717579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Controlled Experiment</a:t>
            </a:r>
            <a:endParaRPr lang="en-US" altLang="zh-CN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1638314"/>
            <a:ext cx="4414838" cy="34260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221" y="1636159"/>
            <a:ext cx="4483054" cy="3408248"/>
          </a:xfrm>
          <a:prstGeom prst="rect">
            <a:avLst/>
          </a:prstGeom>
        </p:spPr>
      </p:pic>
      <p:sp>
        <p:nvSpPr>
          <p:cNvPr id="19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cs typeface="+mn-ea"/>
                <a:sym typeface="+mn-lt"/>
              </a:rPr>
              <a:t>23</a:t>
            </a:r>
            <a:endParaRPr lang="en-US" sz="1600" dirty="0"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62268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28530" y="-10273"/>
            <a:ext cx="4263656" cy="1160980"/>
            <a:chOff x="3181559" y="2006852"/>
            <a:chExt cx="6014158" cy="20132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818170" y="1392860"/>
            <a:ext cx="1338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841375" y="1059777"/>
            <a:ext cx="6324968" cy="440263"/>
            <a:chOff x="113914" y="137011"/>
            <a:chExt cx="10120625" cy="587138"/>
          </a:xfrm>
        </p:grpSpPr>
        <p:sp>
          <p:nvSpPr>
            <p:cNvPr id="11" name="文本框 76"/>
            <p:cNvSpPr>
              <a:spLocks noChangeArrowheads="1"/>
            </p:cNvSpPr>
            <p:nvPr/>
          </p:nvSpPr>
          <p:spPr bwMode="auto">
            <a:xfrm>
              <a:off x="131511" y="137011"/>
              <a:ext cx="10103028" cy="53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Results 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and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Analysis-waiting time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77"/>
            <p:cNvSpPr>
              <a:spLocks noChangeArrowheads="1"/>
            </p:cNvSpPr>
            <p:nvPr/>
          </p:nvSpPr>
          <p:spPr bwMode="auto">
            <a:xfrm>
              <a:off x="113914" y="641507"/>
              <a:ext cx="8198130" cy="826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2667" y="914695"/>
            <a:ext cx="689202" cy="684509"/>
            <a:chOff x="7007596" y="4346598"/>
            <a:chExt cx="529408" cy="532776"/>
          </a:xfrm>
        </p:grpSpPr>
        <p:sp>
          <p:nvSpPr>
            <p:cNvPr id="15" name="椭圆 14"/>
            <p:cNvSpPr/>
            <p:nvPr/>
          </p:nvSpPr>
          <p:spPr>
            <a:xfrm>
              <a:off x="70075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3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53970" y="4392972"/>
              <a:ext cx="436660" cy="4366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041361" y="4424224"/>
              <a:ext cx="478007" cy="45515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baseline="12000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03</a:t>
              </a:r>
              <a:endParaRPr lang="zh-CN" altLang="en-US" sz="48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1499195" y="2041449"/>
            <a:ext cx="6039292" cy="27432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73620" y="2070830"/>
            <a:ext cx="611372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strategy to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 until GUI state is stable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 sending the next input event is not statistically more effective than the strategy of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waiting for a fixed time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interval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</a:p>
          <a:p>
            <a:endParaRPr lang="en-US" altLang="zh-CN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Failure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detection ability</a:t>
            </a:r>
          </a:p>
          <a:p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coverage rate</a:t>
            </a:r>
          </a:p>
          <a:p>
            <a:pPr>
              <a:lnSpc>
                <a:spcPct val="13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780837" y="328018"/>
            <a:ext cx="717579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Controlled Experiment</a:t>
            </a:r>
            <a:endParaRPr lang="en-US" altLang="zh-CN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 sz="1600" smtClean="0">
                <a:cs typeface="+mn-ea"/>
                <a:sym typeface="+mn-lt"/>
              </a:rPr>
              <a:pPr/>
              <a:t>25</a:t>
            </a:fld>
            <a:endParaRPr lang="en-US" sz="1600" dirty="0"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7995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28530" y="-10273"/>
            <a:ext cx="4263656" cy="1160980"/>
            <a:chOff x="3181559" y="2006852"/>
            <a:chExt cx="6014158" cy="20132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818170" y="1392860"/>
            <a:ext cx="1338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841375" y="1059777"/>
            <a:ext cx="8504644" cy="440263"/>
            <a:chOff x="113914" y="137011"/>
            <a:chExt cx="13608339" cy="587138"/>
          </a:xfrm>
        </p:grpSpPr>
        <p:sp>
          <p:nvSpPr>
            <p:cNvPr id="11" name="文本框 76"/>
            <p:cNvSpPr>
              <a:spLocks noChangeArrowheads="1"/>
            </p:cNvSpPr>
            <p:nvPr/>
          </p:nvSpPr>
          <p:spPr bwMode="auto">
            <a:xfrm>
              <a:off x="131510" y="137011"/>
              <a:ext cx="13590743" cy="53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Results 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and Analysis-Best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Treatment-Failure Detection Rate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77"/>
            <p:cNvSpPr>
              <a:spLocks noChangeArrowheads="1"/>
            </p:cNvSpPr>
            <p:nvPr/>
          </p:nvSpPr>
          <p:spPr bwMode="auto">
            <a:xfrm>
              <a:off x="113914" y="642184"/>
              <a:ext cx="12247280" cy="819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2667" y="914695"/>
            <a:ext cx="689202" cy="684509"/>
            <a:chOff x="7007596" y="4346598"/>
            <a:chExt cx="529408" cy="532776"/>
          </a:xfrm>
        </p:grpSpPr>
        <p:sp>
          <p:nvSpPr>
            <p:cNvPr id="15" name="椭圆 14"/>
            <p:cNvSpPr/>
            <p:nvPr/>
          </p:nvSpPr>
          <p:spPr>
            <a:xfrm>
              <a:off x="70075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3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53970" y="4392972"/>
              <a:ext cx="436660" cy="4366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041361" y="4424224"/>
              <a:ext cx="478007" cy="45515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baseline="12000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03</a:t>
              </a:r>
              <a:endParaRPr lang="zh-CN" altLang="en-US" sz="48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18" name="TextBox 13"/>
          <p:cNvSpPr txBox="1"/>
          <p:nvPr/>
        </p:nvSpPr>
        <p:spPr>
          <a:xfrm>
            <a:off x="780837" y="328018"/>
            <a:ext cx="717579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Controlled Experiment</a:t>
            </a:r>
            <a:endParaRPr lang="en-US" altLang="zh-CN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85" y="1493816"/>
            <a:ext cx="5332992" cy="3559908"/>
          </a:xfrm>
          <a:prstGeom prst="rect">
            <a:avLst/>
          </a:prstGeom>
        </p:spPr>
      </p:pic>
      <p:sp>
        <p:nvSpPr>
          <p:cNvPr id="19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cs typeface="+mn-ea"/>
                <a:sym typeface="+mn-lt"/>
              </a:rPr>
              <a:t>25</a:t>
            </a:r>
            <a:endParaRPr lang="en-US" sz="1600" dirty="0"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41005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28530" y="-10273"/>
            <a:ext cx="4263656" cy="1160980"/>
            <a:chOff x="3181559" y="2006852"/>
            <a:chExt cx="6014158" cy="20132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818170" y="1392860"/>
            <a:ext cx="1338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841375" y="1059777"/>
            <a:ext cx="8504644" cy="440263"/>
            <a:chOff x="113914" y="137011"/>
            <a:chExt cx="13608339" cy="587138"/>
          </a:xfrm>
        </p:grpSpPr>
        <p:sp>
          <p:nvSpPr>
            <p:cNvPr id="11" name="文本框 76"/>
            <p:cNvSpPr>
              <a:spLocks noChangeArrowheads="1"/>
            </p:cNvSpPr>
            <p:nvPr/>
          </p:nvSpPr>
          <p:spPr bwMode="auto">
            <a:xfrm>
              <a:off x="131510" y="137011"/>
              <a:ext cx="13590743" cy="53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Results 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and Analysis-Best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Treatment-Code Coverage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77"/>
            <p:cNvSpPr>
              <a:spLocks noChangeArrowheads="1"/>
            </p:cNvSpPr>
            <p:nvPr/>
          </p:nvSpPr>
          <p:spPr bwMode="auto">
            <a:xfrm>
              <a:off x="113914" y="642184"/>
              <a:ext cx="12247280" cy="819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2667" y="914695"/>
            <a:ext cx="689202" cy="684509"/>
            <a:chOff x="7007596" y="4346598"/>
            <a:chExt cx="529408" cy="532776"/>
          </a:xfrm>
        </p:grpSpPr>
        <p:sp>
          <p:nvSpPr>
            <p:cNvPr id="15" name="椭圆 14"/>
            <p:cNvSpPr/>
            <p:nvPr/>
          </p:nvSpPr>
          <p:spPr>
            <a:xfrm>
              <a:off x="70075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3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53970" y="4392972"/>
              <a:ext cx="436660" cy="4366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041361" y="4424224"/>
              <a:ext cx="478007" cy="45515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baseline="12000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03</a:t>
              </a:r>
              <a:endParaRPr lang="zh-CN" altLang="en-US" sz="48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18" name="TextBox 13"/>
          <p:cNvSpPr txBox="1"/>
          <p:nvPr/>
        </p:nvSpPr>
        <p:spPr>
          <a:xfrm>
            <a:off x="780837" y="328018"/>
            <a:ext cx="717579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Controlled Experiment</a:t>
            </a:r>
            <a:endParaRPr lang="en-US" altLang="zh-CN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79" y="1574857"/>
            <a:ext cx="6384781" cy="3568643"/>
          </a:xfrm>
          <a:prstGeom prst="rect">
            <a:avLst/>
          </a:prstGeom>
        </p:spPr>
      </p:pic>
      <p:sp>
        <p:nvSpPr>
          <p:cNvPr id="19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cs typeface="+mn-ea"/>
                <a:sym typeface="+mn-lt"/>
              </a:rPr>
              <a:t>26</a:t>
            </a:r>
            <a:endParaRPr lang="en-US" sz="1600" dirty="0"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497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28530" y="-10273"/>
            <a:ext cx="4263656" cy="1160980"/>
            <a:chOff x="3181559" y="2006852"/>
            <a:chExt cx="6014158" cy="20132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818170" y="1392860"/>
            <a:ext cx="1338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841375" y="1059777"/>
            <a:ext cx="8504644" cy="440263"/>
            <a:chOff x="113914" y="137011"/>
            <a:chExt cx="13608339" cy="587138"/>
          </a:xfrm>
        </p:grpSpPr>
        <p:sp>
          <p:nvSpPr>
            <p:cNvPr id="11" name="文本框 76"/>
            <p:cNvSpPr>
              <a:spLocks noChangeArrowheads="1"/>
            </p:cNvSpPr>
            <p:nvPr/>
          </p:nvSpPr>
          <p:spPr bwMode="auto">
            <a:xfrm>
              <a:off x="131510" y="137011"/>
              <a:ext cx="13590743" cy="533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Results 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and Analysis-Best 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Treatment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77"/>
            <p:cNvSpPr>
              <a:spLocks noChangeArrowheads="1"/>
            </p:cNvSpPr>
            <p:nvPr/>
          </p:nvSpPr>
          <p:spPr bwMode="auto">
            <a:xfrm>
              <a:off x="113914" y="642184"/>
              <a:ext cx="7568641" cy="819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2667" y="914695"/>
            <a:ext cx="689202" cy="684509"/>
            <a:chOff x="7007596" y="4346598"/>
            <a:chExt cx="529408" cy="532776"/>
          </a:xfrm>
        </p:grpSpPr>
        <p:sp>
          <p:nvSpPr>
            <p:cNvPr id="15" name="椭圆 14"/>
            <p:cNvSpPr/>
            <p:nvPr/>
          </p:nvSpPr>
          <p:spPr>
            <a:xfrm>
              <a:off x="70075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3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53970" y="4392972"/>
              <a:ext cx="436660" cy="4366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041361" y="4424224"/>
              <a:ext cx="478007" cy="45515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baseline="12000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03</a:t>
              </a:r>
              <a:endParaRPr lang="zh-CN" altLang="en-US" sz="48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1520460" y="1862729"/>
            <a:ext cx="6039292" cy="27432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94885" y="2072867"/>
            <a:ext cx="6113721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There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were many combinations of factor levels can attain the same high level of failure detection rate and high level of statement code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coverage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There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could be many good configurations in configuring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StateTraversal.</a:t>
            </a:r>
          </a:p>
          <a:p>
            <a:pPr>
              <a:lnSpc>
                <a:spcPct val="130000"/>
              </a:lnSpc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780837" y="328018"/>
            <a:ext cx="717579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Controlled Experiment</a:t>
            </a:r>
            <a:endParaRPr lang="en-US" altLang="zh-CN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cs typeface="+mn-ea"/>
                <a:sym typeface="+mn-lt"/>
              </a:rPr>
              <a:t>27</a:t>
            </a:r>
            <a:endParaRPr lang="en-US" sz="1600" dirty="0"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89699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53475" y="1"/>
            <a:ext cx="3677956" cy="1160980"/>
            <a:chOff x="3181559" y="2006852"/>
            <a:chExt cx="6014158" cy="201324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5" name="TextBox 13"/>
          <p:cNvSpPr txBox="1"/>
          <p:nvPr/>
        </p:nvSpPr>
        <p:spPr>
          <a:xfrm>
            <a:off x="3856373" y="349284"/>
            <a:ext cx="15889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Outline</a:t>
            </a:r>
            <a:endParaRPr lang="zh-CN" altLang="en-US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그룹 36"/>
          <p:cNvGrpSpPr>
            <a:grpSpLocks/>
          </p:cNvGrpSpPr>
          <p:nvPr/>
        </p:nvGrpSpPr>
        <p:grpSpPr bwMode="auto">
          <a:xfrm>
            <a:off x="1393219" y="1097222"/>
            <a:ext cx="5905500" cy="701675"/>
            <a:chOff x="1619672" y="1680810"/>
            <a:chExt cx="5904656" cy="776900"/>
          </a:xfrm>
        </p:grpSpPr>
        <p:sp>
          <p:nvSpPr>
            <p:cNvPr id="37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38" name="모서리가 둥근 직사각형 27"/>
            <p:cNvSpPr/>
            <p:nvPr/>
          </p:nvSpPr>
          <p:spPr>
            <a:xfrm>
              <a:off x="2483149" y="1759962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39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32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400" b="1" i="0" u="none" strike="noStrike" kern="0" cap="none" spc="0" normalizeH="0" baseline="0" noProof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1</a:t>
              </a:r>
              <a:endParaRPr kumimoji="0" lang="ko-KR" altLang="en-US" sz="3400" b="1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40" name="직사각형 96"/>
          <p:cNvSpPr/>
          <p:nvPr/>
        </p:nvSpPr>
        <p:spPr>
          <a:xfrm>
            <a:off x="2251143" y="1277472"/>
            <a:ext cx="45847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latinLnBrk="1">
              <a:defRPr/>
            </a:pPr>
            <a:r>
              <a:rPr lang="en-US" altLang="ko-KR" sz="1900" b="1" dirty="0" smtClean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BACKGROUND &amp; RELATED WORK</a:t>
            </a:r>
            <a:endParaRPr lang="en-US" altLang="ko-KR" sz="1900" b="1" dirty="0">
              <a:solidFill>
                <a:srgbClr val="4BACC6">
                  <a:lumMod val="50000"/>
                </a:srgbClr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grpSp>
        <p:nvGrpSpPr>
          <p:cNvPr id="41" name="그룹 36"/>
          <p:cNvGrpSpPr>
            <a:grpSpLocks/>
          </p:cNvGrpSpPr>
          <p:nvPr/>
        </p:nvGrpSpPr>
        <p:grpSpPr bwMode="auto">
          <a:xfrm>
            <a:off x="1401783" y="2657183"/>
            <a:ext cx="5905500" cy="701675"/>
            <a:chOff x="1619672" y="1680810"/>
            <a:chExt cx="5904656" cy="776900"/>
          </a:xfrm>
        </p:grpSpPr>
        <p:sp>
          <p:nvSpPr>
            <p:cNvPr id="42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43" name="모서리가 둥근 직사각형 27"/>
            <p:cNvSpPr/>
            <p:nvPr/>
          </p:nvSpPr>
          <p:spPr>
            <a:xfrm>
              <a:off x="2483149" y="1736416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44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8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400" b="1" kern="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ko-KR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61" name="직사각형 96"/>
          <p:cNvSpPr/>
          <p:nvPr/>
        </p:nvSpPr>
        <p:spPr>
          <a:xfrm>
            <a:off x="2254685" y="2801465"/>
            <a:ext cx="45847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latinLnBrk="1">
              <a:defRPr/>
            </a:pPr>
            <a:r>
              <a:rPr lang="en-US" altLang="ko-KR" sz="2000" b="1" dirty="0" smtClean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DESIGN </a:t>
            </a:r>
            <a:r>
              <a:rPr lang="en-US" altLang="ko-KR" sz="1900" b="1" dirty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FACTORS</a:t>
            </a:r>
          </a:p>
        </p:txBody>
      </p:sp>
      <p:grpSp>
        <p:nvGrpSpPr>
          <p:cNvPr id="31" name="그룹 36"/>
          <p:cNvGrpSpPr>
            <a:grpSpLocks/>
          </p:cNvGrpSpPr>
          <p:nvPr/>
        </p:nvGrpSpPr>
        <p:grpSpPr bwMode="auto">
          <a:xfrm>
            <a:off x="1401783" y="1866067"/>
            <a:ext cx="5905500" cy="701675"/>
            <a:chOff x="1619672" y="1680810"/>
            <a:chExt cx="5904656" cy="776900"/>
          </a:xfrm>
        </p:grpSpPr>
        <p:sp>
          <p:nvSpPr>
            <p:cNvPr id="32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33" name="모서리가 둥근 직사각형 27"/>
            <p:cNvSpPr/>
            <p:nvPr/>
          </p:nvSpPr>
          <p:spPr>
            <a:xfrm>
              <a:off x="2483149" y="1736416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34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8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400" b="1" kern="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ko-KR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35" name="직사각형 96"/>
          <p:cNvSpPr/>
          <p:nvPr/>
        </p:nvSpPr>
        <p:spPr>
          <a:xfrm>
            <a:off x="2259706" y="2025051"/>
            <a:ext cx="516663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>
              <a:defRPr/>
            </a:pPr>
            <a:r>
              <a:rPr lang="en-US" altLang="ko-KR" sz="1900" b="1" dirty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TEST CASE GENERATION FRAMEWORK</a:t>
            </a:r>
          </a:p>
        </p:txBody>
      </p:sp>
      <p:grpSp>
        <p:nvGrpSpPr>
          <p:cNvPr id="45" name="그룹 36"/>
          <p:cNvGrpSpPr>
            <a:grpSpLocks/>
          </p:cNvGrpSpPr>
          <p:nvPr/>
        </p:nvGrpSpPr>
        <p:grpSpPr bwMode="auto">
          <a:xfrm>
            <a:off x="1412057" y="3407196"/>
            <a:ext cx="5905500" cy="701675"/>
            <a:chOff x="1619672" y="1680810"/>
            <a:chExt cx="5904656" cy="776900"/>
          </a:xfrm>
        </p:grpSpPr>
        <p:sp>
          <p:nvSpPr>
            <p:cNvPr id="50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60" name="모서리가 둥근 직사각형 27"/>
            <p:cNvSpPr/>
            <p:nvPr/>
          </p:nvSpPr>
          <p:spPr>
            <a:xfrm>
              <a:off x="2483149" y="1736416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64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8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400" b="1" kern="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ko-KR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65" name="직사각형 96"/>
          <p:cNvSpPr/>
          <p:nvPr/>
        </p:nvSpPr>
        <p:spPr>
          <a:xfrm>
            <a:off x="2269981" y="3566180"/>
            <a:ext cx="45847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latinLnBrk="1">
              <a:defRPr/>
            </a:pPr>
            <a:r>
              <a:rPr lang="en-US" altLang="ko-KR" sz="1900" b="1" dirty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CONTROLLED EXPERIMENT</a:t>
            </a:r>
          </a:p>
        </p:txBody>
      </p:sp>
      <p:grpSp>
        <p:nvGrpSpPr>
          <p:cNvPr id="51" name="그룹 35"/>
          <p:cNvGrpSpPr>
            <a:grpSpLocks/>
          </p:cNvGrpSpPr>
          <p:nvPr/>
        </p:nvGrpSpPr>
        <p:grpSpPr bwMode="auto">
          <a:xfrm>
            <a:off x="1403620" y="4159466"/>
            <a:ext cx="5904000" cy="702000"/>
            <a:chOff x="1619672" y="2612404"/>
            <a:chExt cx="5904656" cy="776900"/>
          </a:xfrm>
        </p:grpSpPr>
        <p:sp>
          <p:nvSpPr>
            <p:cNvPr id="52" name="모서리가 둥근 직사각형 37"/>
            <p:cNvSpPr/>
            <p:nvPr/>
          </p:nvSpPr>
          <p:spPr>
            <a:xfrm>
              <a:off x="1619672" y="2612404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algn="ctr"/>
              <a:endParaRPr kumimoji="0"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3" name="모서리가 둥근 직사각형 28"/>
            <p:cNvSpPr/>
            <p:nvPr/>
          </p:nvSpPr>
          <p:spPr>
            <a:xfrm>
              <a:off x="2483149" y="2700549"/>
              <a:ext cx="4931658" cy="6077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algn="ctr"/>
              <a:endParaRPr kumimoji="0"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4" name="TextBox 70"/>
            <p:cNvSpPr txBox="1">
              <a:spLocks noChangeArrowheads="1"/>
            </p:cNvSpPr>
            <p:nvPr/>
          </p:nvSpPr>
          <p:spPr bwMode="auto">
            <a:xfrm>
              <a:off x="1739116" y="2691965"/>
              <a:ext cx="647700" cy="681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algn="ctr"/>
              <a:r>
                <a:rPr lang="en-US" altLang="ko-KR" sz="3400" b="1" dirty="0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ko-KR" altLang="en-US" sz="34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직사각형 97"/>
          <p:cNvSpPr/>
          <p:nvPr/>
        </p:nvSpPr>
        <p:spPr>
          <a:xfrm>
            <a:off x="2239641" y="4339855"/>
            <a:ext cx="526355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HY견고딕" pitchFamily="18" charset="-127"/>
                <a:cs typeface="Arial" charset="0"/>
              </a:rPr>
              <a:t> CONCLUSION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9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766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53475" y="1"/>
            <a:ext cx="3677956" cy="1160980"/>
            <a:chOff x="3181559" y="2006852"/>
            <a:chExt cx="6014158" cy="201324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5" name="TextBox 13"/>
          <p:cNvSpPr txBox="1"/>
          <p:nvPr/>
        </p:nvSpPr>
        <p:spPr>
          <a:xfrm>
            <a:off x="3856373" y="349284"/>
            <a:ext cx="15889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Outline</a:t>
            </a:r>
            <a:endParaRPr lang="zh-CN" altLang="en-US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그룹 36"/>
          <p:cNvGrpSpPr>
            <a:grpSpLocks/>
          </p:cNvGrpSpPr>
          <p:nvPr/>
        </p:nvGrpSpPr>
        <p:grpSpPr bwMode="auto">
          <a:xfrm>
            <a:off x="1401783" y="2657183"/>
            <a:ext cx="5905500" cy="701675"/>
            <a:chOff x="1619672" y="1680810"/>
            <a:chExt cx="5904656" cy="776900"/>
          </a:xfrm>
        </p:grpSpPr>
        <p:sp>
          <p:nvSpPr>
            <p:cNvPr id="42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43" name="모서리가 둥근 직사각형 27"/>
            <p:cNvSpPr/>
            <p:nvPr/>
          </p:nvSpPr>
          <p:spPr>
            <a:xfrm>
              <a:off x="2483149" y="1736416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44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8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400" b="1" kern="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ko-KR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6" name="그룹 36"/>
          <p:cNvGrpSpPr>
            <a:grpSpLocks/>
          </p:cNvGrpSpPr>
          <p:nvPr/>
        </p:nvGrpSpPr>
        <p:grpSpPr bwMode="auto">
          <a:xfrm>
            <a:off x="1409988" y="4155494"/>
            <a:ext cx="5905500" cy="701675"/>
            <a:chOff x="1619672" y="1680810"/>
            <a:chExt cx="5904656" cy="776900"/>
          </a:xfrm>
        </p:grpSpPr>
        <p:sp>
          <p:nvSpPr>
            <p:cNvPr id="47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48" name="모서리가 둥근 직사각형 27"/>
            <p:cNvSpPr/>
            <p:nvPr/>
          </p:nvSpPr>
          <p:spPr>
            <a:xfrm>
              <a:off x="2483149" y="1736416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49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8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400" b="1" kern="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ko-KR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61" name="직사각형 96"/>
          <p:cNvSpPr/>
          <p:nvPr/>
        </p:nvSpPr>
        <p:spPr>
          <a:xfrm>
            <a:off x="2254685" y="2801465"/>
            <a:ext cx="45847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latinLnBrk="1">
              <a:defRPr/>
            </a:pPr>
            <a:r>
              <a:rPr lang="en-US" altLang="ko-KR" sz="2000" b="1" dirty="0" smtClean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DESIGN </a:t>
            </a:r>
            <a:r>
              <a:rPr lang="en-US" altLang="ko-KR" sz="1900" b="1" dirty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FACTORS</a:t>
            </a:r>
          </a:p>
        </p:txBody>
      </p:sp>
      <p:sp>
        <p:nvSpPr>
          <p:cNvPr id="63" name="직사각형 96"/>
          <p:cNvSpPr/>
          <p:nvPr/>
        </p:nvSpPr>
        <p:spPr>
          <a:xfrm>
            <a:off x="2258222" y="4282942"/>
            <a:ext cx="45847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latinLnBrk="1">
              <a:defRPr/>
            </a:pPr>
            <a:r>
              <a:rPr lang="en-US" altLang="ko-KR" sz="1900" b="1" dirty="0" smtClean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CONCLUSION</a:t>
            </a:r>
            <a:endParaRPr lang="en-US" altLang="ko-KR" sz="1900" b="1" dirty="0">
              <a:solidFill>
                <a:srgbClr val="4BACC6">
                  <a:lumMod val="50000"/>
                </a:srgbClr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grpSp>
        <p:nvGrpSpPr>
          <p:cNvPr id="31" name="그룹 35"/>
          <p:cNvGrpSpPr>
            <a:grpSpLocks/>
          </p:cNvGrpSpPr>
          <p:nvPr/>
        </p:nvGrpSpPr>
        <p:grpSpPr bwMode="auto">
          <a:xfrm>
            <a:off x="1400076" y="1104357"/>
            <a:ext cx="5904000" cy="702000"/>
            <a:chOff x="1619672" y="2612404"/>
            <a:chExt cx="5904656" cy="776900"/>
          </a:xfrm>
        </p:grpSpPr>
        <p:sp>
          <p:nvSpPr>
            <p:cNvPr id="32" name="모서리가 둥근 직사각형 37"/>
            <p:cNvSpPr/>
            <p:nvPr/>
          </p:nvSpPr>
          <p:spPr>
            <a:xfrm>
              <a:off x="1619672" y="2612404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algn="ctr"/>
              <a:endParaRPr kumimoji="0"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모서리가 둥근 직사각형 28"/>
            <p:cNvSpPr/>
            <p:nvPr/>
          </p:nvSpPr>
          <p:spPr>
            <a:xfrm>
              <a:off x="2483149" y="2700549"/>
              <a:ext cx="4931658" cy="6077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algn="ctr"/>
              <a:endParaRPr kumimoji="0"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TextBox 70"/>
            <p:cNvSpPr txBox="1">
              <a:spLocks noChangeArrowheads="1"/>
            </p:cNvSpPr>
            <p:nvPr/>
          </p:nvSpPr>
          <p:spPr bwMode="auto">
            <a:xfrm>
              <a:off x="1739116" y="2691965"/>
              <a:ext cx="647700" cy="642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algn="ctr"/>
              <a:r>
                <a:rPr lang="en-US" altLang="ko-KR" sz="3400" b="1" dirty="0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ko-KR" altLang="en-US" sz="34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직사각형 97"/>
          <p:cNvSpPr/>
          <p:nvPr/>
        </p:nvSpPr>
        <p:spPr>
          <a:xfrm>
            <a:off x="2214831" y="1284746"/>
            <a:ext cx="526355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HY견고딕" pitchFamily="18" charset="-127"/>
                <a:cs typeface="Arial" charset="0"/>
              </a:rPr>
              <a:t>BACKGROUND &amp; RELATED WORK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9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grpSp>
        <p:nvGrpSpPr>
          <p:cNvPr id="45" name="그룹 36"/>
          <p:cNvGrpSpPr>
            <a:grpSpLocks/>
          </p:cNvGrpSpPr>
          <p:nvPr/>
        </p:nvGrpSpPr>
        <p:grpSpPr bwMode="auto">
          <a:xfrm>
            <a:off x="1401783" y="1866067"/>
            <a:ext cx="5905500" cy="701675"/>
            <a:chOff x="1619672" y="1680810"/>
            <a:chExt cx="5904656" cy="776900"/>
          </a:xfrm>
        </p:grpSpPr>
        <p:sp>
          <p:nvSpPr>
            <p:cNvPr id="50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60" name="모서리가 둥근 직사각형 27"/>
            <p:cNvSpPr/>
            <p:nvPr/>
          </p:nvSpPr>
          <p:spPr>
            <a:xfrm>
              <a:off x="2483149" y="1736416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64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8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400" b="1" kern="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ko-KR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65" name="직사각형 96"/>
          <p:cNvSpPr/>
          <p:nvPr/>
        </p:nvSpPr>
        <p:spPr>
          <a:xfrm>
            <a:off x="2259706" y="2025051"/>
            <a:ext cx="516663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>
              <a:defRPr/>
            </a:pPr>
            <a:r>
              <a:rPr lang="en-US" altLang="ko-KR" sz="1900" b="1" dirty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TEST CASE GENERATION FRAMEWORK</a:t>
            </a:r>
          </a:p>
        </p:txBody>
      </p:sp>
      <p:grpSp>
        <p:nvGrpSpPr>
          <p:cNvPr id="66" name="그룹 36"/>
          <p:cNvGrpSpPr>
            <a:grpSpLocks/>
          </p:cNvGrpSpPr>
          <p:nvPr/>
        </p:nvGrpSpPr>
        <p:grpSpPr bwMode="auto">
          <a:xfrm>
            <a:off x="1412057" y="3407196"/>
            <a:ext cx="5905500" cy="701675"/>
            <a:chOff x="1619672" y="1680810"/>
            <a:chExt cx="5904656" cy="776900"/>
          </a:xfrm>
        </p:grpSpPr>
        <p:sp>
          <p:nvSpPr>
            <p:cNvPr id="67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68" name="모서리가 둥근 직사각형 27"/>
            <p:cNvSpPr/>
            <p:nvPr/>
          </p:nvSpPr>
          <p:spPr>
            <a:xfrm>
              <a:off x="2483149" y="1736416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69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8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400" b="1" kern="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ko-KR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70" name="직사각형 96"/>
          <p:cNvSpPr/>
          <p:nvPr/>
        </p:nvSpPr>
        <p:spPr>
          <a:xfrm>
            <a:off x="2269981" y="3566180"/>
            <a:ext cx="45847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latinLnBrk="1">
              <a:defRPr/>
            </a:pPr>
            <a:r>
              <a:rPr lang="en-US" altLang="ko-KR" sz="1900" b="1" dirty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CONTROLLED EXPERIMENT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  <a:reflection stA="32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38766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28530" y="-10273"/>
            <a:ext cx="4263656" cy="1160980"/>
            <a:chOff x="3181559" y="2006852"/>
            <a:chExt cx="6014158" cy="20132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9" name="TextBox 13"/>
          <p:cNvSpPr txBox="1"/>
          <p:nvPr/>
        </p:nvSpPr>
        <p:spPr>
          <a:xfrm>
            <a:off x="780837" y="328018"/>
            <a:ext cx="717579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Conclusion</a:t>
            </a:r>
            <a:endParaRPr lang="en-US" altLang="zh-CN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8323" y="1624254"/>
            <a:ext cx="8097608" cy="334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FF0000"/>
                </a:solidFill>
              </a:rPr>
              <a:t>State </a:t>
            </a:r>
            <a:r>
              <a:rPr lang="en-US" altLang="zh-CN" sz="1800" dirty="0">
                <a:solidFill>
                  <a:srgbClr val="FF0000"/>
                </a:solidFill>
              </a:rPr>
              <a:t>equivalence </a:t>
            </a:r>
            <a:r>
              <a:rPr lang="en-US" altLang="zh-CN" sz="1800" dirty="0" smtClean="0"/>
              <a:t>:Different </a:t>
            </a:r>
            <a:r>
              <a:rPr lang="en-US" altLang="zh-CN" sz="1800" dirty="0" smtClean="0"/>
              <a:t>state equivalence </a:t>
            </a:r>
            <a:r>
              <a:rPr lang="en-US" altLang="zh-CN" sz="1800" dirty="0" err="1" smtClean="0"/>
              <a:t>definitionswill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significantly affect the </a:t>
            </a:r>
            <a:r>
              <a:rPr lang="en-US" altLang="zh-CN" sz="1800" dirty="0" smtClean="0"/>
              <a:t>failure detection </a:t>
            </a:r>
            <a:r>
              <a:rPr lang="en-US" altLang="zh-CN" sz="1800" dirty="0"/>
              <a:t>rates  </a:t>
            </a:r>
            <a:r>
              <a:rPr lang="en-US" altLang="zh-CN" sz="1800" dirty="0" smtClean="0"/>
              <a:t>and </a:t>
            </a:r>
            <a:r>
              <a:rPr lang="en-US" altLang="zh-CN" sz="1800" dirty="0"/>
              <a:t>the code </a:t>
            </a:r>
            <a:r>
              <a:rPr lang="en-US" altLang="zh-CN" sz="1800" dirty="0" smtClean="0"/>
              <a:t>coverage.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FF0000"/>
                </a:solidFill>
              </a:rPr>
              <a:t>Search strategy</a:t>
            </a:r>
            <a:r>
              <a:rPr lang="en-US" altLang="zh-CN" sz="1800" dirty="0" smtClean="0"/>
              <a:t>: BFS </a:t>
            </a:r>
            <a:r>
              <a:rPr lang="en-US" altLang="zh-CN" sz="1800" dirty="0"/>
              <a:t>and </a:t>
            </a:r>
            <a:r>
              <a:rPr lang="en-US" altLang="zh-CN" sz="1800" dirty="0" smtClean="0"/>
              <a:t>DFS </a:t>
            </a:r>
            <a:r>
              <a:rPr lang="en-US" altLang="zh-CN" sz="1800" dirty="0"/>
              <a:t>are comparable to </a:t>
            </a:r>
            <a:r>
              <a:rPr lang="en-US" altLang="zh-CN" sz="1800" dirty="0" smtClean="0"/>
              <a:t>Random.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FF0000"/>
                </a:solidFill>
              </a:rPr>
              <a:t>Waiting time</a:t>
            </a:r>
            <a:r>
              <a:rPr lang="en-US" altLang="zh-CN" sz="1800" dirty="0" smtClean="0"/>
              <a:t>: Waiting </a:t>
            </a:r>
            <a:r>
              <a:rPr lang="en-US" altLang="zh-CN" sz="1800" dirty="0"/>
              <a:t>for idle and waiting for a fixed time period have no </a:t>
            </a:r>
            <a:endParaRPr lang="en-US" altLang="zh-CN" sz="1800" dirty="0" smtClean="0"/>
          </a:p>
          <a:p>
            <a:r>
              <a:rPr lang="en-US" altLang="zh-CN" sz="1800" dirty="0" smtClean="0"/>
              <a:t>      significant difference.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FF0000"/>
                </a:solidFill>
              </a:rPr>
              <a:t>Failure </a:t>
            </a:r>
            <a:r>
              <a:rPr lang="en-US" altLang="zh-CN" sz="1800" dirty="0">
                <a:solidFill>
                  <a:srgbClr val="FF0000"/>
                </a:solidFill>
              </a:rPr>
              <a:t>detection rate</a:t>
            </a:r>
            <a:r>
              <a:rPr lang="en-US" altLang="zh-CN" sz="1800" dirty="0"/>
              <a:t>: &lt;Cosine Similarity, BFS, wait5000ms</a:t>
            </a:r>
            <a:r>
              <a:rPr lang="en-US" altLang="zh-CN" sz="1800" dirty="0" smtClean="0"/>
              <a:t>&gt;(best).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FF0000"/>
                </a:solidFill>
              </a:rPr>
              <a:t>Code </a:t>
            </a:r>
            <a:r>
              <a:rPr lang="en-US" altLang="zh-CN" sz="1800" dirty="0">
                <a:solidFill>
                  <a:srgbClr val="FF0000"/>
                </a:solidFill>
              </a:rPr>
              <a:t>coverage</a:t>
            </a:r>
            <a:r>
              <a:rPr lang="en-US" altLang="zh-CN" sz="1800" dirty="0"/>
              <a:t>:&lt;Cosine Similarity, DFS, wait5000ms</a:t>
            </a:r>
            <a:r>
              <a:rPr lang="en-US" altLang="zh-CN" sz="1800" dirty="0" smtClean="0"/>
              <a:t>&gt;(best).</a:t>
            </a: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cs typeface="+mn-ea"/>
                <a:sym typeface="+mn-lt"/>
              </a:rPr>
              <a:t>29</a:t>
            </a:r>
            <a:endParaRPr lang="en-US" sz="1600" dirty="0"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392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1021197" y="3291201"/>
            <a:ext cx="677676" cy="677676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339712" y="131597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680939" y="336486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568901" y="3123469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28"/>
          <p:cNvSpPr txBox="1"/>
          <p:nvPr/>
        </p:nvSpPr>
        <p:spPr>
          <a:xfrm>
            <a:off x="1780194" y="1520013"/>
            <a:ext cx="174278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917414" y="2539933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6068498" y="2201204"/>
            <a:ext cx="274777" cy="27477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8"/>
          <p:cNvSpPr txBox="1"/>
          <p:nvPr/>
        </p:nvSpPr>
        <p:spPr>
          <a:xfrm>
            <a:off x="6247742" y="3213537"/>
            <a:ext cx="1074333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673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900"/>
                            </p:stCondLst>
                            <p:childTnLst>
                              <p:par>
                                <p:cTn id="91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5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06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115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50"/>
                            </p:stCondLst>
                            <p:childTnLst>
                              <p:par>
                                <p:cTn id="121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21" grpId="0"/>
      <p:bldP spid="21" grpId="1"/>
      <p:bldP spid="25" grpId="0" animBg="1"/>
      <p:bldP spid="25" grpId="1" animBg="1"/>
      <p:bldP spid="25" grpId="2" animBg="1"/>
      <p:bldP spid="26" grpId="0"/>
      <p:bldP spid="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53475" y="1"/>
            <a:ext cx="3677956" cy="1160980"/>
            <a:chOff x="3181559" y="2006852"/>
            <a:chExt cx="6014158" cy="201324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5" name="TextBox 13"/>
          <p:cNvSpPr txBox="1"/>
          <p:nvPr/>
        </p:nvSpPr>
        <p:spPr>
          <a:xfrm>
            <a:off x="3232303" y="328018"/>
            <a:ext cx="238316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Background</a:t>
            </a:r>
            <a:endParaRPr lang="zh-CN" altLang="en-US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05480" y="1923676"/>
            <a:ext cx="6113430" cy="513057"/>
            <a:chOff x="11027754" y="2126774"/>
            <a:chExt cx="8153368" cy="684076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1499117" y="2766530"/>
              <a:ext cx="7682005" cy="0"/>
            </a:xfrm>
            <a:prstGeom prst="lin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1027754" y="2126774"/>
              <a:ext cx="684076" cy="684076"/>
            </a:xfrm>
            <a:prstGeom prst="ellipse">
              <a:avLst/>
            </a:prstGeom>
            <a:solidFill>
              <a:srgbClr val="F9F9F9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700" dirty="0">
                  <a:solidFill>
                    <a:srgbClr val="0070C0"/>
                  </a:solidFill>
                  <a:latin typeface="Broadway" pitchFamily="82" charset="0"/>
                </a:rPr>
                <a:t>1</a:t>
              </a:r>
              <a:endParaRPr lang="zh-CN" altLang="en-US" sz="2700" dirty="0">
                <a:solidFill>
                  <a:srgbClr val="0070C0"/>
                </a:solidFill>
                <a:latin typeface="Broadway" pitchFamily="82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305478" y="3790571"/>
            <a:ext cx="6124066" cy="513057"/>
            <a:chOff x="11027754" y="2126774"/>
            <a:chExt cx="8167552" cy="684076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1513302" y="2752353"/>
              <a:ext cx="7682004" cy="0"/>
            </a:xfrm>
            <a:prstGeom prst="lin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11027754" y="2126774"/>
              <a:ext cx="684076" cy="684076"/>
            </a:xfrm>
            <a:prstGeom prst="ellipse">
              <a:avLst/>
            </a:prstGeom>
            <a:solidFill>
              <a:srgbClr val="F9F9F9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700" dirty="0">
                  <a:solidFill>
                    <a:srgbClr val="0070C0"/>
                  </a:solidFill>
                  <a:latin typeface="Broadway" pitchFamily="82" charset="0"/>
                </a:rPr>
                <a:t>3</a:t>
              </a:r>
              <a:endParaRPr lang="zh-CN" altLang="en-US" sz="27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305485" y="2682462"/>
            <a:ext cx="6124060" cy="513057"/>
            <a:chOff x="11027754" y="2126774"/>
            <a:chExt cx="8167542" cy="684076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11513294" y="2766533"/>
              <a:ext cx="7682002" cy="0"/>
            </a:xfrm>
            <a:prstGeom prst="lin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11027754" y="2126774"/>
              <a:ext cx="684076" cy="684076"/>
            </a:xfrm>
            <a:prstGeom prst="ellipse">
              <a:avLst/>
            </a:prstGeom>
            <a:solidFill>
              <a:srgbClr val="F9F9F9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700" dirty="0">
                  <a:solidFill>
                    <a:srgbClr val="0070C0"/>
                  </a:solidFill>
                  <a:latin typeface="Broadway" pitchFamily="82" charset="0"/>
                </a:rPr>
                <a:t>2</a:t>
              </a:r>
              <a:endParaRPr lang="zh-CN" altLang="en-US" sz="27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TextBox 104"/>
          <p:cNvSpPr txBox="1"/>
          <p:nvPr/>
        </p:nvSpPr>
        <p:spPr>
          <a:xfrm>
            <a:off x="1879563" y="1870283"/>
            <a:ext cx="5576868" cy="315453"/>
          </a:xfrm>
          <a:prstGeom prst="rect">
            <a:avLst/>
          </a:prstGeom>
          <a:noFill/>
        </p:spPr>
        <p:txBody>
          <a:bodyPr wrap="square" lIns="68562" tIns="34281" rIns="68562" bIns="34281">
            <a:spAutoFit/>
          </a:bodyPr>
          <a:lstStyle/>
          <a:p>
            <a:pPr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Android Applications requires testing for ensure quality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04"/>
          <p:cNvSpPr txBox="1"/>
          <p:nvPr/>
        </p:nvSpPr>
        <p:spPr>
          <a:xfrm>
            <a:off x="1852676" y="2610143"/>
            <a:ext cx="5576868" cy="561674"/>
          </a:xfrm>
          <a:prstGeom prst="rect">
            <a:avLst/>
          </a:prstGeom>
          <a:noFill/>
        </p:spPr>
        <p:txBody>
          <a:bodyPr wrap="square" lIns="68562" tIns="34281" rIns="68562" bIns="34281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Automated test case generation techniques are major research focus.</a:t>
            </a:r>
          </a:p>
        </p:txBody>
      </p:sp>
      <p:sp>
        <p:nvSpPr>
          <p:cNvPr id="21" name="TextBox 104"/>
          <p:cNvSpPr txBox="1"/>
          <p:nvPr/>
        </p:nvSpPr>
        <p:spPr>
          <a:xfrm>
            <a:off x="1835537" y="3822542"/>
            <a:ext cx="6085837" cy="315453"/>
          </a:xfrm>
          <a:prstGeom prst="rect">
            <a:avLst/>
          </a:prstGeom>
          <a:noFill/>
        </p:spPr>
        <p:txBody>
          <a:bodyPr wrap="square" lIns="68562" tIns="34281" rIns="68562" bIns="34281">
            <a:spAutoFit/>
          </a:bodyPr>
          <a:lstStyle/>
          <a:p>
            <a:pPr>
              <a:defRPr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StateTraversal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one of the most popular type of techniques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 sz="1600" smtClean="0">
                <a:cs typeface="+mn-ea"/>
                <a:sym typeface="+mn-lt"/>
              </a:rPr>
              <a:pPr/>
              <a:t>4</a:t>
            </a:fld>
            <a:endParaRPr lang="en-US" sz="1600" dirty="0"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  <a:reflection stA="32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5466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53475" y="1"/>
            <a:ext cx="3677956" cy="1160980"/>
            <a:chOff x="3181559" y="2006852"/>
            <a:chExt cx="6014158" cy="201324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5" name="TextBox 13"/>
          <p:cNvSpPr txBox="1"/>
          <p:nvPr/>
        </p:nvSpPr>
        <p:spPr>
          <a:xfrm>
            <a:off x="3232303" y="328018"/>
            <a:ext cx="258370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Related Work</a:t>
            </a:r>
            <a:endParaRPr lang="en-US" altLang="zh-CN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71228" y="1420244"/>
            <a:ext cx="7561114" cy="513057"/>
            <a:chOff x="11027754" y="2126774"/>
            <a:chExt cx="10084117" cy="684076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1499117" y="2766530"/>
              <a:ext cx="9612754" cy="44320"/>
            </a:xfrm>
            <a:prstGeom prst="lin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1027754" y="2126774"/>
              <a:ext cx="684076" cy="684076"/>
            </a:xfrm>
            <a:prstGeom prst="ellipse">
              <a:avLst/>
            </a:prstGeom>
            <a:solidFill>
              <a:srgbClr val="F9F9F9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700" dirty="0">
                  <a:solidFill>
                    <a:srgbClr val="0070C0"/>
                  </a:solidFill>
                  <a:latin typeface="Broadway" pitchFamily="82" charset="0"/>
                </a:rPr>
                <a:t>1</a:t>
              </a:r>
              <a:endParaRPr lang="zh-CN" altLang="en-US" sz="2700" dirty="0">
                <a:solidFill>
                  <a:srgbClr val="0070C0"/>
                </a:solidFill>
                <a:latin typeface="Broadway" pitchFamily="82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1226" y="3009741"/>
            <a:ext cx="7561116" cy="513057"/>
            <a:chOff x="11027754" y="2126774"/>
            <a:chExt cx="10084119" cy="684076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1513302" y="2752353"/>
              <a:ext cx="9598571" cy="58497"/>
            </a:xfrm>
            <a:prstGeom prst="lin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11027754" y="2126774"/>
              <a:ext cx="684076" cy="684076"/>
            </a:xfrm>
            <a:prstGeom prst="ellipse">
              <a:avLst/>
            </a:prstGeom>
            <a:solidFill>
              <a:srgbClr val="F9F9F9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700" dirty="0">
                  <a:solidFill>
                    <a:srgbClr val="0070C0"/>
                  </a:solidFill>
                  <a:latin typeface="Broadway" pitchFamily="82" charset="0"/>
                </a:rPr>
                <a:t>3</a:t>
              </a:r>
              <a:endParaRPr lang="zh-CN" altLang="en-US" sz="27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71233" y="2179030"/>
            <a:ext cx="7561109" cy="513057"/>
            <a:chOff x="11027754" y="2126774"/>
            <a:chExt cx="10084107" cy="684076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11513294" y="2766533"/>
              <a:ext cx="9598567" cy="44317"/>
            </a:xfrm>
            <a:prstGeom prst="lin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11027754" y="2126774"/>
              <a:ext cx="684076" cy="684076"/>
            </a:xfrm>
            <a:prstGeom prst="ellipse">
              <a:avLst/>
            </a:prstGeom>
            <a:solidFill>
              <a:srgbClr val="F9F9F9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700" dirty="0">
                  <a:solidFill>
                    <a:srgbClr val="0070C0"/>
                  </a:solidFill>
                  <a:latin typeface="Broadway" pitchFamily="82" charset="0"/>
                </a:rPr>
                <a:t>2</a:t>
              </a:r>
              <a:endParaRPr lang="zh-CN" altLang="en-US" sz="27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TextBox 104"/>
          <p:cNvSpPr txBox="1"/>
          <p:nvPr/>
        </p:nvSpPr>
        <p:spPr>
          <a:xfrm>
            <a:off x="1327664" y="1371627"/>
            <a:ext cx="6956208" cy="807895"/>
          </a:xfrm>
          <a:prstGeom prst="rect">
            <a:avLst/>
          </a:prstGeom>
          <a:noFill/>
        </p:spPr>
        <p:txBody>
          <a:bodyPr wrap="square" lIns="68562" tIns="34281" rIns="68562" bIns="34281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Automated Test Input Generation for Android: Are We There Yet?</a:t>
            </a:r>
          </a:p>
          <a:p>
            <a:pPr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R. C.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Shauvik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et al. (ASE2015)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104"/>
          <p:cNvSpPr txBox="1"/>
          <p:nvPr/>
        </p:nvSpPr>
        <p:spPr>
          <a:xfrm>
            <a:off x="1301285" y="2907209"/>
            <a:ext cx="6712558" cy="561674"/>
          </a:xfrm>
          <a:prstGeom prst="rect">
            <a:avLst/>
          </a:prstGeom>
          <a:noFill/>
        </p:spPr>
        <p:txBody>
          <a:bodyPr wrap="square" lIns="68562" tIns="34281" rIns="68562" bIns="34281"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PUMA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Programmable UI-automation for large-scale dynamic analysis of mobile apps. </a:t>
            </a:r>
            <a:r>
              <a:rPr lang="pt-BR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S. </a:t>
            </a:r>
            <a:r>
              <a:rPr lang="pt-BR" altLang="zh-CN" sz="1600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Hao</a:t>
            </a:r>
            <a:r>
              <a:rPr lang="pt-BR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B. Liu et al.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pt-BR" sz="1600" dirty="0"/>
              <a:t>MobiSys2014</a:t>
            </a:r>
            <a:r>
              <a:rPr lang="en-US" sz="1600" dirty="0"/>
              <a:t>)</a:t>
            </a:r>
            <a:r>
              <a:rPr lang="pt-BR" sz="1600" dirty="0"/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1294049" y="2125208"/>
            <a:ext cx="648812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SwiftHand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Guided GUI Testing of Android Apps with Minimal Restart and Approximate Learning.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Choi et al. (</a:t>
            </a:r>
            <a:r>
              <a:rPr lang="en-US" sz="1600" dirty="0" smtClean="0"/>
              <a:t>OOPSLA2013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69514" y="3778586"/>
            <a:ext cx="7561116" cy="513057"/>
            <a:chOff x="11027754" y="2126774"/>
            <a:chExt cx="10084119" cy="684076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11513302" y="2752353"/>
              <a:ext cx="9598571" cy="58497"/>
            </a:xfrm>
            <a:prstGeom prst="lin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1027754" y="2126774"/>
              <a:ext cx="684076" cy="684076"/>
            </a:xfrm>
            <a:prstGeom prst="ellipse">
              <a:avLst/>
            </a:prstGeom>
            <a:solidFill>
              <a:srgbClr val="F9F9F9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700" dirty="0">
                  <a:solidFill>
                    <a:srgbClr val="0070C0"/>
                  </a:solidFill>
                  <a:latin typeface="Broadway" pitchFamily="82" charset="0"/>
                </a:rPr>
                <a:t>4</a:t>
              </a:r>
              <a:endParaRPr lang="zh-CN" altLang="en-US" sz="27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104"/>
          <p:cNvSpPr txBox="1"/>
          <p:nvPr/>
        </p:nvSpPr>
        <p:spPr>
          <a:xfrm>
            <a:off x="1299573" y="3676054"/>
            <a:ext cx="6712558" cy="561674"/>
          </a:xfrm>
          <a:prstGeom prst="rect">
            <a:avLst/>
          </a:prstGeom>
          <a:noFill/>
        </p:spPr>
        <p:txBody>
          <a:bodyPr wrap="square" lIns="68562" tIns="34281" rIns="68562" bIns="34281">
            <a:spAutoFit/>
          </a:bodyPr>
          <a:lstStyle/>
          <a:p>
            <a:pPr>
              <a:defRPr/>
            </a:pP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Acteve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Automated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Concolic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Testing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 Smartphone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Apps.</a:t>
            </a:r>
          </a:p>
          <a:p>
            <a:pPr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Anand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et al. (FSE2012)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+mn-ea"/>
                <a:sym typeface="+mn-lt"/>
              </a:rPr>
              <a:t>5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  <a:reflection stA="32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5325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53475" y="1"/>
            <a:ext cx="3677956" cy="1160980"/>
            <a:chOff x="3181559" y="2006852"/>
            <a:chExt cx="6014158" cy="201324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5" name="TextBox 13"/>
          <p:cNvSpPr txBox="1"/>
          <p:nvPr/>
        </p:nvSpPr>
        <p:spPr>
          <a:xfrm>
            <a:off x="3856373" y="349284"/>
            <a:ext cx="15889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Outline</a:t>
            </a:r>
            <a:endParaRPr lang="zh-CN" altLang="en-US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그룹 36"/>
          <p:cNvGrpSpPr>
            <a:grpSpLocks/>
          </p:cNvGrpSpPr>
          <p:nvPr/>
        </p:nvGrpSpPr>
        <p:grpSpPr bwMode="auto">
          <a:xfrm>
            <a:off x="1401783" y="2657183"/>
            <a:ext cx="5905500" cy="701675"/>
            <a:chOff x="1619672" y="1680810"/>
            <a:chExt cx="5904656" cy="776900"/>
          </a:xfrm>
        </p:grpSpPr>
        <p:sp>
          <p:nvSpPr>
            <p:cNvPr id="42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43" name="모서리가 둥근 직사각형 27"/>
            <p:cNvSpPr/>
            <p:nvPr/>
          </p:nvSpPr>
          <p:spPr>
            <a:xfrm>
              <a:off x="2483149" y="1736416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44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8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400" b="1" kern="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ko-KR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6" name="그룹 36"/>
          <p:cNvGrpSpPr>
            <a:grpSpLocks/>
          </p:cNvGrpSpPr>
          <p:nvPr/>
        </p:nvGrpSpPr>
        <p:grpSpPr bwMode="auto">
          <a:xfrm>
            <a:off x="1409988" y="4155494"/>
            <a:ext cx="5905500" cy="701675"/>
            <a:chOff x="1619672" y="1680810"/>
            <a:chExt cx="5904656" cy="776900"/>
          </a:xfrm>
        </p:grpSpPr>
        <p:sp>
          <p:nvSpPr>
            <p:cNvPr id="47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48" name="모서리가 둥근 직사각형 27"/>
            <p:cNvSpPr/>
            <p:nvPr/>
          </p:nvSpPr>
          <p:spPr>
            <a:xfrm>
              <a:off x="2483149" y="1736416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49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8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400" b="1" kern="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ko-KR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61" name="직사각형 96"/>
          <p:cNvSpPr/>
          <p:nvPr/>
        </p:nvSpPr>
        <p:spPr>
          <a:xfrm>
            <a:off x="2254685" y="2801465"/>
            <a:ext cx="45847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latinLnBrk="1">
              <a:defRPr/>
            </a:pPr>
            <a:r>
              <a:rPr lang="en-US" altLang="ko-KR" sz="2000" b="1" dirty="0" smtClean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DESIGN </a:t>
            </a:r>
            <a:r>
              <a:rPr lang="en-US" altLang="ko-KR" sz="1900" b="1" dirty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FACTORS</a:t>
            </a:r>
          </a:p>
        </p:txBody>
      </p:sp>
      <p:sp>
        <p:nvSpPr>
          <p:cNvPr id="63" name="직사각형 96"/>
          <p:cNvSpPr/>
          <p:nvPr/>
        </p:nvSpPr>
        <p:spPr>
          <a:xfrm>
            <a:off x="2258222" y="4282942"/>
            <a:ext cx="45847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latinLnBrk="1">
              <a:defRPr/>
            </a:pPr>
            <a:r>
              <a:rPr lang="en-US" altLang="ko-KR" sz="1900" b="1" dirty="0" smtClean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CONCLUSION</a:t>
            </a:r>
            <a:endParaRPr lang="en-US" altLang="ko-KR" sz="1900" b="1" dirty="0">
              <a:solidFill>
                <a:srgbClr val="4BACC6">
                  <a:lumMod val="50000"/>
                </a:srgbClr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grpSp>
        <p:nvGrpSpPr>
          <p:cNvPr id="66" name="그룹 36"/>
          <p:cNvGrpSpPr>
            <a:grpSpLocks/>
          </p:cNvGrpSpPr>
          <p:nvPr/>
        </p:nvGrpSpPr>
        <p:grpSpPr bwMode="auto">
          <a:xfrm>
            <a:off x="1412057" y="3407196"/>
            <a:ext cx="5905500" cy="701675"/>
            <a:chOff x="1619672" y="1680810"/>
            <a:chExt cx="5904656" cy="776900"/>
          </a:xfrm>
        </p:grpSpPr>
        <p:sp>
          <p:nvSpPr>
            <p:cNvPr id="67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68" name="모서리가 둥근 직사각형 27"/>
            <p:cNvSpPr/>
            <p:nvPr/>
          </p:nvSpPr>
          <p:spPr>
            <a:xfrm>
              <a:off x="2483149" y="1736416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69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8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400" b="1" kern="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ko-KR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70" name="직사각형 96"/>
          <p:cNvSpPr/>
          <p:nvPr/>
        </p:nvSpPr>
        <p:spPr>
          <a:xfrm>
            <a:off x="2269981" y="3566180"/>
            <a:ext cx="45847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latinLnBrk="1">
              <a:defRPr/>
            </a:pPr>
            <a:r>
              <a:rPr lang="en-US" altLang="ko-KR" sz="1900" b="1" dirty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CONTROLLED EXPERIMENT</a:t>
            </a:r>
          </a:p>
        </p:txBody>
      </p:sp>
      <p:grpSp>
        <p:nvGrpSpPr>
          <p:cNvPr id="36" name="그룹 35"/>
          <p:cNvGrpSpPr>
            <a:grpSpLocks/>
          </p:cNvGrpSpPr>
          <p:nvPr/>
        </p:nvGrpSpPr>
        <p:grpSpPr bwMode="auto">
          <a:xfrm>
            <a:off x="1403620" y="1862817"/>
            <a:ext cx="5904000" cy="702000"/>
            <a:chOff x="1619672" y="2612404"/>
            <a:chExt cx="5904656" cy="776900"/>
          </a:xfrm>
        </p:grpSpPr>
        <p:sp>
          <p:nvSpPr>
            <p:cNvPr id="37" name="모서리가 둥근 직사각형 37"/>
            <p:cNvSpPr/>
            <p:nvPr/>
          </p:nvSpPr>
          <p:spPr>
            <a:xfrm>
              <a:off x="1619672" y="2612404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algn="ctr"/>
              <a:endParaRPr kumimoji="0"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모서리가 둥근 직사각형 28"/>
            <p:cNvSpPr/>
            <p:nvPr/>
          </p:nvSpPr>
          <p:spPr>
            <a:xfrm>
              <a:off x="2483149" y="2700549"/>
              <a:ext cx="4931658" cy="6077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algn="ctr"/>
              <a:endParaRPr kumimoji="0"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TextBox 70"/>
            <p:cNvSpPr txBox="1">
              <a:spLocks noChangeArrowheads="1"/>
            </p:cNvSpPr>
            <p:nvPr/>
          </p:nvSpPr>
          <p:spPr bwMode="auto">
            <a:xfrm>
              <a:off x="1739116" y="2691965"/>
              <a:ext cx="647700" cy="681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algn="ctr"/>
              <a:r>
                <a:rPr lang="en-US" altLang="ko-KR" sz="3400" b="1" dirty="0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ko-KR" altLang="en-US" sz="34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직사각형 97"/>
          <p:cNvSpPr/>
          <p:nvPr/>
        </p:nvSpPr>
        <p:spPr>
          <a:xfrm>
            <a:off x="2239641" y="2043206"/>
            <a:ext cx="526355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HY견고딕" pitchFamily="18" charset="-127"/>
                <a:cs typeface="Arial" charset="0"/>
              </a:rPr>
              <a:t>TEST CASE GENERATION FRAMEWORK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9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grpSp>
        <p:nvGrpSpPr>
          <p:cNvPr id="51" name="그룹 36"/>
          <p:cNvGrpSpPr>
            <a:grpSpLocks/>
          </p:cNvGrpSpPr>
          <p:nvPr/>
        </p:nvGrpSpPr>
        <p:grpSpPr bwMode="auto">
          <a:xfrm>
            <a:off x="1393219" y="1097222"/>
            <a:ext cx="5905500" cy="701675"/>
            <a:chOff x="1619672" y="1680810"/>
            <a:chExt cx="5904656" cy="776900"/>
          </a:xfrm>
        </p:grpSpPr>
        <p:sp>
          <p:nvSpPr>
            <p:cNvPr id="52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53" name="모서리가 둥근 직사각형 27"/>
            <p:cNvSpPr/>
            <p:nvPr/>
          </p:nvSpPr>
          <p:spPr>
            <a:xfrm>
              <a:off x="2483149" y="1759962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54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32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400" b="1" i="0" u="none" strike="noStrike" kern="0" cap="none" spc="0" normalizeH="0" baseline="0" noProof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1</a:t>
              </a:r>
              <a:endParaRPr kumimoji="0" lang="ko-KR" altLang="en-US" sz="3400" b="1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55" name="직사각형 96"/>
          <p:cNvSpPr/>
          <p:nvPr/>
        </p:nvSpPr>
        <p:spPr>
          <a:xfrm>
            <a:off x="2251143" y="1277472"/>
            <a:ext cx="45847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latinLnBrk="1">
              <a:defRPr/>
            </a:pPr>
            <a:r>
              <a:rPr lang="en-US" altLang="ko-KR" sz="1900" b="1" dirty="0" smtClean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BACKGROUND &amp; RELATED WORK</a:t>
            </a:r>
            <a:endParaRPr lang="en-US" altLang="ko-KR" sz="1900" b="1" dirty="0">
              <a:solidFill>
                <a:srgbClr val="4BACC6">
                  <a:lumMod val="50000"/>
                </a:srgbClr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  <a:reflection stA="32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167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78788" y="-10273"/>
            <a:ext cx="7006974" cy="1160980"/>
            <a:chOff x="3181559" y="2006852"/>
            <a:chExt cx="6014158" cy="20132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9" name="TextBox 13"/>
          <p:cNvSpPr txBox="1"/>
          <p:nvPr/>
        </p:nvSpPr>
        <p:spPr>
          <a:xfrm>
            <a:off x="780837" y="328018"/>
            <a:ext cx="7175794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Test Case Generation Framework</a:t>
            </a:r>
            <a:endParaRPr lang="en-US" altLang="zh-CN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160885" y="1059777"/>
            <a:ext cx="2787797" cy="442359"/>
            <a:chOff x="113916" y="137011"/>
            <a:chExt cx="4460773" cy="589934"/>
          </a:xfrm>
        </p:grpSpPr>
        <p:sp>
          <p:nvSpPr>
            <p:cNvPr id="11" name="文本框 76"/>
            <p:cNvSpPr>
              <a:spLocks noChangeArrowheads="1"/>
            </p:cNvSpPr>
            <p:nvPr/>
          </p:nvSpPr>
          <p:spPr bwMode="auto">
            <a:xfrm>
              <a:off x="131512" y="137011"/>
              <a:ext cx="4443177" cy="533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PUMA Framework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77"/>
            <p:cNvSpPr>
              <a:spLocks noChangeArrowheads="1"/>
            </p:cNvSpPr>
            <p:nvPr/>
          </p:nvSpPr>
          <p:spPr bwMode="auto">
            <a:xfrm>
              <a:off x="113916" y="624363"/>
              <a:ext cx="4150825" cy="102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818170" y="1392860"/>
            <a:ext cx="1338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569296"/>
              </p:ext>
            </p:extLst>
          </p:nvPr>
        </p:nvGraphicFramePr>
        <p:xfrm>
          <a:off x="2456119" y="1360965"/>
          <a:ext cx="6381632" cy="3604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r:id="rId4" imgW="5572032" imgH="3448170" progId="Visio.Drawing.15">
                  <p:embed/>
                </p:oleObj>
              </mc:Choice>
              <mc:Fallback>
                <p:oleObj r:id="rId4" imgW="5572032" imgH="344817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119" y="1360965"/>
                        <a:ext cx="6381632" cy="3604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+mn-ea"/>
                <a:sym typeface="+mn-lt"/>
              </a:rPr>
              <a:t>7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  <a:reflection stA="32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6599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78788" y="-10273"/>
            <a:ext cx="7006974" cy="1160980"/>
            <a:chOff x="3181559" y="2006852"/>
            <a:chExt cx="6014158" cy="20132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9" name="TextBox 13"/>
          <p:cNvSpPr txBox="1"/>
          <p:nvPr/>
        </p:nvSpPr>
        <p:spPr>
          <a:xfrm>
            <a:off x="780837" y="328018"/>
            <a:ext cx="7175794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Test Case Generation Framework</a:t>
            </a:r>
            <a:endParaRPr lang="en-US" altLang="zh-CN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160885" y="1059777"/>
            <a:ext cx="2787797" cy="442359"/>
            <a:chOff x="113916" y="137011"/>
            <a:chExt cx="4460773" cy="589934"/>
          </a:xfrm>
        </p:grpSpPr>
        <p:sp>
          <p:nvSpPr>
            <p:cNvPr id="11" name="文本框 76"/>
            <p:cNvSpPr>
              <a:spLocks noChangeArrowheads="1"/>
            </p:cNvSpPr>
            <p:nvPr/>
          </p:nvSpPr>
          <p:spPr bwMode="auto">
            <a:xfrm>
              <a:off x="131512" y="137011"/>
              <a:ext cx="4443177" cy="533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张海山锐谐体" pitchFamily="2" charset="-122"/>
                </a:rPr>
                <a:t>Generic Framework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77"/>
            <p:cNvSpPr>
              <a:spLocks noChangeArrowheads="1"/>
            </p:cNvSpPr>
            <p:nvPr/>
          </p:nvSpPr>
          <p:spPr bwMode="auto">
            <a:xfrm>
              <a:off x="113916" y="624363"/>
              <a:ext cx="4150825" cy="102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818170" y="1366583"/>
            <a:ext cx="1338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57093" y="1630270"/>
            <a:ext cx="5037922" cy="762052"/>
            <a:chOff x="5927099" y="3207123"/>
            <a:chExt cx="1887055" cy="1592580"/>
          </a:xfrm>
          <a:solidFill>
            <a:schemeClr val="accent3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9" name="六边形 18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67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文本框 1"/>
            <p:cNvSpPr txBox="1"/>
            <p:nvPr/>
          </p:nvSpPr>
          <p:spPr>
            <a:xfrm>
              <a:off x="5994501" y="3451749"/>
              <a:ext cx="1749899" cy="107686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Generic GUI 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Traversal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Test Case  generation framework of 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PUMA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67729" y="2584014"/>
            <a:ext cx="689202" cy="680182"/>
            <a:chOff x="7007596" y="4346598"/>
            <a:chExt cx="529408" cy="529408"/>
          </a:xfrm>
        </p:grpSpPr>
        <p:sp>
          <p:nvSpPr>
            <p:cNvPr id="38" name="椭圆 37"/>
            <p:cNvSpPr/>
            <p:nvPr/>
          </p:nvSpPr>
          <p:spPr>
            <a:xfrm>
              <a:off x="70075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3"/>
            </a:p>
          </p:txBody>
        </p:sp>
        <p:sp>
          <p:nvSpPr>
            <p:cNvPr id="39" name="椭圆 38"/>
            <p:cNvSpPr/>
            <p:nvPr/>
          </p:nvSpPr>
          <p:spPr>
            <a:xfrm>
              <a:off x="7053970" y="4392972"/>
              <a:ext cx="436660" cy="4366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069850" y="4432508"/>
              <a:ext cx="421029" cy="43858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baseline="12000" dirty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01</a:t>
              </a:r>
              <a:endParaRPr lang="zh-CN" altLang="en-US" sz="48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60642" y="3299941"/>
            <a:ext cx="689202" cy="684509"/>
            <a:chOff x="7007596" y="4346598"/>
            <a:chExt cx="529408" cy="532776"/>
          </a:xfrm>
        </p:grpSpPr>
        <p:sp>
          <p:nvSpPr>
            <p:cNvPr id="42" name="椭圆 41"/>
            <p:cNvSpPr/>
            <p:nvPr/>
          </p:nvSpPr>
          <p:spPr>
            <a:xfrm>
              <a:off x="70075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3"/>
            </a:p>
          </p:txBody>
        </p:sp>
        <p:sp>
          <p:nvSpPr>
            <p:cNvPr id="43" name="椭圆 42"/>
            <p:cNvSpPr/>
            <p:nvPr/>
          </p:nvSpPr>
          <p:spPr>
            <a:xfrm>
              <a:off x="7053970" y="4392972"/>
              <a:ext cx="436660" cy="4366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045670" y="4424224"/>
              <a:ext cx="469388" cy="45515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baseline="12000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02</a:t>
              </a:r>
              <a:endParaRPr lang="zh-CN" altLang="en-US" sz="48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74817" y="3962707"/>
            <a:ext cx="689202" cy="684509"/>
            <a:chOff x="7007596" y="4346598"/>
            <a:chExt cx="529408" cy="532776"/>
          </a:xfrm>
        </p:grpSpPr>
        <p:sp>
          <p:nvSpPr>
            <p:cNvPr id="46" name="椭圆 45"/>
            <p:cNvSpPr/>
            <p:nvPr/>
          </p:nvSpPr>
          <p:spPr>
            <a:xfrm>
              <a:off x="7007596" y="4346598"/>
              <a:ext cx="529408" cy="52940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15875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33"/>
            </a:p>
          </p:txBody>
        </p:sp>
        <p:sp>
          <p:nvSpPr>
            <p:cNvPr id="47" name="椭圆 46"/>
            <p:cNvSpPr/>
            <p:nvPr/>
          </p:nvSpPr>
          <p:spPr>
            <a:xfrm>
              <a:off x="7053970" y="4392972"/>
              <a:ext cx="436660" cy="4366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8" name="矩形 47"/>
            <p:cNvSpPr/>
            <p:nvPr/>
          </p:nvSpPr>
          <p:spPr>
            <a:xfrm>
              <a:off x="7041361" y="4424224"/>
              <a:ext cx="478007" cy="45515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800" baseline="12000" dirty="0" smtClean="0"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Impact" pitchFamily="34" charset="0"/>
                  <a:ea typeface="微软雅黑" pitchFamily="34" charset="-122"/>
                </a:rPr>
                <a:t>03</a:t>
              </a:r>
              <a:endParaRPr lang="zh-CN" altLang="en-US" sz="4800" baseline="12000" dirty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089421" y="2721933"/>
            <a:ext cx="2401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en-US" altLang="zh-CN" dirty="0" smtClean="0"/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equivalence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82331" y="3416598"/>
            <a:ext cx="217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 strategy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103598" y="4097086"/>
            <a:ext cx="184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Waiting time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lide Number Placeholder 3"/>
          <p:cNvSpPr txBox="1">
            <a:spLocks/>
          </p:cNvSpPr>
          <p:nvPr/>
        </p:nvSpPr>
        <p:spPr>
          <a:xfrm>
            <a:off x="8420008" y="327460"/>
            <a:ext cx="431078" cy="3890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cs typeface="+mn-ea"/>
                <a:sym typeface="+mn-lt"/>
              </a:rPr>
              <a:t>8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50" y="997571"/>
            <a:ext cx="3348000" cy="417101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osiaicBubbles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" y="59752"/>
            <a:ext cx="661165" cy="66116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  <a:reflection stA="32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89479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53475" y="1"/>
            <a:ext cx="3677956" cy="1160980"/>
            <a:chOff x="3181559" y="2006852"/>
            <a:chExt cx="6014158" cy="201324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5953946" y="-765535"/>
              <a:ext cx="358548" cy="5903322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6064782" y="889163"/>
              <a:ext cx="358548" cy="5903322"/>
            </a:xfrm>
            <a:prstGeom prst="rect">
              <a:avLst/>
            </a:prstGeom>
          </p:spPr>
        </p:pic>
      </p:grpSp>
      <p:sp>
        <p:nvSpPr>
          <p:cNvPr id="5" name="TextBox 13"/>
          <p:cNvSpPr txBox="1"/>
          <p:nvPr/>
        </p:nvSpPr>
        <p:spPr>
          <a:xfrm>
            <a:off x="3856373" y="349284"/>
            <a:ext cx="158896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Outline</a:t>
            </a:r>
            <a:endParaRPr lang="zh-CN" altLang="en-US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그룹 36"/>
          <p:cNvGrpSpPr>
            <a:grpSpLocks/>
          </p:cNvGrpSpPr>
          <p:nvPr/>
        </p:nvGrpSpPr>
        <p:grpSpPr bwMode="auto">
          <a:xfrm>
            <a:off x="1393219" y="1097222"/>
            <a:ext cx="5905500" cy="701675"/>
            <a:chOff x="1619672" y="1680810"/>
            <a:chExt cx="5904656" cy="776900"/>
          </a:xfrm>
        </p:grpSpPr>
        <p:sp>
          <p:nvSpPr>
            <p:cNvPr id="37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38" name="모서리가 둥근 직사각형 27"/>
            <p:cNvSpPr/>
            <p:nvPr/>
          </p:nvSpPr>
          <p:spPr>
            <a:xfrm>
              <a:off x="2483149" y="1759962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39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32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400" b="1" i="0" u="none" strike="noStrike" kern="0" cap="none" spc="0" normalizeH="0" baseline="0" noProof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ea typeface="Malgun Gothic" panose="020B0503020000020004" pitchFamily="34" charset="-127"/>
                  <a:cs typeface="Arial" panose="020B0604020202020204" pitchFamily="34" charset="0"/>
                </a:rPr>
                <a:t>1</a:t>
              </a:r>
              <a:endParaRPr kumimoji="0" lang="ko-KR" altLang="en-US" sz="3400" b="1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40" name="직사각형 96"/>
          <p:cNvSpPr/>
          <p:nvPr/>
        </p:nvSpPr>
        <p:spPr>
          <a:xfrm>
            <a:off x="2251143" y="1277472"/>
            <a:ext cx="45847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latinLnBrk="1">
              <a:defRPr/>
            </a:pPr>
            <a:r>
              <a:rPr lang="en-US" altLang="ko-KR" sz="1900" b="1" dirty="0" smtClean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BACKGROUND &amp; RELATED WORK</a:t>
            </a:r>
            <a:endParaRPr lang="en-US" altLang="ko-KR" sz="1900" b="1" dirty="0">
              <a:solidFill>
                <a:srgbClr val="4BACC6">
                  <a:lumMod val="50000"/>
                </a:srgbClr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grpSp>
        <p:nvGrpSpPr>
          <p:cNvPr id="46" name="그룹 36"/>
          <p:cNvGrpSpPr>
            <a:grpSpLocks/>
          </p:cNvGrpSpPr>
          <p:nvPr/>
        </p:nvGrpSpPr>
        <p:grpSpPr bwMode="auto">
          <a:xfrm>
            <a:off x="1409988" y="4155494"/>
            <a:ext cx="5905500" cy="701675"/>
            <a:chOff x="1619672" y="1680810"/>
            <a:chExt cx="5904656" cy="776900"/>
          </a:xfrm>
        </p:grpSpPr>
        <p:sp>
          <p:nvSpPr>
            <p:cNvPr id="47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48" name="모서리가 둥근 직사각형 27"/>
            <p:cNvSpPr/>
            <p:nvPr/>
          </p:nvSpPr>
          <p:spPr>
            <a:xfrm>
              <a:off x="2483149" y="1736416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49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8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400" b="1" kern="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ko-KR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63" name="직사각형 96"/>
          <p:cNvSpPr/>
          <p:nvPr/>
        </p:nvSpPr>
        <p:spPr>
          <a:xfrm>
            <a:off x="2258222" y="4282942"/>
            <a:ext cx="45847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latinLnBrk="1">
              <a:defRPr/>
            </a:pPr>
            <a:r>
              <a:rPr lang="en-US" altLang="ko-KR" sz="1900" b="1" dirty="0" smtClean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CONCLUSION</a:t>
            </a:r>
            <a:endParaRPr lang="en-US" altLang="ko-KR" sz="1900" b="1" dirty="0">
              <a:solidFill>
                <a:srgbClr val="4BACC6">
                  <a:lumMod val="50000"/>
                </a:srgbClr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grpSp>
        <p:nvGrpSpPr>
          <p:cNvPr id="31" name="그룹 36"/>
          <p:cNvGrpSpPr>
            <a:grpSpLocks/>
          </p:cNvGrpSpPr>
          <p:nvPr/>
        </p:nvGrpSpPr>
        <p:grpSpPr bwMode="auto">
          <a:xfrm>
            <a:off x="1401783" y="1866067"/>
            <a:ext cx="5905500" cy="701675"/>
            <a:chOff x="1619672" y="1680810"/>
            <a:chExt cx="5904656" cy="776900"/>
          </a:xfrm>
        </p:grpSpPr>
        <p:sp>
          <p:nvSpPr>
            <p:cNvPr id="32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33" name="모서리가 둥근 직사각형 27"/>
            <p:cNvSpPr/>
            <p:nvPr/>
          </p:nvSpPr>
          <p:spPr>
            <a:xfrm>
              <a:off x="2483149" y="1736416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34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8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400" b="1" kern="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ko-KR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35" name="직사각형 96"/>
          <p:cNvSpPr/>
          <p:nvPr/>
        </p:nvSpPr>
        <p:spPr>
          <a:xfrm>
            <a:off x="2259706" y="2025051"/>
            <a:ext cx="516663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>
              <a:defRPr/>
            </a:pPr>
            <a:r>
              <a:rPr lang="en-US" altLang="ko-KR" sz="1900" b="1" dirty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TEST CASE GENERATION FRAMEWORK</a:t>
            </a:r>
          </a:p>
        </p:txBody>
      </p:sp>
      <p:grpSp>
        <p:nvGrpSpPr>
          <p:cNvPr id="45" name="그룹 36"/>
          <p:cNvGrpSpPr>
            <a:grpSpLocks/>
          </p:cNvGrpSpPr>
          <p:nvPr/>
        </p:nvGrpSpPr>
        <p:grpSpPr bwMode="auto">
          <a:xfrm>
            <a:off x="1412057" y="3407196"/>
            <a:ext cx="5905500" cy="701675"/>
            <a:chOff x="1619672" y="1680810"/>
            <a:chExt cx="5904656" cy="776900"/>
          </a:xfrm>
        </p:grpSpPr>
        <p:sp>
          <p:nvSpPr>
            <p:cNvPr id="50" name="모서리가 둥근 직사각형 90"/>
            <p:cNvSpPr/>
            <p:nvPr/>
          </p:nvSpPr>
          <p:spPr>
            <a:xfrm>
              <a:off x="1619672" y="1680810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60" name="모서리가 둥근 직사각형 27"/>
            <p:cNvSpPr/>
            <p:nvPr/>
          </p:nvSpPr>
          <p:spPr>
            <a:xfrm>
              <a:off x="2483149" y="1736416"/>
              <a:ext cx="4931658" cy="64821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endParaRPr>
            </a:p>
          </p:txBody>
        </p:sp>
        <p:sp>
          <p:nvSpPr>
            <p:cNvPr id="64" name="TextBox 70"/>
            <p:cNvSpPr txBox="1">
              <a:spLocks noChangeArrowheads="1"/>
            </p:cNvSpPr>
            <p:nvPr/>
          </p:nvSpPr>
          <p:spPr bwMode="auto">
            <a:xfrm>
              <a:off x="1738718" y="1736416"/>
              <a:ext cx="647607" cy="68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400" b="1" kern="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ko-KR" altLang="en-US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65" name="직사각형 96"/>
          <p:cNvSpPr/>
          <p:nvPr/>
        </p:nvSpPr>
        <p:spPr>
          <a:xfrm>
            <a:off x="2269981" y="3566180"/>
            <a:ext cx="45847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latinLnBrk="1">
              <a:defRPr/>
            </a:pPr>
            <a:r>
              <a:rPr lang="en-US" altLang="ko-KR" sz="1900" b="1" dirty="0">
                <a:solidFill>
                  <a:srgbClr val="4BACC6">
                    <a:lumMod val="50000"/>
                  </a:srgbClr>
                </a:solidFill>
                <a:latin typeface="Arial" charset="0"/>
                <a:ea typeface="HY견고딕" pitchFamily="18" charset="-127"/>
                <a:cs typeface="Arial" charset="0"/>
              </a:rPr>
              <a:t>CONTROLLED EXPERIMENT</a:t>
            </a:r>
          </a:p>
        </p:txBody>
      </p:sp>
      <p:grpSp>
        <p:nvGrpSpPr>
          <p:cNvPr id="51" name="그룹 35"/>
          <p:cNvGrpSpPr>
            <a:grpSpLocks/>
          </p:cNvGrpSpPr>
          <p:nvPr/>
        </p:nvGrpSpPr>
        <p:grpSpPr bwMode="auto">
          <a:xfrm>
            <a:off x="1403620" y="2639004"/>
            <a:ext cx="5904000" cy="702000"/>
            <a:chOff x="1619672" y="2612404"/>
            <a:chExt cx="5904656" cy="776900"/>
          </a:xfrm>
        </p:grpSpPr>
        <p:sp>
          <p:nvSpPr>
            <p:cNvPr id="52" name="모서리가 둥근 직사각형 37"/>
            <p:cNvSpPr/>
            <p:nvPr/>
          </p:nvSpPr>
          <p:spPr>
            <a:xfrm>
              <a:off x="1619672" y="2612404"/>
              <a:ext cx="5904656" cy="7769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algn="ctr"/>
              <a:endParaRPr kumimoji="0"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3" name="모서리가 둥근 직사각형 28"/>
            <p:cNvSpPr/>
            <p:nvPr/>
          </p:nvSpPr>
          <p:spPr>
            <a:xfrm>
              <a:off x="2483149" y="2700549"/>
              <a:ext cx="4931658" cy="6077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algn="ctr"/>
              <a:endParaRPr kumimoji="0"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4" name="TextBox 70"/>
            <p:cNvSpPr txBox="1">
              <a:spLocks noChangeArrowheads="1"/>
            </p:cNvSpPr>
            <p:nvPr/>
          </p:nvSpPr>
          <p:spPr bwMode="auto">
            <a:xfrm>
              <a:off x="1739116" y="2691965"/>
              <a:ext cx="647700" cy="681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algn="ctr"/>
              <a:r>
                <a:rPr lang="en-US" altLang="ko-KR" sz="3400" b="1" dirty="0">
                  <a:solidFill>
                    <a:srgbClr val="A6A6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ko-KR" altLang="en-US" sz="34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직사각형 97"/>
          <p:cNvSpPr/>
          <p:nvPr/>
        </p:nvSpPr>
        <p:spPr>
          <a:xfrm>
            <a:off x="2239641" y="2819393"/>
            <a:ext cx="526355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HY견고딕" pitchFamily="18" charset="-127"/>
                <a:cs typeface="Arial" charset="0"/>
              </a:rPr>
              <a:t> DESIGN </a:t>
            </a:r>
            <a:r>
              <a:rPr lang="en-US" altLang="ko-K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HY견고딕" pitchFamily="18" charset="-127"/>
                <a:cs typeface="Arial" charset="0"/>
              </a:rPr>
              <a:t>FACTORS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9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" y="49644"/>
            <a:ext cx="661165" cy="661165"/>
          </a:xfrm>
          <a:prstGeom prst="rect">
            <a:avLst/>
          </a:prstGeom>
          <a:effectLst>
            <a:glow rad="127000">
              <a:schemeClr val="bg2">
                <a:alpha val="83000"/>
              </a:schemeClr>
            </a:glow>
            <a:reflection stA="32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5240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892</Words>
  <Application>Microsoft Macintosh PowerPoint</Application>
  <PresentationFormat>On-screen Show (16:9)</PresentationFormat>
  <Paragraphs>279</Paragraphs>
  <Slides>31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主题​​</vt:lpstr>
      <vt:lpstr>Visio.Drawing.15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GUI Genration Empirical Study</dc:title>
  <dc:subject>哎呀小小草</dc:subject>
  <dc:creator>user</dc:creator>
  <cp:keywords>user</cp:keywords>
  <dc:description/>
  <cp:lastModifiedBy>bo jiang</cp:lastModifiedBy>
  <cp:revision>130</cp:revision>
  <dcterms:created xsi:type="dcterms:W3CDTF">2015-11-26T09:01:21Z</dcterms:created>
  <dcterms:modified xsi:type="dcterms:W3CDTF">2017-07-26T08:17:11Z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Android GUI Genration Empirical Study</vt:lpwstr>
  </property>
  <property fmtid="{D5CDD505-2E9C-101B-9397-08002B2CF9AE}" pid="3" name="SlideDescription">
    <vt:lpwstr/>
  </property>
</Properties>
</file>