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6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5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2E15-8A21-43A7-A274-6B4EA6471F4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68E4-E345-4ACA-8BB8-F07EAA91590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1423180" y="618719"/>
            <a:ext cx="9327429" cy="2275942"/>
            <a:chOff x="1423180" y="618719"/>
            <a:chExt cx="9327429" cy="2275942"/>
          </a:xfrm>
        </p:grpSpPr>
        <p:sp>
          <p:nvSpPr>
            <p:cNvPr id="5" name="Rectángulo 4"/>
            <p:cNvSpPr/>
            <p:nvPr/>
          </p:nvSpPr>
          <p:spPr>
            <a:xfrm>
              <a:off x="3725546" y="1159753"/>
              <a:ext cx="3093998" cy="1734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819543" y="1159753"/>
              <a:ext cx="2469735" cy="17349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7475236" y="1758829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Elipse 19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4507212" y="618719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267386" y="1548361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retrieval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497073" y="1155237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84694" y="618719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65" b="16499"/>
            <a:stretch/>
          </p:blipFill>
          <p:spPr>
            <a:xfrm>
              <a:off x="1423180" y="1472134"/>
              <a:ext cx="1840806" cy="1221099"/>
            </a:xfrm>
            <a:prstGeom prst="rect">
              <a:avLst/>
            </a:prstGeom>
          </p:spPr>
        </p:pic>
        <p:grpSp>
          <p:nvGrpSpPr>
            <p:cNvPr id="25" name="Grupo 24"/>
            <p:cNvGrpSpPr/>
            <p:nvPr/>
          </p:nvGrpSpPr>
          <p:grpSpPr>
            <a:xfrm>
              <a:off x="4215721" y="1398684"/>
              <a:ext cx="2139019" cy="1368000"/>
              <a:chOff x="5122894" y="1084807"/>
              <a:chExt cx="2139019" cy="1368000"/>
            </a:xfrm>
            <a:noFill/>
          </p:grpSpPr>
          <p:sp>
            <p:nvSpPr>
              <p:cNvPr id="23" name="Rectángulo 22"/>
              <p:cNvSpPr/>
              <p:nvPr/>
            </p:nvSpPr>
            <p:spPr>
              <a:xfrm>
                <a:off x="5122894" y="1090854"/>
                <a:ext cx="2139019" cy="13217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93" b="15353"/>
              <a:stretch/>
            </p:blipFill>
            <p:spPr>
              <a:xfrm>
                <a:off x="5273947" y="1084807"/>
                <a:ext cx="1862399" cy="1368000"/>
              </a:xfrm>
              <a:prstGeom prst="rect">
                <a:avLst/>
              </a:prstGeom>
              <a:grpFill/>
            </p:spPr>
          </p:pic>
        </p:grpSp>
        <p:cxnSp>
          <p:nvCxnSpPr>
            <p:cNvPr id="29" name="Conector recto de flecha 28"/>
            <p:cNvCxnSpPr>
              <a:stCxn id="22" idx="3"/>
              <a:endCxn id="24" idx="1"/>
            </p:cNvCxnSpPr>
            <p:nvPr/>
          </p:nvCxnSpPr>
          <p:spPr>
            <a:xfrm>
              <a:off x="3263986" y="2082684"/>
              <a:ext cx="11027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24" idx="3"/>
              <a:endCxn id="20" idx="2"/>
            </p:cNvCxnSpPr>
            <p:nvPr/>
          </p:nvCxnSpPr>
          <p:spPr>
            <a:xfrm flipV="1">
              <a:off x="6229173" y="2081851"/>
              <a:ext cx="1246063" cy="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161462" y="1502797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Visual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recognition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20"/>
            <a:stretch/>
          </p:blipFill>
          <p:spPr>
            <a:xfrm>
              <a:off x="9668527" y="1638843"/>
              <a:ext cx="1082082" cy="886013"/>
            </a:xfrm>
            <a:prstGeom prst="rect">
              <a:avLst/>
            </a:prstGeom>
          </p:spPr>
        </p:pic>
        <p:cxnSp>
          <p:nvCxnSpPr>
            <p:cNvPr id="45" name="Conector recto de flecha 44"/>
            <p:cNvCxnSpPr>
              <a:stCxn id="20" idx="6"/>
              <a:endCxn id="44" idx="1"/>
            </p:cNvCxnSpPr>
            <p:nvPr/>
          </p:nvCxnSpPr>
          <p:spPr>
            <a:xfrm flipV="1">
              <a:off x="8633586" y="2081850"/>
              <a:ext cx="10349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8536114" y="2110298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Articulation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4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o 78"/>
          <p:cNvGrpSpPr/>
          <p:nvPr/>
        </p:nvGrpSpPr>
        <p:grpSpPr>
          <a:xfrm>
            <a:off x="1786070" y="618719"/>
            <a:ext cx="8964539" cy="4012473"/>
            <a:chOff x="1786070" y="618719"/>
            <a:chExt cx="8964539" cy="4012473"/>
          </a:xfrm>
        </p:grpSpPr>
        <p:sp>
          <p:nvSpPr>
            <p:cNvPr id="5" name="Rectángulo 4"/>
            <p:cNvSpPr/>
            <p:nvPr/>
          </p:nvSpPr>
          <p:spPr>
            <a:xfrm>
              <a:off x="3725546" y="1159753"/>
              <a:ext cx="3093998" cy="3471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819543" y="1159753"/>
              <a:ext cx="2469735" cy="17349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7475236" y="1758829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Elipse 19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1" name="CuadroTexto 10"/>
            <p:cNvSpPr txBox="1"/>
            <p:nvPr/>
          </p:nvSpPr>
          <p:spPr>
            <a:xfrm>
              <a:off x="4507212" y="618719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8497073" y="1155237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84694" y="618719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215721" y="1404731"/>
              <a:ext cx="2139019" cy="1321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de flecha 28"/>
            <p:cNvCxnSpPr>
              <a:stCxn id="73" idx="3"/>
              <a:endCxn id="2" idx="1"/>
            </p:cNvCxnSpPr>
            <p:nvPr/>
          </p:nvCxnSpPr>
          <p:spPr>
            <a:xfrm>
              <a:off x="2991027" y="2937547"/>
              <a:ext cx="1786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241045" y="2369718"/>
              <a:ext cx="1229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Visual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recognition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20"/>
            <a:stretch/>
          </p:blipFill>
          <p:spPr>
            <a:xfrm>
              <a:off x="9668527" y="1638843"/>
              <a:ext cx="1082082" cy="886013"/>
            </a:xfrm>
            <a:prstGeom prst="rect">
              <a:avLst/>
            </a:prstGeom>
          </p:spPr>
        </p:pic>
        <p:cxnSp>
          <p:nvCxnSpPr>
            <p:cNvPr id="45" name="Conector recto de flecha 44"/>
            <p:cNvCxnSpPr>
              <a:stCxn id="20" idx="6"/>
              <a:endCxn id="44" idx="1"/>
            </p:cNvCxnSpPr>
            <p:nvPr/>
          </p:nvCxnSpPr>
          <p:spPr>
            <a:xfrm flipV="1">
              <a:off x="8633586" y="2081850"/>
              <a:ext cx="1034941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8536114" y="2110298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Articulation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6819541" y="2896284"/>
              <a:ext cx="2469735" cy="17349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7482037" y="3317495"/>
              <a:ext cx="1158350" cy="646043"/>
              <a:chOff x="4185859" y="1763339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1" name="Elipse 70"/>
              <p:cNvSpPr/>
              <p:nvPr/>
            </p:nvSpPr>
            <p:spPr>
              <a:xfrm>
                <a:off x="4185859" y="1763339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2" name="Rectángulo 71"/>
              <p:cNvSpPr/>
              <p:nvPr/>
            </p:nvSpPr>
            <p:spPr>
              <a:xfrm>
                <a:off x="4265385" y="1910479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/’me.sa/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59" name="CuadroTexto 58"/>
            <p:cNvSpPr txBox="1"/>
            <p:nvPr/>
          </p:nvSpPr>
          <p:spPr>
            <a:xfrm>
              <a:off x="8468217" y="4292638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sz="1600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21" b="90000" l="9901" r="8998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6" r="10077"/>
            <a:stretch/>
          </p:blipFill>
          <p:spPr>
            <a:xfrm>
              <a:off x="4777099" y="1548361"/>
              <a:ext cx="1222049" cy="277837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21" b="90000" l="9901" r="8998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" r="11612"/>
            <a:stretch/>
          </p:blipFill>
          <p:spPr>
            <a:xfrm>
              <a:off x="1786070" y="1548361"/>
              <a:ext cx="1204957" cy="2778371"/>
            </a:xfrm>
            <a:prstGeom prst="rect">
              <a:avLst/>
            </a:prstGeom>
          </p:spPr>
        </p:pic>
        <p:cxnSp>
          <p:nvCxnSpPr>
            <p:cNvPr id="12" name="Conector angular 11"/>
            <p:cNvCxnSpPr>
              <a:stCxn id="2" idx="3"/>
              <a:endCxn id="20" idx="2"/>
            </p:cNvCxnSpPr>
            <p:nvPr/>
          </p:nvCxnSpPr>
          <p:spPr>
            <a:xfrm flipV="1">
              <a:off x="5999148" y="2081851"/>
              <a:ext cx="1476088" cy="855696"/>
            </a:xfrm>
            <a:prstGeom prst="bentConnector3">
              <a:avLst>
                <a:gd name="adj1" fmla="val 34368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angular 73"/>
            <p:cNvCxnSpPr>
              <a:endCxn id="71" idx="2"/>
            </p:cNvCxnSpPr>
            <p:nvPr/>
          </p:nvCxnSpPr>
          <p:spPr>
            <a:xfrm>
              <a:off x="5999148" y="3076486"/>
              <a:ext cx="1482889" cy="564031"/>
            </a:xfrm>
            <a:prstGeom prst="bentConnector3">
              <a:avLst>
                <a:gd name="adj1" fmla="val 34440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uadroTexto 81"/>
          <p:cNvSpPr txBox="1"/>
          <p:nvPr/>
        </p:nvSpPr>
        <p:spPr>
          <a:xfrm>
            <a:off x="6532448" y="2689864"/>
            <a:ext cx="122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Bahnschrift Light SemiCondensed" panose="020B0502040204020203" pitchFamily="34" charset="0"/>
              </a:rPr>
              <a:t>Phonological</a:t>
            </a:r>
            <a:r>
              <a:rPr lang="es-ES" sz="1400" dirty="0" smtClean="0">
                <a:latin typeface="Bahnschrift Light SemiCondensed" panose="020B0502040204020203" pitchFamily="34" charset="0"/>
              </a:rPr>
              <a:t> </a:t>
            </a:r>
            <a:r>
              <a:rPr lang="es-ES" sz="1400" dirty="0" err="1" smtClean="0">
                <a:latin typeface="Bahnschrift Light SemiCondensed" panose="020B0502040204020203" pitchFamily="34" charset="0"/>
              </a:rPr>
              <a:t>retrieval</a:t>
            </a:r>
            <a:endParaRPr lang="en-GB" sz="1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0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/>
          <p:cNvSpPr txBox="1"/>
          <p:nvPr/>
        </p:nvSpPr>
        <p:spPr>
          <a:xfrm>
            <a:off x="8089143" y="2694463"/>
            <a:ext cx="135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Bahnschrift Light SemiCondensed" panose="020B0502040204020203" pitchFamily="34" charset="0"/>
              </a:rPr>
              <a:t>Cross-</a:t>
            </a:r>
            <a:r>
              <a:rPr lang="es-ES" sz="1400" dirty="0" err="1" smtClean="0">
                <a:latin typeface="Bahnschrift Light SemiCondensed" panose="020B0502040204020203" pitchFamily="34" charset="0"/>
              </a:rPr>
              <a:t>language</a:t>
            </a:r>
            <a:r>
              <a:rPr lang="es-ES" sz="1400" dirty="0" smtClean="0">
                <a:latin typeface="Bahnschrift Light SemiCondensed" panose="020B0502040204020203" pitchFamily="34" charset="0"/>
              </a:rPr>
              <a:t> </a:t>
            </a:r>
            <a:r>
              <a:rPr lang="es-ES" sz="1400" dirty="0" err="1" smtClean="0">
                <a:latin typeface="Bahnschrift Light SemiCondensed" panose="020B0502040204020203" pitchFamily="34" charset="0"/>
              </a:rPr>
              <a:t>activation</a:t>
            </a:r>
            <a:endParaRPr lang="en-GB" sz="14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786070" y="875093"/>
            <a:ext cx="8964539" cy="4012473"/>
            <a:chOff x="1786070" y="875093"/>
            <a:chExt cx="8964539" cy="4012473"/>
          </a:xfrm>
        </p:grpSpPr>
        <p:grpSp>
          <p:nvGrpSpPr>
            <p:cNvPr id="31" name="Grupo 30"/>
            <p:cNvGrpSpPr/>
            <p:nvPr/>
          </p:nvGrpSpPr>
          <p:grpSpPr>
            <a:xfrm>
              <a:off x="1786070" y="875093"/>
              <a:ext cx="8964539" cy="4012473"/>
              <a:chOff x="1786070" y="618719"/>
              <a:chExt cx="8964539" cy="4012473"/>
            </a:xfrm>
          </p:grpSpPr>
          <p:sp>
            <p:nvSpPr>
              <p:cNvPr id="32" name="Rectángulo 31"/>
              <p:cNvSpPr/>
              <p:nvPr/>
            </p:nvSpPr>
            <p:spPr>
              <a:xfrm>
                <a:off x="3725546" y="1159753"/>
                <a:ext cx="3093998" cy="3471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6819543" y="1159753"/>
                <a:ext cx="2469735" cy="17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>
                <a:off x="7475236" y="1758829"/>
                <a:ext cx="1158350" cy="646043"/>
                <a:chOff x="4267355" y="1783512"/>
                <a:chExt cx="991894" cy="64604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4267355" y="1783512"/>
                  <a:ext cx="991894" cy="646043"/>
                </a:xfrm>
                <a:prstGeom prst="ellipse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4354674" y="1944744"/>
                  <a:ext cx="823079" cy="29910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  <a:r>
                    <a:rPr lang="pt-BR" dirty="0" smtClean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’</a:t>
                  </a:r>
                  <a:r>
                    <a:rPr lang="pt-BR" dirty="0" err="1" smtClean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taw.lə</a:t>
                  </a:r>
                  <a:r>
                    <a:rPr lang="pt-BR" dirty="0" smtClean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</a:t>
                  </a:r>
                  <a:endPara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</p:grpSp>
          <p:sp>
            <p:nvSpPr>
              <p:cNvPr id="35" name="CuadroTexto 34"/>
              <p:cNvSpPr txBox="1"/>
              <p:nvPr/>
            </p:nvSpPr>
            <p:spPr>
              <a:xfrm>
                <a:off x="4507212" y="618719"/>
                <a:ext cx="156227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Semantic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representations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8497073" y="1155237"/>
                <a:ext cx="792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1600" dirty="0" err="1" smtClean="0">
                    <a:solidFill>
                      <a:srgbClr val="002060"/>
                    </a:solidFill>
                    <a:latin typeface="Bahnschrift Light SemiCondensed" panose="020B0502040204020203" pitchFamily="34" charset="0"/>
                  </a:rPr>
                  <a:t>Catalan</a:t>
                </a:r>
                <a:endParaRPr lang="en-GB" sz="1600" dirty="0">
                  <a:solidFill>
                    <a:srgbClr val="002060"/>
                  </a:solidFill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7084694" y="618719"/>
                <a:ext cx="193943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Phonological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representations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4215721" y="1404731"/>
                <a:ext cx="2139019" cy="13217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Conector recto de flecha 38"/>
              <p:cNvCxnSpPr>
                <a:stCxn id="52" idx="3"/>
                <a:endCxn id="51" idx="1"/>
              </p:cNvCxnSpPr>
              <p:nvPr/>
            </p:nvCxnSpPr>
            <p:spPr>
              <a:xfrm>
                <a:off x="2991027" y="2937547"/>
                <a:ext cx="17860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adroTexto 39"/>
              <p:cNvSpPr txBox="1"/>
              <p:nvPr/>
            </p:nvSpPr>
            <p:spPr>
              <a:xfrm>
                <a:off x="3241045" y="2369718"/>
                <a:ext cx="1229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smtClean="0">
                    <a:latin typeface="Bahnschrift Light SemiCondensed" panose="020B0502040204020203" pitchFamily="34" charset="0"/>
                  </a:rPr>
                  <a:t>Visual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recognition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pic>
            <p:nvPicPr>
              <p:cNvPr id="41" name="Imagen 40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120"/>
              <a:stretch/>
            </p:blipFill>
            <p:spPr>
              <a:xfrm>
                <a:off x="9668527" y="1638843"/>
                <a:ext cx="1082082" cy="886013"/>
              </a:xfrm>
              <a:prstGeom prst="rect">
                <a:avLst/>
              </a:prstGeom>
            </p:spPr>
          </p:pic>
          <p:cxnSp>
            <p:nvCxnSpPr>
              <p:cNvPr id="43" name="Conector recto de flecha 42"/>
              <p:cNvCxnSpPr>
                <a:stCxn id="61" idx="6"/>
                <a:endCxn id="41" idx="1"/>
              </p:cNvCxnSpPr>
              <p:nvPr/>
            </p:nvCxnSpPr>
            <p:spPr>
              <a:xfrm flipV="1">
                <a:off x="8633586" y="2081850"/>
                <a:ext cx="1034941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uadroTexto 45"/>
              <p:cNvSpPr txBox="1"/>
              <p:nvPr/>
            </p:nvSpPr>
            <p:spPr>
              <a:xfrm>
                <a:off x="8536114" y="2110298"/>
                <a:ext cx="1229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Articulation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6819541" y="2896284"/>
                <a:ext cx="2469735" cy="17349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7482037" y="3317495"/>
                <a:ext cx="1158350" cy="646043"/>
                <a:chOff x="4185859" y="1763339"/>
                <a:chExt cx="991894" cy="646043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4185859" y="1763339"/>
                  <a:ext cx="991894" cy="64604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4265385" y="1910479"/>
                  <a:ext cx="823079" cy="2991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  <a:latin typeface="Bahnschrift Light SemiCondensed" panose="020B0502040204020203" pitchFamily="34" charset="0"/>
                    </a:rPr>
                    <a:t>/’me.sa/</a:t>
                  </a:r>
                  <a:endParaRPr lang="pt-BR" dirty="0">
                    <a:solidFill>
                      <a:schemeClr val="tx1"/>
                    </a:solidFill>
                    <a:latin typeface="Bahnschrift Light SemiCondensed" panose="020B0502040204020203" pitchFamily="34" charset="0"/>
                  </a:endParaRPr>
                </a:p>
              </p:txBody>
            </p:sp>
          </p:grpSp>
          <p:sp>
            <p:nvSpPr>
              <p:cNvPr id="50" name="CuadroTexto 49"/>
              <p:cNvSpPr txBox="1"/>
              <p:nvPr/>
            </p:nvSpPr>
            <p:spPr>
              <a:xfrm>
                <a:off x="8468217" y="4292638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ES" sz="1600" dirty="0" err="1" smtClean="0">
                    <a:solidFill>
                      <a:schemeClr val="accent2">
                        <a:lumMod val="50000"/>
                      </a:schemeClr>
                    </a:solidFill>
                    <a:latin typeface="Bahnschrift Light SemiCondensed" panose="020B0502040204020203" pitchFamily="34" charset="0"/>
                  </a:rPr>
                  <a:t>Spanish</a:t>
                </a:r>
                <a:endParaRPr lang="en-GB" sz="1600" dirty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endParaRPr>
              </a:p>
            </p:txBody>
          </p:sp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121" b="90000" l="9901" r="89989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6" r="10077"/>
              <a:stretch/>
            </p:blipFill>
            <p:spPr>
              <a:xfrm>
                <a:off x="4777099" y="1548361"/>
                <a:ext cx="1222049" cy="2778371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121" b="90000" l="9901" r="8998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87" r="11612"/>
              <a:stretch/>
            </p:blipFill>
            <p:spPr>
              <a:xfrm>
                <a:off x="1786070" y="1548361"/>
                <a:ext cx="1204957" cy="2778371"/>
              </a:xfrm>
              <a:prstGeom prst="rect">
                <a:avLst/>
              </a:prstGeom>
            </p:spPr>
          </p:pic>
          <p:cxnSp>
            <p:nvCxnSpPr>
              <p:cNvPr id="53" name="Conector angular 52"/>
              <p:cNvCxnSpPr>
                <a:stCxn id="51" idx="3"/>
                <a:endCxn id="61" idx="2"/>
              </p:cNvCxnSpPr>
              <p:nvPr/>
            </p:nvCxnSpPr>
            <p:spPr>
              <a:xfrm flipV="1">
                <a:off x="5999148" y="2081851"/>
                <a:ext cx="1476088" cy="855696"/>
              </a:xfrm>
              <a:prstGeom prst="bentConnector3">
                <a:avLst>
                  <a:gd name="adj1" fmla="val 34368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r 53"/>
              <p:cNvCxnSpPr>
                <a:endCxn id="58" idx="2"/>
              </p:cNvCxnSpPr>
              <p:nvPr/>
            </p:nvCxnSpPr>
            <p:spPr>
              <a:xfrm>
                <a:off x="5999148" y="3076486"/>
                <a:ext cx="1482889" cy="564031"/>
              </a:xfrm>
              <a:prstGeom prst="bentConnector3">
                <a:avLst>
                  <a:gd name="adj1" fmla="val 34440"/>
                </a:avLst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CuadroTexto 56"/>
              <p:cNvSpPr txBox="1"/>
              <p:nvPr/>
            </p:nvSpPr>
            <p:spPr>
              <a:xfrm>
                <a:off x="6532448" y="2689864"/>
                <a:ext cx="1229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Phonological</a:t>
                </a:r>
                <a:r>
                  <a:rPr lang="es-ES" sz="1400" dirty="0" smtClean="0">
                    <a:latin typeface="Bahnschrift Light SemiCondensed" panose="020B0502040204020203" pitchFamily="34" charset="0"/>
                  </a:rPr>
                  <a:t> </a:t>
                </a:r>
                <a:r>
                  <a:rPr lang="es-ES" sz="1400" dirty="0" err="1" smtClean="0">
                    <a:latin typeface="Bahnschrift Light SemiCondensed" panose="020B0502040204020203" pitchFamily="34" charset="0"/>
                  </a:rPr>
                  <a:t>retrieval</a:t>
                </a:r>
                <a:endParaRPr lang="en-GB" sz="1400" dirty="0"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14" name="Conector recto de flecha 13"/>
            <p:cNvCxnSpPr>
              <a:endCxn id="58" idx="0"/>
            </p:cNvCxnSpPr>
            <p:nvPr/>
          </p:nvCxnSpPr>
          <p:spPr>
            <a:xfrm>
              <a:off x="8050138" y="2674834"/>
              <a:ext cx="11074" cy="8990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o 102"/>
          <p:cNvGrpSpPr/>
          <p:nvPr/>
        </p:nvGrpSpPr>
        <p:grpSpPr>
          <a:xfrm>
            <a:off x="2693947" y="1756246"/>
            <a:ext cx="6772596" cy="1942280"/>
            <a:chOff x="2933229" y="1115312"/>
            <a:chExt cx="6772596" cy="1942280"/>
          </a:xfrm>
        </p:grpSpPr>
        <p:sp>
          <p:nvSpPr>
            <p:cNvPr id="94" name="Rectángulo 93"/>
            <p:cNvSpPr/>
            <p:nvPr/>
          </p:nvSpPr>
          <p:spPr>
            <a:xfrm>
              <a:off x="7566806" y="1660016"/>
              <a:ext cx="2139019" cy="1321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5427787" y="1660016"/>
              <a:ext cx="2139019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2933229" y="236460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5909395" y="2203377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7" name="Elipse 7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ángulo 7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82" name="Conector recto de flecha 81"/>
            <p:cNvCxnSpPr>
              <a:endCxn id="77" idx="2"/>
            </p:cNvCxnSpPr>
            <p:nvPr/>
          </p:nvCxnSpPr>
          <p:spPr>
            <a:xfrm flipV="1">
              <a:off x="3977143" y="2526399"/>
              <a:ext cx="1932252" cy="1001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77" idx="6"/>
              <a:endCxn id="80" idx="1"/>
            </p:cNvCxnSpPr>
            <p:nvPr/>
          </p:nvCxnSpPr>
          <p:spPr>
            <a:xfrm>
              <a:off x="7067745" y="2526399"/>
              <a:ext cx="11113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7850121" y="1115312"/>
              <a:ext cx="1562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3901197" y="2200808"/>
              <a:ext cx="1556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Repeated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exposure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978905" y="2117520"/>
              <a:ext cx="1229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Bahnschrift Light SemiCondensed" panose="020B0502040204020203" pitchFamily="34" charset="0"/>
                </a:rPr>
                <a:t>Word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learning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92" name="Imagen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154" y="2703286"/>
              <a:ext cx="354306" cy="354306"/>
            </a:xfrm>
            <a:prstGeom prst="rect">
              <a:avLst/>
            </a:prstGeom>
          </p:spPr>
        </p:pic>
        <p:sp>
          <p:nvSpPr>
            <p:cNvPr id="93" name="CuadroTexto 92"/>
            <p:cNvSpPr txBox="1"/>
            <p:nvPr/>
          </p:nvSpPr>
          <p:spPr>
            <a:xfrm>
              <a:off x="6774601" y="1656058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sz="1600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527580" y="1132838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8179115" y="2203377"/>
              <a:ext cx="914400" cy="646043"/>
              <a:chOff x="8179115" y="2203377"/>
              <a:chExt cx="914400" cy="646043"/>
            </a:xfrm>
          </p:grpSpPr>
          <p:sp>
            <p:nvSpPr>
              <p:cNvPr id="80" name="Rectángulo 79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1" name="Imagen 100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71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3242787" y="1518220"/>
            <a:ext cx="5565730" cy="3183112"/>
            <a:chOff x="4140095" y="1133660"/>
            <a:chExt cx="5565730" cy="3183112"/>
          </a:xfrm>
        </p:grpSpPr>
        <p:sp>
          <p:nvSpPr>
            <p:cNvPr id="111" name="Rectángulo 110"/>
            <p:cNvSpPr/>
            <p:nvPr/>
          </p:nvSpPr>
          <p:spPr>
            <a:xfrm>
              <a:off x="8333876" y="1660016"/>
              <a:ext cx="1371949" cy="2655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5427787" y="298487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7" name="Elipse 11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me.sa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119" name="Rectángulo 118"/>
            <p:cNvSpPr/>
            <p:nvPr/>
          </p:nvSpPr>
          <p:spPr>
            <a:xfrm>
              <a:off x="4140095" y="358098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20" name="Conector recto de flecha 119"/>
            <p:cNvCxnSpPr>
              <a:stCxn id="119" idx="3"/>
              <a:endCxn id="117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17" idx="6"/>
              <a:endCxn id="143" idx="2"/>
            </p:cNvCxnSpPr>
            <p:nvPr/>
          </p:nvCxnSpPr>
          <p:spPr>
            <a:xfrm flipV="1">
              <a:off x="7638134" y="3310631"/>
              <a:ext cx="1380942" cy="43214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7512043" y="3978218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124" name="Rectángulo 123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7" name="Elipse 126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129" name="Conector recto de flecha 128"/>
            <p:cNvCxnSpPr>
              <a:stCxn id="125" idx="3"/>
              <a:endCxn id="127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7540897" y="1656880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33" name="Conector angular 132"/>
            <p:cNvCxnSpPr>
              <a:stCxn id="127" idx="6"/>
              <a:endCxn id="143" idx="0"/>
            </p:cNvCxnSpPr>
            <p:nvPr/>
          </p:nvCxnSpPr>
          <p:spPr>
            <a:xfrm>
              <a:off x="7649493" y="2387118"/>
              <a:ext cx="1369583" cy="27747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grpSp>
          <p:nvGrpSpPr>
            <p:cNvPr id="142" name="Grupo 141"/>
            <p:cNvGrpSpPr/>
            <p:nvPr/>
          </p:nvGrpSpPr>
          <p:grpSpPr>
            <a:xfrm>
              <a:off x="8561876" y="2664588"/>
              <a:ext cx="914400" cy="646043"/>
              <a:chOff x="8179115" y="2203377"/>
              <a:chExt cx="914400" cy="646043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4" name="Imagen 14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08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336790" y="1629316"/>
            <a:ext cx="5565730" cy="3181544"/>
            <a:chOff x="4140095" y="1133660"/>
            <a:chExt cx="5565730" cy="3181544"/>
          </a:xfrm>
        </p:grpSpPr>
        <p:sp>
          <p:nvSpPr>
            <p:cNvPr id="85" name="Rectángulo 84"/>
            <p:cNvSpPr/>
            <p:nvPr/>
          </p:nvSpPr>
          <p:spPr>
            <a:xfrm>
              <a:off x="8333876" y="1660016"/>
              <a:ext cx="1371949" cy="2655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427787" y="298487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2" name="Elipse 71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me.sa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74" name="Rectángulo 73"/>
            <p:cNvSpPr/>
            <p:nvPr/>
          </p:nvSpPr>
          <p:spPr>
            <a:xfrm>
              <a:off x="4140095" y="3580988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/’me.sa/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75" name="Conector recto de flecha 74"/>
            <p:cNvCxnSpPr>
              <a:stCxn id="74" idx="3"/>
              <a:endCxn id="72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2" idx="6"/>
              <a:endCxn id="41" idx="2"/>
            </p:cNvCxnSpPr>
            <p:nvPr/>
          </p:nvCxnSpPr>
          <p:spPr>
            <a:xfrm flipV="1">
              <a:off x="7638134" y="3431219"/>
              <a:ext cx="1395344" cy="31155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7511269" y="3968884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86" name="Rectángulo 85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taw.lə</a:t>
              </a:r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88" name="Grupo 87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9" name="Elipse 88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4354674" y="1944744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taw.lə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94" name="Conector recto de flecha 93"/>
            <p:cNvCxnSpPr>
              <a:stCxn id="87" idx="3"/>
              <a:endCxn id="89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7540897" y="1656880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1" name="Conector angular 100"/>
            <p:cNvCxnSpPr>
              <a:stCxn id="89" idx="6"/>
              <a:endCxn id="41" idx="0"/>
            </p:cNvCxnSpPr>
            <p:nvPr/>
          </p:nvCxnSpPr>
          <p:spPr>
            <a:xfrm>
              <a:off x="7649493" y="2387118"/>
              <a:ext cx="1383985" cy="39805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cxnSp>
          <p:nvCxnSpPr>
            <p:cNvPr id="26" name="Conector recto de flecha 25"/>
            <p:cNvCxnSpPr>
              <a:stCxn id="89" idx="4"/>
              <a:endCxn id="72" idx="0"/>
            </p:cNvCxnSpPr>
            <p:nvPr/>
          </p:nvCxnSpPr>
          <p:spPr>
            <a:xfrm flipH="1">
              <a:off x="7058959" y="2710139"/>
              <a:ext cx="11359" cy="709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5469083" y="2911058"/>
              <a:ext cx="16747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sz="1400" dirty="0" smtClean="0">
                  <a:latin typeface="Bahnschrift Light SemiCondensed" panose="020B0502040204020203" pitchFamily="34" charset="0"/>
                </a:rPr>
                <a:t>Cross-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language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link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8576278" y="2785176"/>
              <a:ext cx="914400" cy="646043"/>
              <a:chOff x="8179115" y="2203377"/>
              <a:chExt cx="914400" cy="646043"/>
            </a:xfrm>
          </p:grpSpPr>
          <p:sp>
            <p:nvSpPr>
              <p:cNvPr id="41" name="Rectángulo 40"/>
              <p:cNvSpPr/>
              <p:nvPr/>
            </p:nvSpPr>
            <p:spPr>
              <a:xfrm>
                <a:off x="8179115" y="2203377"/>
                <a:ext cx="914400" cy="646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60" b="18341"/>
              <a:stretch/>
            </p:blipFill>
            <p:spPr>
              <a:xfrm>
                <a:off x="8230632" y="2256090"/>
                <a:ext cx="812695" cy="5469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160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3756062" y="979836"/>
            <a:ext cx="5650660" cy="3175195"/>
            <a:chOff x="4055165" y="1133660"/>
            <a:chExt cx="5650660" cy="3175195"/>
          </a:xfrm>
        </p:grpSpPr>
        <p:sp>
          <p:nvSpPr>
            <p:cNvPr id="85" name="Rectángulo 84"/>
            <p:cNvSpPr/>
            <p:nvPr/>
          </p:nvSpPr>
          <p:spPr>
            <a:xfrm>
              <a:off x="8333876" y="1660016"/>
              <a:ext cx="1371949" cy="2648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427787" y="2978525"/>
              <a:ext cx="2904541" cy="133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6479784" y="341975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2" name="Elipse 71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4322692" y="1944744"/>
                <a:ext cx="900672" cy="2991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/’</a:t>
                </a:r>
                <a:r>
                  <a:rPr lang="pt-BR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pweɾ.ta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sp>
          <p:nvSpPr>
            <p:cNvPr id="74" name="Rectángulo 73"/>
            <p:cNvSpPr/>
            <p:nvPr/>
          </p:nvSpPr>
          <p:spPr>
            <a:xfrm>
              <a:off x="4055165" y="3580988"/>
              <a:ext cx="103908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/’</a:t>
              </a:r>
              <a:r>
                <a:rPr lang="pt-BR" dirty="0" err="1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pweɾ.ta</a:t>
              </a:r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75" name="Conector recto de flecha 74"/>
            <p:cNvCxnSpPr>
              <a:stCxn id="74" idx="3"/>
              <a:endCxn id="72" idx="2"/>
            </p:cNvCxnSpPr>
            <p:nvPr/>
          </p:nvCxnSpPr>
          <p:spPr>
            <a:xfrm>
              <a:off x="5094252" y="3730540"/>
              <a:ext cx="1385532" cy="1223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angular 77"/>
            <p:cNvCxnSpPr>
              <a:stCxn id="72" idx="6"/>
              <a:endCxn id="49" idx="1"/>
            </p:cNvCxnSpPr>
            <p:nvPr/>
          </p:nvCxnSpPr>
          <p:spPr>
            <a:xfrm flipV="1">
              <a:off x="7638134" y="2981739"/>
              <a:ext cx="938144" cy="7610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7511269" y="3970301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chemeClr val="accent2">
                      <a:lumMod val="50000"/>
                    </a:schemeClr>
                  </a:solidFill>
                  <a:latin typeface="Bahnschrift Light SemiCondensed" panose="020B0502040204020203" pitchFamily="34" charset="0"/>
                </a:rPr>
                <a:t>Spanish</a:t>
              </a:r>
              <a:endParaRPr lang="en-GB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020" y="3880091"/>
              <a:ext cx="354306" cy="354306"/>
            </a:xfrm>
            <a:prstGeom prst="rect">
              <a:avLst/>
            </a:prstGeom>
          </p:spPr>
        </p:pic>
        <p:sp>
          <p:nvSpPr>
            <p:cNvPr id="86" name="Rectángulo 85"/>
            <p:cNvSpPr/>
            <p:nvPr/>
          </p:nvSpPr>
          <p:spPr>
            <a:xfrm>
              <a:off x="5427787" y="1660016"/>
              <a:ext cx="2904541" cy="132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140095" y="2224755"/>
              <a:ext cx="954157" cy="2991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r>
                <a:rPr lang="en-GB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’</a:t>
              </a:r>
              <a:r>
                <a:rPr lang="en-GB" dirty="0" err="1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pɔɾ.tə</a:t>
              </a:r>
              <a:r>
                <a:rPr lang="pt-BR" dirty="0" smtClean="0"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/</a:t>
              </a:r>
              <a:endParaRPr lang="pt-BR" dirty="0"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88" name="Grupo 87"/>
            <p:cNvGrpSpPr/>
            <p:nvPr/>
          </p:nvGrpSpPr>
          <p:grpSpPr>
            <a:xfrm>
              <a:off x="6491143" y="2064096"/>
              <a:ext cx="1158350" cy="646043"/>
              <a:chOff x="4267355" y="1783512"/>
              <a:chExt cx="991894" cy="6460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9" name="Elipse 88"/>
              <p:cNvSpPr/>
              <p:nvPr/>
            </p:nvSpPr>
            <p:spPr>
              <a:xfrm>
                <a:off x="4267355" y="1783512"/>
                <a:ext cx="991894" cy="646043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4354827" y="1944171"/>
                <a:ext cx="823079" cy="2991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r>
                  <a:rPr lang="en-GB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’</a:t>
                </a:r>
                <a:r>
                  <a:rPr lang="en-GB" dirty="0" err="1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pɔɾ.tə</a:t>
                </a:r>
                <a:r>
                  <a:rPr lang="pt-BR" dirty="0" smtClean="0">
                    <a:solidFill>
                      <a:schemeClr val="tx1"/>
                    </a:solidFill>
                    <a:latin typeface="Bahnschrift Light SemiCondensed" panose="020B0502040204020203" pitchFamily="34" charset="0"/>
                  </a:rPr>
                  <a:t>/</a:t>
                </a:r>
                <a:endParaRPr lang="pt-BR" dirty="0">
                  <a:solidFill>
                    <a:schemeClr val="tx1"/>
                  </a:solidFill>
                  <a:latin typeface="Bahnschrift Light SemiCondensed" panose="020B0502040204020203" pitchFamily="34" charset="0"/>
                </a:endParaRPr>
              </a:p>
            </p:txBody>
          </p:sp>
        </p:grpSp>
        <p:cxnSp>
          <p:nvCxnSpPr>
            <p:cNvPr id="94" name="Conector recto de flecha 93"/>
            <p:cNvCxnSpPr>
              <a:stCxn id="87" idx="3"/>
              <a:endCxn id="89" idx="2"/>
            </p:cNvCxnSpPr>
            <p:nvPr/>
          </p:nvCxnSpPr>
          <p:spPr>
            <a:xfrm>
              <a:off x="5094252" y="2374307"/>
              <a:ext cx="1396891" cy="1281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/>
            <p:cNvSpPr txBox="1"/>
            <p:nvPr/>
          </p:nvSpPr>
          <p:spPr>
            <a:xfrm>
              <a:off x="8332328" y="1133660"/>
              <a:ext cx="137349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Semantic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7540897" y="1656880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 err="1" smtClean="0">
                  <a:solidFill>
                    <a:srgbClr val="002060"/>
                  </a:solidFill>
                  <a:latin typeface="Bahnschrift Light SemiCondensed" panose="020B0502040204020203" pitchFamily="34" charset="0"/>
                </a:rPr>
                <a:t>Catalan</a:t>
              </a:r>
              <a:endParaRPr lang="en-GB" dirty="0">
                <a:solidFill>
                  <a:srgbClr val="002060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916674" y="1133660"/>
              <a:ext cx="19394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400" dirty="0" err="1" smtClean="0">
                  <a:latin typeface="Bahnschrift Light SemiCondensed" panose="020B0502040204020203" pitchFamily="34" charset="0"/>
                </a:rPr>
                <a:t>Phonological</a:t>
              </a:r>
              <a:r>
                <a:rPr lang="es-ES" sz="1400" dirty="0" smtClean="0">
                  <a:latin typeface="Bahnschrift Light SemiCondensed" panose="020B0502040204020203" pitchFamily="34" charset="0"/>
                </a:rPr>
                <a:t> </a:t>
              </a:r>
              <a:r>
                <a:rPr lang="es-ES" sz="1400" dirty="0" err="1" smtClean="0">
                  <a:latin typeface="Bahnschrift Light SemiCondensed" panose="020B0502040204020203" pitchFamily="34" charset="0"/>
                </a:rPr>
                <a:t>representations</a:t>
              </a:r>
              <a:endParaRPr lang="en-GB" sz="1400" dirty="0"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1" name="Conector angular 100"/>
            <p:cNvCxnSpPr>
              <a:stCxn id="89" idx="6"/>
            </p:cNvCxnSpPr>
            <p:nvPr/>
          </p:nvCxnSpPr>
          <p:spPr>
            <a:xfrm>
              <a:off x="7649493" y="2387118"/>
              <a:ext cx="925237" cy="591406"/>
            </a:xfrm>
            <a:prstGeom prst="bentConnector3">
              <a:avLst>
                <a:gd name="adj1" fmla="val 4931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70" y="2563056"/>
              <a:ext cx="354306" cy="354306"/>
            </a:xfrm>
            <a:prstGeom prst="rect">
              <a:avLst/>
            </a:prstGeom>
          </p:spPr>
        </p:pic>
        <p:cxnSp>
          <p:nvCxnSpPr>
            <p:cNvPr id="26" name="Conector recto de flecha 25"/>
            <p:cNvCxnSpPr>
              <a:stCxn id="89" idx="4"/>
              <a:endCxn id="72" idx="0"/>
            </p:cNvCxnSpPr>
            <p:nvPr/>
          </p:nvCxnSpPr>
          <p:spPr>
            <a:xfrm flipH="1">
              <a:off x="7058959" y="2710139"/>
              <a:ext cx="11359" cy="709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curvado 11"/>
            <p:cNvCxnSpPr>
              <a:stCxn id="87" idx="3"/>
              <a:endCxn id="72" idx="1"/>
            </p:cNvCxnSpPr>
            <p:nvPr/>
          </p:nvCxnSpPr>
          <p:spPr>
            <a:xfrm>
              <a:off x="5094252" y="2374307"/>
              <a:ext cx="1555168" cy="1140060"/>
            </a:xfrm>
            <a:prstGeom prst="curvedConnector2">
              <a:avLst/>
            </a:prstGeom>
            <a:ln w="28575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curvado 42"/>
            <p:cNvCxnSpPr>
              <a:stCxn id="74" idx="3"/>
              <a:endCxn id="89" idx="3"/>
            </p:cNvCxnSpPr>
            <p:nvPr/>
          </p:nvCxnSpPr>
          <p:spPr>
            <a:xfrm flipV="1">
              <a:off x="5094252" y="2615528"/>
              <a:ext cx="1566527" cy="1115012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ángulo 48"/>
            <p:cNvSpPr/>
            <p:nvPr/>
          </p:nvSpPr>
          <p:spPr>
            <a:xfrm>
              <a:off x="8576278" y="2266411"/>
              <a:ext cx="914400" cy="1430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03" b="90000" l="9901" r="899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2147253"/>
            <a:ext cx="746636" cy="13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120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17</cp:revision>
  <dcterms:created xsi:type="dcterms:W3CDTF">2022-10-03T08:33:28Z</dcterms:created>
  <dcterms:modified xsi:type="dcterms:W3CDTF">2022-10-03T17:15:53Z</dcterms:modified>
</cp:coreProperties>
</file>