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64" r:id="rId4"/>
    <p:sldId id="256" r:id="rId5"/>
    <p:sldId id="257" r:id="rId6"/>
    <p:sldId id="259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0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F2E15-8A21-43A7-A274-6B4EA6471F4B}" type="datetimeFigureOut">
              <a:rPr lang="en-GB" smtClean="0"/>
              <a:t>04/10/2022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A68E4-E345-4ACA-8BB8-F07EAA91590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9565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F2E15-8A21-43A7-A274-6B4EA6471F4B}" type="datetimeFigureOut">
              <a:rPr lang="en-GB" smtClean="0"/>
              <a:t>04/10/2022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A68E4-E345-4ACA-8BB8-F07EAA91590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4173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F2E15-8A21-43A7-A274-6B4EA6471F4B}" type="datetimeFigureOut">
              <a:rPr lang="en-GB" smtClean="0"/>
              <a:t>04/10/2022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A68E4-E345-4ACA-8BB8-F07EAA91590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5744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F2E15-8A21-43A7-A274-6B4EA6471F4B}" type="datetimeFigureOut">
              <a:rPr lang="en-GB" smtClean="0"/>
              <a:t>04/10/2022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A68E4-E345-4ACA-8BB8-F07EAA91590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4285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F2E15-8A21-43A7-A274-6B4EA6471F4B}" type="datetimeFigureOut">
              <a:rPr lang="en-GB" smtClean="0"/>
              <a:t>04/10/2022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A68E4-E345-4ACA-8BB8-F07EAA91590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0633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F2E15-8A21-43A7-A274-6B4EA6471F4B}" type="datetimeFigureOut">
              <a:rPr lang="en-GB" smtClean="0"/>
              <a:t>04/10/2022</a:t>
            </a:fld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A68E4-E345-4ACA-8BB8-F07EAA91590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1882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F2E15-8A21-43A7-A274-6B4EA6471F4B}" type="datetimeFigureOut">
              <a:rPr lang="en-GB" smtClean="0"/>
              <a:t>04/10/2022</a:t>
            </a:fld>
            <a:endParaRPr lang="en-GB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A68E4-E345-4ACA-8BB8-F07EAA91590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9482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F2E15-8A21-43A7-A274-6B4EA6471F4B}" type="datetimeFigureOut">
              <a:rPr lang="en-GB" smtClean="0"/>
              <a:t>04/10/2022</a:t>
            </a:fld>
            <a:endParaRPr lang="en-GB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A68E4-E345-4ACA-8BB8-F07EAA91590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7733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F2E15-8A21-43A7-A274-6B4EA6471F4B}" type="datetimeFigureOut">
              <a:rPr lang="en-GB" smtClean="0"/>
              <a:t>04/10/2022</a:t>
            </a:fld>
            <a:endParaRPr lang="en-GB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A68E4-E345-4ACA-8BB8-F07EAA91590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5703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F2E15-8A21-43A7-A274-6B4EA6471F4B}" type="datetimeFigureOut">
              <a:rPr lang="en-GB" smtClean="0"/>
              <a:t>04/10/2022</a:t>
            </a:fld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A68E4-E345-4ACA-8BB8-F07EAA91590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1109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F2E15-8A21-43A7-A274-6B4EA6471F4B}" type="datetimeFigureOut">
              <a:rPr lang="en-GB" smtClean="0"/>
              <a:t>04/10/2022</a:t>
            </a:fld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A68E4-E345-4ACA-8BB8-F07EAA91590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5950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F2E15-8A21-43A7-A274-6B4EA6471F4B}" type="datetimeFigureOut">
              <a:rPr lang="en-GB" smtClean="0"/>
              <a:t>04/10/2022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AA68E4-E345-4ACA-8BB8-F07EAA91590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341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upo 49"/>
          <p:cNvGrpSpPr/>
          <p:nvPr/>
        </p:nvGrpSpPr>
        <p:grpSpPr>
          <a:xfrm>
            <a:off x="1508638" y="1516027"/>
            <a:ext cx="9327429" cy="2275942"/>
            <a:chOff x="1423180" y="618719"/>
            <a:chExt cx="9327429" cy="2275942"/>
          </a:xfrm>
        </p:grpSpPr>
        <p:sp>
          <p:nvSpPr>
            <p:cNvPr id="5" name="Rectángulo 4"/>
            <p:cNvSpPr/>
            <p:nvPr/>
          </p:nvSpPr>
          <p:spPr>
            <a:xfrm>
              <a:off x="3725546" y="1159753"/>
              <a:ext cx="3093998" cy="17349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tángulo 5"/>
            <p:cNvSpPr/>
            <p:nvPr/>
          </p:nvSpPr>
          <p:spPr>
            <a:xfrm>
              <a:off x="6819543" y="1159753"/>
              <a:ext cx="2469735" cy="173490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8" name="Grupo 7"/>
            <p:cNvGrpSpPr/>
            <p:nvPr/>
          </p:nvGrpSpPr>
          <p:grpSpPr>
            <a:xfrm>
              <a:off x="7475236" y="1758829"/>
              <a:ext cx="1158350" cy="646043"/>
              <a:chOff x="4267355" y="1783512"/>
              <a:chExt cx="991894" cy="646043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20" name="Elipse 19"/>
              <p:cNvSpPr/>
              <p:nvPr/>
            </p:nvSpPr>
            <p:spPr>
              <a:xfrm>
                <a:off x="4267355" y="1783512"/>
                <a:ext cx="991894" cy="646043"/>
              </a:xfrm>
              <a:prstGeom prst="ellipse">
                <a:avLst/>
              </a:prstGeom>
              <a:grp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" name="Rectángulo 20"/>
              <p:cNvSpPr/>
              <p:nvPr/>
            </p:nvSpPr>
            <p:spPr>
              <a:xfrm>
                <a:off x="4354674" y="1944744"/>
                <a:ext cx="823079" cy="29910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>
                    <a:solidFill>
                      <a:schemeClr val="tx1"/>
                    </a:solidFill>
                    <a:latin typeface="Bahnschrift Light SemiCondensed" panose="020B0502040204020203" pitchFamily="34" charset="0"/>
                  </a:rPr>
                  <a:t>/’me.sa/</a:t>
                </a:r>
                <a:endParaRPr lang="pt-BR" dirty="0">
                  <a:solidFill>
                    <a:schemeClr val="tx1"/>
                  </a:solidFill>
                  <a:latin typeface="Bahnschrift Light SemiCondensed" panose="020B0502040204020203" pitchFamily="34" charset="0"/>
                </a:endParaRPr>
              </a:p>
            </p:txBody>
          </p:sp>
        </p:grpSp>
        <p:sp>
          <p:nvSpPr>
            <p:cNvPr id="11" name="CuadroTexto 10"/>
            <p:cNvSpPr txBox="1"/>
            <p:nvPr/>
          </p:nvSpPr>
          <p:spPr>
            <a:xfrm>
              <a:off x="4507212" y="618719"/>
              <a:ext cx="1562272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s-ES" sz="1400" dirty="0" err="1" smtClean="0">
                  <a:latin typeface="Bahnschrift Light SemiCondensed" panose="020B0502040204020203" pitchFamily="34" charset="0"/>
                </a:rPr>
                <a:t>Semantic</a:t>
              </a:r>
              <a:r>
                <a:rPr lang="es-ES" sz="1400" dirty="0" smtClean="0">
                  <a:latin typeface="Bahnschrift Light SemiCondensed" panose="020B0502040204020203" pitchFamily="34" charset="0"/>
                </a:rPr>
                <a:t> </a:t>
              </a:r>
              <a:r>
                <a:rPr lang="es-ES" sz="1400" dirty="0" err="1" smtClean="0">
                  <a:latin typeface="Bahnschrift Light SemiCondensed" panose="020B0502040204020203" pitchFamily="34" charset="0"/>
                </a:rPr>
                <a:t>representations</a:t>
              </a:r>
              <a:endParaRPr lang="en-GB" sz="1400" dirty="0">
                <a:latin typeface="Bahnschrift Light SemiCondensed" panose="020B0502040204020203" pitchFamily="34" charset="0"/>
              </a:endParaRPr>
            </a:p>
          </p:txBody>
        </p:sp>
        <p:sp>
          <p:nvSpPr>
            <p:cNvPr id="13" name="CuadroTexto 12"/>
            <p:cNvSpPr txBox="1"/>
            <p:nvPr/>
          </p:nvSpPr>
          <p:spPr>
            <a:xfrm>
              <a:off x="6267386" y="1548361"/>
              <a:ext cx="12298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 err="1" smtClean="0">
                  <a:latin typeface="Bahnschrift Light SemiCondensed" panose="020B0502040204020203" pitchFamily="34" charset="0"/>
                </a:rPr>
                <a:t>Phonological</a:t>
              </a:r>
              <a:r>
                <a:rPr lang="es-ES" sz="1400" dirty="0" smtClean="0">
                  <a:latin typeface="Bahnschrift Light SemiCondensed" panose="020B0502040204020203" pitchFamily="34" charset="0"/>
                </a:rPr>
                <a:t> </a:t>
              </a:r>
              <a:r>
                <a:rPr lang="es-ES" sz="1400" dirty="0" err="1" smtClean="0">
                  <a:latin typeface="Bahnschrift Light SemiCondensed" panose="020B0502040204020203" pitchFamily="34" charset="0"/>
                </a:rPr>
                <a:t>retrieval</a:t>
              </a:r>
              <a:endParaRPr lang="en-GB" sz="1400" dirty="0">
                <a:latin typeface="Bahnschrift Light SemiCondensed" panose="020B0502040204020203" pitchFamily="34" charset="0"/>
              </a:endParaRPr>
            </a:p>
          </p:txBody>
        </p:sp>
        <p:sp>
          <p:nvSpPr>
            <p:cNvPr id="15" name="CuadroTexto 14"/>
            <p:cNvSpPr txBox="1"/>
            <p:nvPr/>
          </p:nvSpPr>
          <p:spPr>
            <a:xfrm>
              <a:off x="8468219" y="1155237"/>
              <a:ext cx="82105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s-ES" sz="1600" dirty="0" err="1" smtClean="0">
                  <a:solidFill>
                    <a:srgbClr val="002060"/>
                  </a:solidFill>
                  <a:latin typeface="Bahnschrift Light SemiCondensed" panose="020B0502040204020203" pitchFamily="34" charset="0"/>
                </a:rPr>
                <a:t>Spanish</a:t>
              </a:r>
              <a:endParaRPr lang="en-GB" sz="1600" dirty="0">
                <a:solidFill>
                  <a:srgbClr val="002060"/>
                </a:solidFill>
                <a:latin typeface="Bahnschrift Light SemiCondensed" panose="020B0502040204020203" pitchFamily="34" charset="0"/>
              </a:endParaRPr>
            </a:p>
          </p:txBody>
        </p:sp>
        <p:sp>
          <p:nvSpPr>
            <p:cNvPr id="16" name="CuadroTexto 15"/>
            <p:cNvSpPr txBox="1"/>
            <p:nvPr/>
          </p:nvSpPr>
          <p:spPr>
            <a:xfrm>
              <a:off x="7084694" y="618719"/>
              <a:ext cx="1939431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s-ES" sz="1400" dirty="0" err="1" smtClean="0">
                  <a:latin typeface="Bahnschrift Light SemiCondensed" panose="020B0502040204020203" pitchFamily="34" charset="0"/>
                </a:rPr>
                <a:t>Phonological</a:t>
              </a:r>
              <a:r>
                <a:rPr lang="es-ES" sz="1400" dirty="0" smtClean="0">
                  <a:latin typeface="Bahnschrift Light SemiCondensed" panose="020B0502040204020203" pitchFamily="34" charset="0"/>
                </a:rPr>
                <a:t> </a:t>
              </a:r>
              <a:r>
                <a:rPr lang="es-ES" sz="1400" dirty="0" err="1" smtClean="0">
                  <a:latin typeface="Bahnschrift Light SemiCondensed" panose="020B0502040204020203" pitchFamily="34" charset="0"/>
                </a:rPr>
                <a:t>representations</a:t>
              </a:r>
              <a:endParaRPr lang="en-GB" sz="1400" dirty="0">
                <a:latin typeface="Bahnschrift Light SemiCondensed" panose="020B0502040204020203" pitchFamily="34" charset="0"/>
              </a:endParaRPr>
            </a:p>
          </p:txBody>
        </p:sp>
        <p:pic>
          <p:nvPicPr>
            <p:cNvPr id="22" name="Imagen 21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165" b="16499"/>
            <a:stretch/>
          </p:blipFill>
          <p:spPr>
            <a:xfrm>
              <a:off x="1423180" y="1472134"/>
              <a:ext cx="1840806" cy="1221099"/>
            </a:xfrm>
            <a:prstGeom prst="rect">
              <a:avLst/>
            </a:prstGeom>
          </p:spPr>
        </p:pic>
        <p:grpSp>
          <p:nvGrpSpPr>
            <p:cNvPr id="25" name="Grupo 24"/>
            <p:cNvGrpSpPr/>
            <p:nvPr/>
          </p:nvGrpSpPr>
          <p:grpSpPr>
            <a:xfrm>
              <a:off x="4215721" y="1398684"/>
              <a:ext cx="2139019" cy="1368000"/>
              <a:chOff x="5122894" y="1084807"/>
              <a:chExt cx="2139019" cy="1368000"/>
            </a:xfrm>
            <a:noFill/>
          </p:grpSpPr>
          <p:sp>
            <p:nvSpPr>
              <p:cNvPr id="23" name="Rectángulo 22"/>
              <p:cNvSpPr/>
              <p:nvPr/>
            </p:nvSpPr>
            <p:spPr>
              <a:xfrm>
                <a:off x="5122894" y="1090854"/>
                <a:ext cx="2139019" cy="132172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24" name="Imagen 23"/>
              <p:cNvPicPr>
                <a:picLocks noChangeAspect="1"/>
              </p:cNvPicPr>
              <p:nvPr/>
            </p:nvPicPr>
            <p:blipFill rotWithShape="1">
              <a:blip r:embed="rId3" cstate="print">
                <a:duotone>
                  <a:prstClr val="black"/>
                  <a:schemeClr val="tx2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1193" b="15353"/>
              <a:stretch/>
            </p:blipFill>
            <p:spPr>
              <a:xfrm>
                <a:off x="5273947" y="1084807"/>
                <a:ext cx="1862399" cy="1368000"/>
              </a:xfrm>
              <a:prstGeom prst="rect">
                <a:avLst/>
              </a:prstGeom>
              <a:grpFill/>
            </p:spPr>
          </p:pic>
        </p:grpSp>
        <p:cxnSp>
          <p:nvCxnSpPr>
            <p:cNvPr id="29" name="Conector recto de flecha 28"/>
            <p:cNvCxnSpPr>
              <a:stCxn id="22" idx="3"/>
              <a:endCxn id="24" idx="1"/>
            </p:cNvCxnSpPr>
            <p:nvPr/>
          </p:nvCxnSpPr>
          <p:spPr>
            <a:xfrm>
              <a:off x="3263986" y="2082684"/>
              <a:ext cx="110278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cto de flecha 31"/>
            <p:cNvCxnSpPr>
              <a:stCxn id="24" idx="3"/>
              <a:endCxn id="20" idx="2"/>
            </p:cNvCxnSpPr>
            <p:nvPr/>
          </p:nvCxnSpPr>
          <p:spPr>
            <a:xfrm flipV="1">
              <a:off x="6229173" y="2081851"/>
              <a:ext cx="1246063" cy="8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CuadroTexto 41"/>
            <p:cNvSpPr txBox="1"/>
            <p:nvPr/>
          </p:nvSpPr>
          <p:spPr>
            <a:xfrm>
              <a:off x="3161462" y="1502797"/>
              <a:ext cx="12298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 smtClean="0">
                  <a:latin typeface="Bahnschrift Light SemiCondensed" panose="020B0502040204020203" pitchFamily="34" charset="0"/>
                </a:rPr>
                <a:t>Visual </a:t>
              </a:r>
              <a:r>
                <a:rPr lang="es-ES" sz="1400" dirty="0" err="1" smtClean="0">
                  <a:latin typeface="Bahnschrift Light SemiCondensed" panose="020B0502040204020203" pitchFamily="34" charset="0"/>
                </a:rPr>
                <a:t>recognition</a:t>
              </a:r>
              <a:endParaRPr lang="en-GB" sz="1400" dirty="0">
                <a:latin typeface="Bahnschrift Light SemiCondensed" panose="020B0502040204020203" pitchFamily="34" charset="0"/>
              </a:endParaRPr>
            </a:p>
          </p:txBody>
        </p:sp>
        <p:pic>
          <p:nvPicPr>
            <p:cNvPr id="44" name="Imagen 43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8120"/>
            <a:stretch/>
          </p:blipFill>
          <p:spPr>
            <a:xfrm>
              <a:off x="9668527" y="1638843"/>
              <a:ext cx="1082082" cy="886013"/>
            </a:xfrm>
            <a:prstGeom prst="rect">
              <a:avLst/>
            </a:prstGeom>
          </p:spPr>
        </p:pic>
        <p:cxnSp>
          <p:nvCxnSpPr>
            <p:cNvPr id="45" name="Conector recto de flecha 44"/>
            <p:cNvCxnSpPr>
              <a:stCxn id="20" idx="6"/>
              <a:endCxn id="44" idx="1"/>
            </p:cNvCxnSpPr>
            <p:nvPr/>
          </p:nvCxnSpPr>
          <p:spPr>
            <a:xfrm flipV="1">
              <a:off x="8633586" y="2081850"/>
              <a:ext cx="1034941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CuadroTexto 48"/>
            <p:cNvSpPr txBox="1"/>
            <p:nvPr/>
          </p:nvSpPr>
          <p:spPr>
            <a:xfrm>
              <a:off x="8536114" y="2110298"/>
              <a:ext cx="12298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 err="1" smtClean="0">
                  <a:latin typeface="Bahnschrift Light SemiCondensed" panose="020B0502040204020203" pitchFamily="34" charset="0"/>
                </a:rPr>
                <a:t>Articulation</a:t>
              </a:r>
              <a:endParaRPr lang="en-GB" sz="1400" dirty="0">
                <a:latin typeface="Bahnschrift Light SemiCondensed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5484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o 13"/>
          <p:cNvGrpSpPr/>
          <p:nvPr/>
        </p:nvGrpSpPr>
        <p:grpSpPr>
          <a:xfrm>
            <a:off x="1143100" y="618719"/>
            <a:ext cx="9607509" cy="4012473"/>
            <a:chOff x="1143100" y="618719"/>
            <a:chExt cx="9607509" cy="4012473"/>
          </a:xfrm>
        </p:grpSpPr>
        <p:pic>
          <p:nvPicPr>
            <p:cNvPr id="28" name="Imagen 27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165" b="16499"/>
            <a:stretch/>
          </p:blipFill>
          <p:spPr>
            <a:xfrm>
              <a:off x="1143100" y="2438925"/>
              <a:ext cx="1840806" cy="1221099"/>
            </a:xfrm>
            <a:prstGeom prst="rect">
              <a:avLst/>
            </a:prstGeom>
          </p:spPr>
        </p:pic>
        <p:grpSp>
          <p:nvGrpSpPr>
            <p:cNvPr id="13" name="Grupo 12"/>
            <p:cNvGrpSpPr/>
            <p:nvPr/>
          </p:nvGrpSpPr>
          <p:grpSpPr>
            <a:xfrm>
              <a:off x="2915227" y="618719"/>
              <a:ext cx="7835382" cy="4012473"/>
              <a:chOff x="2915227" y="618719"/>
              <a:chExt cx="7835382" cy="4012473"/>
            </a:xfrm>
          </p:grpSpPr>
          <p:grpSp>
            <p:nvGrpSpPr>
              <p:cNvPr id="79" name="Grupo 78"/>
              <p:cNvGrpSpPr/>
              <p:nvPr/>
            </p:nvGrpSpPr>
            <p:grpSpPr>
              <a:xfrm>
                <a:off x="2915227" y="618719"/>
                <a:ext cx="7835382" cy="4012473"/>
                <a:chOff x="2915227" y="618719"/>
                <a:chExt cx="7835382" cy="4012473"/>
              </a:xfrm>
            </p:grpSpPr>
            <p:sp>
              <p:nvSpPr>
                <p:cNvPr id="5" name="Rectángulo 4"/>
                <p:cNvSpPr/>
                <p:nvPr/>
              </p:nvSpPr>
              <p:spPr>
                <a:xfrm>
                  <a:off x="3725546" y="1159753"/>
                  <a:ext cx="3093998" cy="3471439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" name="Rectángulo 5"/>
                <p:cNvSpPr/>
                <p:nvPr/>
              </p:nvSpPr>
              <p:spPr>
                <a:xfrm>
                  <a:off x="6819543" y="1159753"/>
                  <a:ext cx="2469735" cy="1734908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grpSp>
              <p:nvGrpSpPr>
                <p:cNvPr id="8" name="Grupo 7"/>
                <p:cNvGrpSpPr/>
                <p:nvPr/>
              </p:nvGrpSpPr>
              <p:grpSpPr>
                <a:xfrm>
                  <a:off x="7475236" y="1758829"/>
                  <a:ext cx="1158350" cy="646043"/>
                  <a:chOff x="4267355" y="1783512"/>
                  <a:chExt cx="991894" cy="646043"/>
                </a:xfrm>
                <a:solidFill>
                  <a:schemeClr val="accent1">
                    <a:lumMod val="60000"/>
                    <a:lumOff val="40000"/>
                  </a:schemeClr>
                </a:solidFill>
              </p:grpSpPr>
              <p:sp>
                <p:nvSpPr>
                  <p:cNvPr id="20" name="Elipse 19"/>
                  <p:cNvSpPr/>
                  <p:nvPr/>
                </p:nvSpPr>
                <p:spPr>
                  <a:xfrm>
                    <a:off x="4267355" y="1783512"/>
                    <a:ext cx="991894" cy="646043"/>
                  </a:xfrm>
                  <a:prstGeom prst="ellipse">
                    <a:avLst/>
                  </a:prstGeom>
                  <a:grpFill/>
                  <a:ln w="190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1" name="Rectángulo 20"/>
                  <p:cNvSpPr/>
                  <p:nvPr/>
                </p:nvSpPr>
                <p:spPr>
                  <a:xfrm>
                    <a:off x="4354674" y="1944744"/>
                    <a:ext cx="823079" cy="299103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pt-BR" dirty="0" smtClean="0">
                        <a:solidFill>
                          <a:schemeClr val="tx1"/>
                        </a:solidFill>
                        <a:latin typeface="Bahnschrift Light SemiCondensed" panose="020B0502040204020203" pitchFamily="34" charset="0"/>
                      </a:rPr>
                      <a:t>/’me.sa/</a:t>
                    </a:r>
                    <a:endParaRPr lang="pt-BR" dirty="0">
                      <a:solidFill>
                        <a:schemeClr val="tx1"/>
                      </a:solidFill>
                      <a:latin typeface="Bahnschrift Light SemiCondensed" panose="020B0502040204020203" pitchFamily="34" charset="0"/>
                    </a:endParaRPr>
                  </a:p>
                </p:txBody>
              </p:sp>
            </p:grpSp>
            <p:sp>
              <p:nvSpPr>
                <p:cNvPr id="11" name="CuadroTexto 10"/>
                <p:cNvSpPr txBox="1"/>
                <p:nvPr/>
              </p:nvSpPr>
              <p:spPr>
                <a:xfrm>
                  <a:off x="4507212" y="618719"/>
                  <a:ext cx="1562272" cy="523220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s-ES" sz="1400" dirty="0" err="1" smtClean="0">
                      <a:latin typeface="Bahnschrift Light SemiCondensed" panose="020B0502040204020203" pitchFamily="34" charset="0"/>
                    </a:rPr>
                    <a:t>Semantic</a:t>
                  </a:r>
                  <a:r>
                    <a:rPr lang="es-ES" sz="1400" dirty="0" smtClean="0">
                      <a:latin typeface="Bahnschrift Light SemiCondensed" panose="020B0502040204020203" pitchFamily="34" charset="0"/>
                    </a:rPr>
                    <a:t> </a:t>
                  </a:r>
                  <a:r>
                    <a:rPr lang="es-ES" sz="1400" dirty="0" err="1" smtClean="0">
                      <a:latin typeface="Bahnschrift Light SemiCondensed" panose="020B0502040204020203" pitchFamily="34" charset="0"/>
                    </a:rPr>
                    <a:t>representations</a:t>
                  </a:r>
                  <a:endParaRPr lang="en-GB" sz="1400" dirty="0">
                    <a:latin typeface="Bahnschrift Light SemiCondensed" panose="020B0502040204020203" pitchFamily="34" charset="0"/>
                  </a:endParaRPr>
                </a:p>
              </p:txBody>
            </p:sp>
            <p:sp>
              <p:nvSpPr>
                <p:cNvPr id="15" name="CuadroTexto 14"/>
                <p:cNvSpPr txBox="1"/>
                <p:nvPr/>
              </p:nvSpPr>
              <p:spPr>
                <a:xfrm>
                  <a:off x="8468219" y="1155237"/>
                  <a:ext cx="821059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s-ES" sz="1600" dirty="0" err="1" smtClean="0">
                      <a:solidFill>
                        <a:srgbClr val="002060"/>
                      </a:solidFill>
                      <a:latin typeface="Bahnschrift Light SemiCondensed" panose="020B0502040204020203" pitchFamily="34" charset="0"/>
                    </a:rPr>
                    <a:t>Spanish</a:t>
                  </a:r>
                  <a:endParaRPr lang="en-GB" sz="1600" dirty="0">
                    <a:solidFill>
                      <a:srgbClr val="002060"/>
                    </a:solidFill>
                    <a:latin typeface="Bahnschrift Light SemiCondensed" panose="020B0502040204020203" pitchFamily="34" charset="0"/>
                  </a:endParaRPr>
                </a:p>
              </p:txBody>
            </p:sp>
            <p:sp>
              <p:nvSpPr>
                <p:cNvPr id="16" name="CuadroTexto 15"/>
                <p:cNvSpPr txBox="1"/>
                <p:nvPr/>
              </p:nvSpPr>
              <p:spPr>
                <a:xfrm>
                  <a:off x="7084694" y="618719"/>
                  <a:ext cx="1939431" cy="523220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s-ES" sz="1400" dirty="0" err="1" smtClean="0">
                      <a:latin typeface="Bahnschrift Light SemiCondensed" panose="020B0502040204020203" pitchFamily="34" charset="0"/>
                    </a:rPr>
                    <a:t>Phonological</a:t>
                  </a:r>
                  <a:r>
                    <a:rPr lang="es-ES" sz="1400" dirty="0" smtClean="0">
                      <a:latin typeface="Bahnschrift Light SemiCondensed" panose="020B0502040204020203" pitchFamily="34" charset="0"/>
                    </a:rPr>
                    <a:t> </a:t>
                  </a:r>
                  <a:r>
                    <a:rPr lang="es-ES" sz="1400" dirty="0" err="1" smtClean="0">
                      <a:latin typeface="Bahnschrift Light SemiCondensed" panose="020B0502040204020203" pitchFamily="34" charset="0"/>
                    </a:rPr>
                    <a:t>representations</a:t>
                  </a:r>
                  <a:endParaRPr lang="en-GB" sz="1400" dirty="0">
                    <a:latin typeface="Bahnschrift Light SemiCondensed" panose="020B0502040204020203" pitchFamily="34" charset="0"/>
                  </a:endParaRPr>
                </a:p>
              </p:txBody>
            </p:sp>
            <p:sp>
              <p:nvSpPr>
                <p:cNvPr id="23" name="Rectángulo 22"/>
                <p:cNvSpPr/>
                <p:nvPr/>
              </p:nvSpPr>
              <p:spPr>
                <a:xfrm>
                  <a:off x="4215721" y="1404731"/>
                  <a:ext cx="2139019" cy="1321722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29" name="Conector recto de flecha 28"/>
                <p:cNvCxnSpPr>
                  <a:stCxn id="28" idx="3"/>
                  <a:endCxn id="30" idx="1"/>
                </p:cNvCxnSpPr>
                <p:nvPr/>
              </p:nvCxnSpPr>
              <p:spPr>
                <a:xfrm>
                  <a:off x="2983906" y="3049475"/>
                  <a:ext cx="115835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CuadroTexto 41"/>
                <p:cNvSpPr txBox="1"/>
                <p:nvPr/>
              </p:nvSpPr>
              <p:spPr>
                <a:xfrm>
                  <a:off x="2915227" y="2526254"/>
                  <a:ext cx="1229884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ES" sz="1400" dirty="0" smtClean="0">
                      <a:latin typeface="Bahnschrift Light SemiCondensed" panose="020B0502040204020203" pitchFamily="34" charset="0"/>
                    </a:rPr>
                    <a:t>Visual </a:t>
                  </a:r>
                  <a:r>
                    <a:rPr lang="es-ES" sz="1400" dirty="0" err="1" smtClean="0">
                      <a:latin typeface="Bahnschrift Light SemiCondensed" panose="020B0502040204020203" pitchFamily="34" charset="0"/>
                    </a:rPr>
                    <a:t>recognition</a:t>
                  </a:r>
                  <a:endParaRPr lang="en-GB" sz="1400" dirty="0">
                    <a:latin typeface="Bahnschrift Light SemiCondensed" panose="020B0502040204020203" pitchFamily="34" charset="0"/>
                  </a:endParaRPr>
                </a:p>
              </p:txBody>
            </p:sp>
            <p:pic>
              <p:nvPicPr>
                <p:cNvPr id="44" name="Imagen 43"/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duotone>
                    <a:schemeClr val="accent5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18120"/>
                <a:stretch/>
              </p:blipFill>
              <p:spPr>
                <a:xfrm>
                  <a:off x="9668527" y="1638843"/>
                  <a:ext cx="1082082" cy="886013"/>
                </a:xfrm>
                <a:prstGeom prst="rect">
                  <a:avLst/>
                </a:prstGeom>
              </p:spPr>
            </p:pic>
            <p:cxnSp>
              <p:nvCxnSpPr>
                <p:cNvPr id="45" name="Conector recto de flecha 44"/>
                <p:cNvCxnSpPr>
                  <a:stCxn id="20" idx="6"/>
                  <a:endCxn id="44" idx="1"/>
                </p:cNvCxnSpPr>
                <p:nvPr/>
              </p:nvCxnSpPr>
              <p:spPr>
                <a:xfrm flipV="1">
                  <a:off x="8633586" y="2081850"/>
                  <a:ext cx="1034941" cy="1"/>
                </a:xfrm>
                <a:prstGeom prst="straightConnector1">
                  <a:avLst/>
                </a:prstGeom>
                <a:ln w="28575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9" name="CuadroTexto 48"/>
                <p:cNvSpPr txBox="1"/>
                <p:nvPr/>
              </p:nvSpPr>
              <p:spPr>
                <a:xfrm>
                  <a:off x="8536114" y="2110298"/>
                  <a:ext cx="122988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ES" sz="1400" dirty="0" err="1" smtClean="0">
                      <a:latin typeface="Bahnschrift Light SemiCondensed" panose="020B0502040204020203" pitchFamily="34" charset="0"/>
                    </a:rPr>
                    <a:t>Articulation</a:t>
                  </a:r>
                  <a:endParaRPr lang="en-GB" sz="1400" dirty="0">
                    <a:latin typeface="Bahnschrift Light SemiCondensed" panose="020B0502040204020203" pitchFamily="34" charset="0"/>
                  </a:endParaRPr>
                </a:p>
              </p:txBody>
            </p:sp>
            <p:sp>
              <p:nvSpPr>
                <p:cNvPr id="55" name="Rectángulo 54"/>
                <p:cNvSpPr/>
                <p:nvPr/>
              </p:nvSpPr>
              <p:spPr>
                <a:xfrm>
                  <a:off x="6819541" y="2896284"/>
                  <a:ext cx="2469735" cy="1734908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grpSp>
              <p:nvGrpSpPr>
                <p:cNvPr id="56" name="Grupo 55"/>
                <p:cNvGrpSpPr/>
                <p:nvPr/>
              </p:nvGrpSpPr>
              <p:grpSpPr>
                <a:xfrm>
                  <a:off x="7482037" y="3317495"/>
                  <a:ext cx="1158350" cy="646043"/>
                  <a:chOff x="4185859" y="1763339"/>
                  <a:chExt cx="991894" cy="646043"/>
                </a:xfrm>
                <a:solidFill>
                  <a:schemeClr val="accent1">
                    <a:lumMod val="60000"/>
                    <a:lumOff val="40000"/>
                  </a:schemeClr>
                </a:solidFill>
              </p:grpSpPr>
              <p:sp>
                <p:nvSpPr>
                  <p:cNvPr id="71" name="Elipse 70"/>
                  <p:cNvSpPr/>
                  <p:nvPr/>
                </p:nvSpPr>
                <p:spPr>
                  <a:xfrm>
                    <a:off x="4185859" y="1763339"/>
                    <a:ext cx="991894" cy="646043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 w="190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</a:endParaRPr>
                  </a:p>
                </p:txBody>
              </p:sp>
              <p:sp>
                <p:nvSpPr>
                  <p:cNvPr id="72" name="Rectángulo 71"/>
                  <p:cNvSpPr/>
                  <p:nvPr/>
                </p:nvSpPr>
                <p:spPr>
                  <a:xfrm>
                    <a:off x="4265385" y="1910479"/>
                    <a:ext cx="906544" cy="29910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pt-BR" dirty="0" smtClean="0">
                        <a:solidFill>
                          <a:schemeClr val="tx1"/>
                        </a:solidFill>
                        <a:latin typeface="Bahnschrift Light SemiCondensed" panose="020B0502040204020203" pitchFamily="34" charset="0"/>
                      </a:rPr>
                      <a:t>/’</a:t>
                    </a:r>
                    <a:r>
                      <a:rPr lang="pt-BR" dirty="0" err="1" smtClean="0">
                        <a:solidFill>
                          <a:schemeClr val="tx1"/>
                        </a:solidFill>
                        <a:latin typeface="Bahnschrift Light SemiCondensed" panose="020B0502040204020203" pitchFamily="34" charset="0"/>
                      </a:rPr>
                      <a:t>taw.lə</a:t>
                    </a:r>
                    <a:r>
                      <a:rPr lang="pt-BR" dirty="0" smtClean="0">
                        <a:solidFill>
                          <a:schemeClr val="tx1"/>
                        </a:solidFill>
                        <a:latin typeface="Bahnschrift Light SemiCondensed" panose="020B0502040204020203" pitchFamily="34" charset="0"/>
                      </a:rPr>
                      <a:t>/</a:t>
                    </a:r>
                    <a:endParaRPr lang="pt-BR" dirty="0">
                      <a:solidFill>
                        <a:schemeClr val="tx1"/>
                      </a:solidFill>
                      <a:latin typeface="Bahnschrift Light SemiCondensed" panose="020B0502040204020203" pitchFamily="34" charset="0"/>
                    </a:endParaRPr>
                  </a:p>
                </p:txBody>
              </p:sp>
            </p:grpSp>
            <p:sp>
              <p:nvSpPr>
                <p:cNvPr id="59" name="CuadroTexto 58"/>
                <p:cNvSpPr txBox="1"/>
                <p:nvPr/>
              </p:nvSpPr>
              <p:spPr>
                <a:xfrm>
                  <a:off x="8497071" y="4292638"/>
                  <a:ext cx="792205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s-ES" sz="1600" dirty="0" err="1" smtClean="0">
                      <a:solidFill>
                        <a:schemeClr val="accent2">
                          <a:lumMod val="50000"/>
                        </a:schemeClr>
                      </a:solidFill>
                      <a:latin typeface="Bahnschrift Light SemiCondensed" panose="020B0502040204020203" pitchFamily="34" charset="0"/>
                    </a:rPr>
                    <a:t>Catalan</a:t>
                  </a:r>
                  <a:endParaRPr lang="en-GB" sz="1600" dirty="0">
                    <a:solidFill>
                      <a:schemeClr val="accent2">
                        <a:lumMod val="50000"/>
                      </a:schemeClr>
                    </a:solidFill>
                    <a:latin typeface="Bahnschrift Light SemiCondensed" panose="020B0502040204020203" pitchFamily="34" charset="0"/>
                  </a:endParaRPr>
                </a:p>
              </p:txBody>
            </p:sp>
            <p:cxnSp>
              <p:nvCxnSpPr>
                <p:cNvPr id="12" name="Conector angular 11"/>
                <p:cNvCxnSpPr>
                  <a:endCxn id="20" idx="2"/>
                </p:cNvCxnSpPr>
                <p:nvPr/>
              </p:nvCxnSpPr>
              <p:spPr>
                <a:xfrm flipV="1">
                  <a:off x="5999148" y="2081851"/>
                  <a:ext cx="1476088" cy="855696"/>
                </a:xfrm>
                <a:prstGeom prst="bentConnector3">
                  <a:avLst>
                    <a:gd name="adj1" fmla="val 34368"/>
                  </a:avLst>
                </a:prstGeom>
                <a:ln w="28575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Conector angular 73"/>
                <p:cNvCxnSpPr>
                  <a:endCxn id="71" idx="2"/>
                </p:cNvCxnSpPr>
                <p:nvPr/>
              </p:nvCxnSpPr>
              <p:spPr>
                <a:xfrm>
                  <a:off x="5999148" y="3076486"/>
                  <a:ext cx="1482889" cy="564031"/>
                </a:xfrm>
                <a:prstGeom prst="bentConnector3">
                  <a:avLst>
                    <a:gd name="adj1" fmla="val 34440"/>
                  </a:avLst>
                </a:prstGeom>
                <a:ln w="28575"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2" name="CuadroTexto 81"/>
              <p:cNvSpPr txBox="1"/>
              <p:nvPr/>
            </p:nvSpPr>
            <p:spPr>
              <a:xfrm>
                <a:off x="6532448" y="2689864"/>
                <a:ext cx="12298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400" dirty="0" err="1" smtClean="0">
                    <a:latin typeface="Bahnschrift Light SemiCondensed" panose="020B0502040204020203" pitchFamily="34" charset="0"/>
                  </a:rPr>
                  <a:t>Phonological</a:t>
                </a:r>
                <a:r>
                  <a:rPr lang="es-ES" sz="1400" dirty="0" smtClean="0">
                    <a:latin typeface="Bahnschrift Light SemiCondensed" panose="020B0502040204020203" pitchFamily="34" charset="0"/>
                  </a:rPr>
                  <a:t> </a:t>
                </a:r>
                <a:r>
                  <a:rPr lang="es-ES" sz="1400" dirty="0" err="1" smtClean="0">
                    <a:latin typeface="Bahnschrift Light SemiCondensed" panose="020B0502040204020203" pitchFamily="34" charset="0"/>
                  </a:rPr>
                  <a:t>retrieval</a:t>
                </a:r>
                <a:endParaRPr lang="en-GB" sz="1400" dirty="0">
                  <a:latin typeface="Bahnschrift Light SemiCondensed" panose="020B0502040204020203" pitchFamily="34" charset="0"/>
                </a:endParaRPr>
              </a:p>
            </p:txBody>
          </p:sp>
          <p:pic>
            <p:nvPicPr>
              <p:cNvPr id="30" name="Imagen 29"/>
              <p:cNvPicPr>
                <a:picLocks noChangeAspect="1"/>
              </p:cNvPicPr>
              <p:nvPr/>
            </p:nvPicPr>
            <p:blipFill rotWithShape="1">
              <a:blip r:embed="rId4" cstate="print">
                <a:duotone>
                  <a:prstClr val="black"/>
                  <a:schemeClr val="tx2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1193" b="15353"/>
              <a:stretch/>
            </p:blipFill>
            <p:spPr>
              <a:xfrm>
                <a:off x="4142256" y="2365475"/>
                <a:ext cx="1862399" cy="1368000"/>
              </a:xfrm>
              <a:prstGeom prst="rect">
                <a:avLst/>
              </a:prstGeom>
              <a:noFill/>
            </p:spPr>
          </p:pic>
        </p:grpSp>
      </p:grpSp>
    </p:spTree>
    <p:extLst>
      <p:ext uri="{BB962C8B-B14F-4D97-AF65-F5344CB8AC3E}">
        <p14:creationId xmlns:p14="http://schemas.microsoft.com/office/powerpoint/2010/main" val="2532002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1803161" y="1575849"/>
            <a:ext cx="8964539" cy="4012473"/>
            <a:chOff x="1786070" y="875093"/>
            <a:chExt cx="8964539" cy="4012473"/>
          </a:xfrm>
        </p:grpSpPr>
        <p:sp>
          <p:nvSpPr>
            <p:cNvPr id="63" name="CuadroTexto 62"/>
            <p:cNvSpPr txBox="1"/>
            <p:nvPr/>
          </p:nvSpPr>
          <p:spPr>
            <a:xfrm>
              <a:off x="8089143" y="2694463"/>
              <a:ext cx="135959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 smtClean="0">
                  <a:latin typeface="Bahnschrift Light SemiCondensed" panose="020B0502040204020203" pitchFamily="34" charset="0"/>
                </a:rPr>
                <a:t>Cross-</a:t>
              </a:r>
              <a:r>
                <a:rPr lang="es-ES" sz="1400" dirty="0" err="1" smtClean="0">
                  <a:latin typeface="Bahnschrift Light SemiCondensed" panose="020B0502040204020203" pitchFamily="34" charset="0"/>
                </a:rPr>
                <a:t>language</a:t>
              </a:r>
              <a:r>
                <a:rPr lang="es-ES" sz="1400" dirty="0" smtClean="0">
                  <a:latin typeface="Bahnschrift Light SemiCondensed" panose="020B0502040204020203" pitchFamily="34" charset="0"/>
                </a:rPr>
                <a:t> </a:t>
              </a:r>
              <a:r>
                <a:rPr lang="es-ES" sz="1400" dirty="0" err="1" smtClean="0">
                  <a:latin typeface="Bahnschrift Light SemiCondensed" panose="020B0502040204020203" pitchFamily="34" charset="0"/>
                </a:rPr>
                <a:t>activation</a:t>
              </a:r>
              <a:endParaRPr lang="en-GB" sz="1400" dirty="0">
                <a:latin typeface="Bahnschrift Light SemiCondensed" panose="020B0502040204020203" pitchFamily="34" charset="0"/>
              </a:endParaRPr>
            </a:p>
          </p:txBody>
        </p:sp>
        <p:grpSp>
          <p:nvGrpSpPr>
            <p:cNvPr id="17" name="Grupo 16"/>
            <p:cNvGrpSpPr/>
            <p:nvPr/>
          </p:nvGrpSpPr>
          <p:grpSpPr>
            <a:xfrm>
              <a:off x="1786070" y="875093"/>
              <a:ext cx="8964539" cy="4012473"/>
              <a:chOff x="1786070" y="875093"/>
              <a:chExt cx="8964539" cy="4012473"/>
            </a:xfrm>
          </p:grpSpPr>
          <p:grpSp>
            <p:nvGrpSpPr>
              <p:cNvPr id="31" name="Grupo 30"/>
              <p:cNvGrpSpPr/>
              <p:nvPr/>
            </p:nvGrpSpPr>
            <p:grpSpPr>
              <a:xfrm>
                <a:off x="1786070" y="875093"/>
                <a:ext cx="8964539" cy="4012473"/>
                <a:chOff x="1786070" y="618719"/>
                <a:chExt cx="8964539" cy="4012473"/>
              </a:xfrm>
            </p:grpSpPr>
            <p:sp>
              <p:nvSpPr>
                <p:cNvPr id="32" name="Rectángulo 31"/>
                <p:cNvSpPr/>
                <p:nvPr/>
              </p:nvSpPr>
              <p:spPr>
                <a:xfrm>
                  <a:off x="3725546" y="1159753"/>
                  <a:ext cx="3093998" cy="3471439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3" name="Rectángulo 32"/>
                <p:cNvSpPr/>
                <p:nvPr/>
              </p:nvSpPr>
              <p:spPr>
                <a:xfrm>
                  <a:off x="6819543" y="1159753"/>
                  <a:ext cx="2469735" cy="1734908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grpSp>
              <p:nvGrpSpPr>
                <p:cNvPr id="34" name="Grupo 33"/>
                <p:cNvGrpSpPr/>
                <p:nvPr/>
              </p:nvGrpSpPr>
              <p:grpSpPr>
                <a:xfrm>
                  <a:off x="7475236" y="1758829"/>
                  <a:ext cx="1158350" cy="646043"/>
                  <a:chOff x="4267355" y="1783512"/>
                  <a:chExt cx="991894" cy="646043"/>
                </a:xfrm>
                <a:solidFill>
                  <a:schemeClr val="accent1">
                    <a:lumMod val="60000"/>
                    <a:lumOff val="40000"/>
                  </a:schemeClr>
                </a:solidFill>
              </p:grpSpPr>
              <p:sp>
                <p:nvSpPr>
                  <p:cNvPr id="61" name="Elipse 60"/>
                  <p:cNvSpPr/>
                  <p:nvPr/>
                </p:nvSpPr>
                <p:spPr>
                  <a:xfrm>
                    <a:off x="4267355" y="1783512"/>
                    <a:ext cx="991894" cy="646043"/>
                  </a:xfrm>
                  <a:prstGeom prst="ellipse">
                    <a:avLst/>
                  </a:prstGeom>
                  <a:grpFill/>
                  <a:ln w="190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62" name="Rectángulo 61"/>
                  <p:cNvSpPr/>
                  <p:nvPr/>
                </p:nvSpPr>
                <p:spPr>
                  <a:xfrm>
                    <a:off x="4354674" y="1944744"/>
                    <a:ext cx="823079" cy="299103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>
                      <a:solidFill>
                        <a:schemeClr val="tx1"/>
                      </a:solidFill>
                      <a:latin typeface="Bahnschrift Light SemiCondensed" panose="020B0502040204020203" pitchFamily="34" charset="0"/>
                    </a:endParaRPr>
                  </a:p>
                </p:txBody>
              </p:sp>
            </p:grpSp>
            <p:sp>
              <p:nvSpPr>
                <p:cNvPr id="35" name="CuadroTexto 34"/>
                <p:cNvSpPr txBox="1"/>
                <p:nvPr/>
              </p:nvSpPr>
              <p:spPr>
                <a:xfrm>
                  <a:off x="4507212" y="618719"/>
                  <a:ext cx="1562272" cy="523220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s-ES" sz="1400" dirty="0" err="1" smtClean="0">
                      <a:latin typeface="Bahnschrift Light SemiCondensed" panose="020B0502040204020203" pitchFamily="34" charset="0"/>
                    </a:rPr>
                    <a:t>Semantic</a:t>
                  </a:r>
                  <a:r>
                    <a:rPr lang="es-ES" sz="1400" dirty="0" smtClean="0">
                      <a:latin typeface="Bahnschrift Light SemiCondensed" panose="020B0502040204020203" pitchFamily="34" charset="0"/>
                    </a:rPr>
                    <a:t> </a:t>
                  </a:r>
                  <a:r>
                    <a:rPr lang="es-ES" sz="1400" dirty="0" err="1" smtClean="0">
                      <a:latin typeface="Bahnschrift Light SemiCondensed" panose="020B0502040204020203" pitchFamily="34" charset="0"/>
                    </a:rPr>
                    <a:t>representations</a:t>
                  </a:r>
                  <a:endParaRPr lang="en-GB" sz="1400" dirty="0">
                    <a:latin typeface="Bahnschrift Light SemiCondensed" panose="020B0502040204020203" pitchFamily="34" charset="0"/>
                  </a:endParaRPr>
                </a:p>
              </p:txBody>
            </p:sp>
            <p:sp>
              <p:nvSpPr>
                <p:cNvPr id="36" name="CuadroTexto 35"/>
                <p:cNvSpPr txBox="1"/>
                <p:nvPr/>
              </p:nvSpPr>
              <p:spPr>
                <a:xfrm>
                  <a:off x="8468219" y="1155237"/>
                  <a:ext cx="821059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s-ES" sz="1600" dirty="0" err="1" smtClean="0">
                      <a:solidFill>
                        <a:srgbClr val="002060"/>
                      </a:solidFill>
                      <a:latin typeface="Bahnschrift Light SemiCondensed" panose="020B0502040204020203" pitchFamily="34" charset="0"/>
                    </a:rPr>
                    <a:t>Spanish</a:t>
                  </a:r>
                  <a:endParaRPr lang="en-GB" sz="1600" dirty="0">
                    <a:solidFill>
                      <a:srgbClr val="002060"/>
                    </a:solidFill>
                    <a:latin typeface="Bahnschrift Light SemiCondensed" panose="020B0502040204020203" pitchFamily="34" charset="0"/>
                  </a:endParaRPr>
                </a:p>
              </p:txBody>
            </p:sp>
            <p:sp>
              <p:nvSpPr>
                <p:cNvPr id="37" name="CuadroTexto 36"/>
                <p:cNvSpPr txBox="1"/>
                <p:nvPr/>
              </p:nvSpPr>
              <p:spPr>
                <a:xfrm>
                  <a:off x="7084694" y="618719"/>
                  <a:ext cx="1939431" cy="523220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s-ES" sz="1400" dirty="0" err="1" smtClean="0">
                      <a:latin typeface="Bahnschrift Light SemiCondensed" panose="020B0502040204020203" pitchFamily="34" charset="0"/>
                    </a:rPr>
                    <a:t>Phonological</a:t>
                  </a:r>
                  <a:r>
                    <a:rPr lang="es-ES" sz="1400" dirty="0" smtClean="0">
                      <a:latin typeface="Bahnschrift Light SemiCondensed" panose="020B0502040204020203" pitchFamily="34" charset="0"/>
                    </a:rPr>
                    <a:t> </a:t>
                  </a:r>
                  <a:r>
                    <a:rPr lang="es-ES" sz="1400" dirty="0" err="1" smtClean="0">
                      <a:latin typeface="Bahnschrift Light SemiCondensed" panose="020B0502040204020203" pitchFamily="34" charset="0"/>
                    </a:rPr>
                    <a:t>representations</a:t>
                  </a:r>
                  <a:endParaRPr lang="en-GB" sz="1400" dirty="0">
                    <a:latin typeface="Bahnschrift Light SemiCondensed" panose="020B0502040204020203" pitchFamily="34" charset="0"/>
                  </a:endParaRPr>
                </a:p>
              </p:txBody>
            </p:sp>
            <p:sp>
              <p:nvSpPr>
                <p:cNvPr id="38" name="Rectángulo 37"/>
                <p:cNvSpPr/>
                <p:nvPr/>
              </p:nvSpPr>
              <p:spPr>
                <a:xfrm>
                  <a:off x="4215721" y="1404731"/>
                  <a:ext cx="2139019" cy="1321722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39" name="Conector recto de flecha 38"/>
                <p:cNvCxnSpPr>
                  <a:stCxn id="52" idx="3"/>
                  <a:endCxn id="51" idx="1"/>
                </p:cNvCxnSpPr>
                <p:nvPr/>
              </p:nvCxnSpPr>
              <p:spPr>
                <a:xfrm>
                  <a:off x="2991027" y="2937547"/>
                  <a:ext cx="1786072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" name="CuadroTexto 39"/>
                <p:cNvSpPr txBox="1"/>
                <p:nvPr/>
              </p:nvSpPr>
              <p:spPr>
                <a:xfrm>
                  <a:off x="3241045" y="2369718"/>
                  <a:ext cx="1229884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ES" sz="1400" dirty="0" smtClean="0">
                      <a:latin typeface="Bahnschrift Light SemiCondensed" panose="020B0502040204020203" pitchFamily="34" charset="0"/>
                    </a:rPr>
                    <a:t>Visual </a:t>
                  </a:r>
                  <a:r>
                    <a:rPr lang="es-ES" sz="1400" dirty="0" err="1" smtClean="0">
                      <a:latin typeface="Bahnschrift Light SemiCondensed" panose="020B0502040204020203" pitchFamily="34" charset="0"/>
                    </a:rPr>
                    <a:t>recognition</a:t>
                  </a:r>
                  <a:endParaRPr lang="en-GB" sz="1400" dirty="0">
                    <a:latin typeface="Bahnschrift Light SemiCondensed" panose="020B0502040204020203" pitchFamily="34" charset="0"/>
                  </a:endParaRPr>
                </a:p>
              </p:txBody>
            </p:sp>
            <p:pic>
              <p:nvPicPr>
                <p:cNvPr id="41" name="Imagen 40"/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duotone>
                    <a:schemeClr val="accent5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18120"/>
                <a:stretch/>
              </p:blipFill>
              <p:spPr>
                <a:xfrm>
                  <a:off x="9668527" y="1638843"/>
                  <a:ext cx="1082082" cy="886013"/>
                </a:xfrm>
                <a:prstGeom prst="rect">
                  <a:avLst/>
                </a:prstGeom>
              </p:spPr>
            </p:pic>
            <p:cxnSp>
              <p:nvCxnSpPr>
                <p:cNvPr id="43" name="Conector recto de flecha 42"/>
                <p:cNvCxnSpPr>
                  <a:stCxn id="61" idx="6"/>
                  <a:endCxn id="41" idx="1"/>
                </p:cNvCxnSpPr>
                <p:nvPr/>
              </p:nvCxnSpPr>
              <p:spPr>
                <a:xfrm flipV="1">
                  <a:off x="8633586" y="2081850"/>
                  <a:ext cx="1034941" cy="1"/>
                </a:xfrm>
                <a:prstGeom prst="straightConnector1">
                  <a:avLst/>
                </a:prstGeom>
                <a:ln w="28575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6" name="CuadroTexto 45"/>
                <p:cNvSpPr txBox="1"/>
                <p:nvPr/>
              </p:nvSpPr>
              <p:spPr>
                <a:xfrm>
                  <a:off x="8536114" y="2110298"/>
                  <a:ext cx="122988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ES" sz="1400" dirty="0" err="1" smtClean="0">
                      <a:latin typeface="Bahnschrift Light SemiCondensed" panose="020B0502040204020203" pitchFamily="34" charset="0"/>
                    </a:rPr>
                    <a:t>Articulation</a:t>
                  </a:r>
                  <a:endParaRPr lang="en-GB" sz="1400" dirty="0">
                    <a:latin typeface="Bahnschrift Light SemiCondensed" panose="020B0502040204020203" pitchFamily="34" charset="0"/>
                  </a:endParaRPr>
                </a:p>
              </p:txBody>
            </p:sp>
            <p:sp>
              <p:nvSpPr>
                <p:cNvPr id="47" name="Rectángulo 46"/>
                <p:cNvSpPr/>
                <p:nvPr/>
              </p:nvSpPr>
              <p:spPr>
                <a:xfrm>
                  <a:off x="6819541" y="2896284"/>
                  <a:ext cx="2469735" cy="1734908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grpSp>
              <p:nvGrpSpPr>
                <p:cNvPr id="48" name="Grupo 47"/>
                <p:cNvGrpSpPr/>
                <p:nvPr/>
              </p:nvGrpSpPr>
              <p:grpSpPr>
                <a:xfrm>
                  <a:off x="7482037" y="3317495"/>
                  <a:ext cx="1158350" cy="646043"/>
                  <a:chOff x="4185859" y="1763339"/>
                  <a:chExt cx="991894" cy="646043"/>
                </a:xfrm>
                <a:solidFill>
                  <a:schemeClr val="accent1">
                    <a:lumMod val="60000"/>
                    <a:lumOff val="40000"/>
                  </a:schemeClr>
                </a:solidFill>
              </p:grpSpPr>
              <p:sp>
                <p:nvSpPr>
                  <p:cNvPr id="58" name="Elipse 57"/>
                  <p:cNvSpPr/>
                  <p:nvPr/>
                </p:nvSpPr>
                <p:spPr>
                  <a:xfrm>
                    <a:off x="4185859" y="1763339"/>
                    <a:ext cx="991894" cy="646043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 w="190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</a:endParaRPr>
                  </a:p>
                </p:txBody>
              </p:sp>
              <p:sp>
                <p:nvSpPr>
                  <p:cNvPr id="60" name="Rectángulo 59"/>
                  <p:cNvSpPr/>
                  <p:nvPr/>
                </p:nvSpPr>
                <p:spPr>
                  <a:xfrm>
                    <a:off x="4265385" y="1910479"/>
                    <a:ext cx="906544" cy="29910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pt-BR" dirty="0" smtClean="0">
                        <a:solidFill>
                          <a:schemeClr val="tx1"/>
                        </a:solidFill>
                        <a:latin typeface="Bahnschrift Light SemiCondensed" panose="020B0502040204020203" pitchFamily="34" charset="0"/>
                      </a:rPr>
                      <a:t>/’</a:t>
                    </a:r>
                    <a:r>
                      <a:rPr lang="en-GB" dirty="0" err="1" smtClean="0">
                        <a:solidFill>
                          <a:schemeClr val="tx1"/>
                        </a:solidFill>
                        <a:latin typeface="Bahnschrift Light SemiCondensed" panose="020B0502040204020203" pitchFamily="34" charset="0"/>
                      </a:rPr>
                      <a:t>pɔɾ.tə</a:t>
                    </a:r>
                    <a:r>
                      <a:rPr lang="pt-BR" dirty="0" smtClean="0">
                        <a:solidFill>
                          <a:schemeClr val="tx1"/>
                        </a:solidFill>
                        <a:latin typeface="Bahnschrift Light SemiCondensed" panose="020B0502040204020203" pitchFamily="34" charset="0"/>
                      </a:rPr>
                      <a:t>/</a:t>
                    </a:r>
                    <a:endParaRPr lang="pt-BR" dirty="0">
                      <a:solidFill>
                        <a:schemeClr val="tx1"/>
                      </a:solidFill>
                      <a:latin typeface="Bahnschrift Light SemiCondensed" panose="020B0502040204020203" pitchFamily="34" charset="0"/>
                    </a:endParaRPr>
                  </a:p>
                </p:txBody>
              </p:sp>
            </p:grpSp>
            <p:sp>
              <p:nvSpPr>
                <p:cNvPr id="50" name="CuadroTexto 49"/>
                <p:cNvSpPr txBox="1"/>
                <p:nvPr/>
              </p:nvSpPr>
              <p:spPr>
                <a:xfrm>
                  <a:off x="8497071" y="4292638"/>
                  <a:ext cx="792205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s-ES" sz="1600" dirty="0" err="1" smtClean="0">
                      <a:solidFill>
                        <a:schemeClr val="accent2">
                          <a:lumMod val="50000"/>
                        </a:schemeClr>
                      </a:solidFill>
                      <a:latin typeface="Bahnschrift Light SemiCondensed" panose="020B0502040204020203" pitchFamily="34" charset="0"/>
                    </a:rPr>
                    <a:t>Catalan</a:t>
                  </a:r>
                  <a:endParaRPr lang="en-GB" sz="1600" dirty="0">
                    <a:solidFill>
                      <a:schemeClr val="accent2">
                        <a:lumMod val="50000"/>
                      </a:schemeClr>
                    </a:solidFill>
                    <a:latin typeface="Bahnschrift Light SemiCondensed" panose="020B0502040204020203" pitchFamily="34" charset="0"/>
                  </a:endParaRPr>
                </a:p>
              </p:txBody>
            </p:sp>
            <p:pic>
              <p:nvPicPr>
                <p:cNvPr id="51" name="Imagen 50"/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ackgroundRemoval t="8121" b="90000" l="9901" r="89989"/>
                          </a14:imgEffect>
                          <a14:imgEffect>
                            <a14:saturation sat="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106" r="10077"/>
                <a:stretch/>
              </p:blipFill>
              <p:spPr>
                <a:xfrm>
                  <a:off x="4777099" y="1548361"/>
                  <a:ext cx="1222049" cy="2778371"/>
                </a:xfrm>
                <a:prstGeom prst="rect">
                  <a:avLst/>
                </a:prstGeom>
              </p:spPr>
            </p:pic>
            <p:pic>
              <p:nvPicPr>
                <p:cNvPr id="52" name="Imagen 51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ackgroundRemoval t="8121" b="90000" l="9901" r="89989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687" r="11612"/>
                <a:stretch/>
              </p:blipFill>
              <p:spPr>
                <a:xfrm>
                  <a:off x="1786070" y="1548361"/>
                  <a:ext cx="1204957" cy="2778371"/>
                </a:xfrm>
                <a:prstGeom prst="rect">
                  <a:avLst/>
                </a:prstGeom>
              </p:spPr>
            </p:pic>
            <p:cxnSp>
              <p:nvCxnSpPr>
                <p:cNvPr id="53" name="Conector angular 52"/>
                <p:cNvCxnSpPr>
                  <a:stCxn id="51" idx="3"/>
                  <a:endCxn id="61" idx="2"/>
                </p:cNvCxnSpPr>
                <p:nvPr/>
              </p:nvCxnSpPr>
              <p:spPr>
                <a:xfrm flipV="1">
                  <a:off x="5999148" y="2081851"/>
                  <a:ext cx="1476088" cy="855696"/>
                </a:xfrm>
                <a:prstGeom prst="bentConnector3">
                  <a:avLst>
                    <a:gd name="adj1" fmla="val 34368"/>
                  </a:avLst>
                </a:prstGeom>
                <a:ln w="28575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Conector angular 53"/>
                <p:cNvCxnSpPr>
                  <a:endCxn id="58" idx="2"/>
                </p:cNvCxnSpPr>
                <p:nvPr/>
              </p:nvCxnSpPr>
              <p:spPr>
                <a:xfrm>
                  <a:off x="5999148" y="3076486"/>
                  <a:ext cx="1482889" cy="564031"/>
                </a:xfrm>
                <a:prstGeom prst="bentConnector3">
                  <a:avLst>
                    <a:gd name="adj1" fmla="val 34440"/>
                  </a:avLst>
                </a:prstGeom>
                <a:ln w="28575"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7" name="CuadroTexto 56"/>
                <p:cNvSpPr txBox="1"/>
                <p:nvPr/>
              </p:nvSpPr>
              <p:spPr>
                <a:xfrm>
                  <a:off x="6532448" y="2689864"/>
                  <a:ext cx="1229884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1400" dirty="0" err="1" smtClean="0">
                      <a:latin typeface="Bahnschrift Light SemiCondensed" panose="020B0502040204020203" pitchFamily="34" charset="0"/>
                    </a:rPr>
                    <a:t>Phonological</a:t>
                  </a:r>
                  <a:r>
                    <a:rPr lang="es-ES" sz="1400" dirty="0" smtClean="0">
                      <a:latin typeface="Bahnschrift Light SemiCondensed" panose="020B0502040204020203" pitchFamily="34" charset="0"/>
                    </a:rPr>
                    <a:t> </a:t>
                  </a:r>
                  <a:r>
                    <a:rPr lang="es-ES" sz="1400" dirty="0" err="1" smtClean="0">
                      <a:latin typeface="Bahnschrift Light SemiCondensed" panose="020B0502040204020203" pitchFamily="34" charset="0"/>
                    </a:rPr>
                    <a:t>retrieval</a:t>
                  </a:r>
                  <a:endParaRPr lang="en-GB" sz="1400" dirty="0">
                    <a:latin typeface="Bahnschrift Light SemiCondensed" panose="020B0502040204020203" pitchFamily="34" charset="0"/>
                  </a:endParaRPr>
                </a:p>
              </p:txBody>
            </p:sp>
          </p:grpSp>
          <p:cxnSp>
            <p:nvCxnSpPr>
              <p:cNvPr id="14" name="Conector recto de flecha 13"/>
              <p:cNvCxnSpPr>
                <a:endCxn id="58" idx="0"/>
              </p:cNvCxnSpPr>
              <p:nvPr/>
            </p:nvCxnSpPr>
            <p:spPr>
              <a:xfrm>
                <a:off x="8050138" y="2674834"/>
                <a:ext cx="11074" cy="89903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ysDash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Rectángulo 2"/>
            <p:cNvSpPr/>
            <p:nvPr/>
          </p:nvSpPr>
          <p:spPr>
            <a:xfrm>
              <a:off x="7543727" y="2149473"/>
              <a:ext cx="104227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pt-BR" dirty="0">
                  <a:latin typeface="Bahnschrift Light SemiCondensed" panose="020B0502040204020203" pitchFamily="34" charset="0"/>
                </a:rPr>
                <a:t>/’</a:t>
              </a:r>
              <a:r>
                <a:rPr lang="pt-BR" dirty="0" err="1">
                  <a:latin typeface="Bahnschrift Light SemiCondensed" panose="020B0502040204020203" pitchFamily="34" charset="0"/>
                </a:rPr>
                <a:t>pwe</a:t>
              </a:r>
              <a:r>
                <a:rPr lang="en-GB" dirty="0" err="1">
                  <a:latin typeface="Bahnschrift Light SemiCondensed" panose="020B0502040204020203" pitchFamily="34" charset="0"/>
                </a:rPr>
                <a:t>ɾ.ta</a:t>
              </a:r>
              <a:r>
                <a:rPr lang="pt-BR" dirty="0">
                  <a:latin typeface="Bahnschrift Light SemiCondensed" panose="020B0502040204020203" pitchFamily="34" charset="0"/>
                </a:rPr>
                <a:t>/</a:t>
              </a:r>
              <a:endParaRPr lang="pt-BR" dirty="0">
                <a:latin typeface="Bahnschrift Light SemiCondensed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693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upo 102"/>
          <p:cNvGrpSpPr/>
          <p:nvPr/>
        </p:nvGrpSpPr>
        <p:grpSpPr>
          <a:xfrm>
            <a:off x="2693947" y="1756246"/>
            <a:ext cx="6772596" cy="1942280"/>
            <a:chOff x="2933229" y="1115312"/>
            <a:chExt cx="6772596" cy="1942280"/>
          </a:xfrm>
        </p:grpSpPr>
        <p:sp>
          <p:nvSpPr>
            <p:cNvPr id="94" name="Rectángulo 93"/>
            <p:cNvSpPr/>
            <p:nvPr/>
          </p:nvSpPr>
          <p:spPr>
            <a:xfrm>
              <a:off x="7566806" y="1660016"/>
              <a:ext cx="2139019" cy="13217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4" name="Rectángulo 73"/>
            <p:cNvSpPr/>
            <p:nvPr/>
          </p:nvSpPr>
          <p:spPr>
            <a:xfrm>
              <a:off x="5427787" y="1660016"/>
              <a:ext cx="2139019" cy="132172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5" name="Rectángulo 74"/>
            <p:cNvSpPr/>
            <p:nvPr/>
          </p:nvSpPr>
          <p:spPr>
            <a:xfrm>
              <a:off x="2933229" y="2364608"/>
              <a:ext cx="954157" cy="2991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  <a:latin typeface="Bahnschrift Light SemiCondensed" panose="020B0502040204020203" pitchFamily="34" charset="0"/>
                </a:rPr>
                <a:t>/’me.sa/</a:t>
              </a:r>
              <a:endParaRPr lang="pt-BR" dirty="0">
                <a:solidFill>
                  <a:schemeClr val="tx1"/>
                </a:solidFill>
                <a:latin typeface="Bahnschrift Light SemiCondensed" panose="020B0502040204020203" pitchFamily="34" charset="0"/>
              </a:endParaRPr>
            </a:p>
          </p:txBody>
        </p:sp>
        <p:grpSp>
          <p:nvGrpSpPr>
            <p:cNvPr id="76" name="Grupo 75"/>
            <p:cNvGrpSpPr/>
            <p:nvPr/>
          </p:nvGrpSpPr>
          <p:grpSpPr>
            <a:xfrm>
              <a:off x="5909395" y="2203377"/>
              <a:ext cx="1158350" cy="646043"/>
              <a:chOff x="4267355" y="1783512"/>
              <a:chExt cx="991894" cy="646043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77" name="Elipse 76"/>
              <p:cNvSpPr/>
              <p:nvPr/>
            </p:nvSpPr>
            <p:spPr>
              <a:xfrm>
                <a:off x="4267355" y="1783512"/>
                <a:ext cx="991894" cy="646043"/>
              </a:xfrm>
              <a:prstGeom prst="ellipse">
                <a:avLst/>
              </a:prstGeom>
              <a:grp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8" name="Rectángulo 77"/>
              <p:cNvSpPr/>
              <p:nvPr/>
            </p:nvSpPr>
            <p:spPr>
              <a:xfrm>
                <a:off x="4354674" y="1944744"/>
                <a:ext cx="823079" cy="29910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solidFill>
                      <a:schemeClr val="tx1"/>
                    </a:solidFill>
                    <a:latin typeface="Bahnschrift Light SemiCondensed" panose="020B0502040204020203" pitchFamily="34" charset="0"/>
                  </a:rPr>
                  <a:t>/’me.sa/</a:t>
                </a:r>
                <a:endParaRPr lang="pt-BR" dirty="0">
                  <a:solidFill>
                    <a:schemeClr val="tx1"/>
                  </a:solidFill>
                  <a:latin typeface="Bahnschrift Light SemiCondensed" panose="020B0502040204020203" pitchFamily="34" charset="0"/>
                </a:endParaRPr>
              </a:p>
            </p:txBody>
          </p:sp>
        </p:grpSp>
        <p:cxnSp>
          <p:nvCxnSpPr>
            <p:cNvPr id="82" name="Conector recto de flecha 81"/>
            <p:cNvCxnSpPr>
              <a:endCxn id="77" idx="2"/>
            </p:cNvCxnSpPr>
            <p:nvPr/>
          </p:nvCxnSpPr>
          <p:spPr>
            <a:xfrm flipV="1">
              <a:off x="3977143" y="2526399"/>
              <a:ext cx="1932252" cy="10014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ector recto de flecha 82"/>
            <p:cNvCxnSpPr>
              <a:stCxn id="77" idx="6"/>
              <a:endCxn id="80" idx="1"/>
            </p:cNvCxnSpPr>
            <p:nvPr/>
          </p:nvCxnSpPr>
          <p:spPr>
            <a:xfrm>
              <a:off x="7067745" y="2526399"/>
              <a:ext cx="111137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CuadroTexto 85"/>
            <p:cNvSpPr txBox="1"/>
            <p:nvPr/>
          </p:nvSpPr>
          <p:spPr>
            <a:xfrm>
              <a:off x="7850121" y="1115312"/>
              <a:ext cx="1562272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s-ES" sz="1400" dirty="0" err="1" smtClean="0">
                  <a:latin typeface="Bahnschrift Light SemiCondensed" panose="020B0502040204020203" pitchFamily="34" charset="0"/>
                </a:rPr>
                <a:t>Semantic</a:t>
              </a:r>
              <a:r>
                <a:rPr lang="es-ES" sz="1400" dirty="0" smtClean="0">
                  <a:latin typeface="Bahnschrift Light SemiCondensed" panose="020B0502040204020203" pitchFamily="34" charset="0"/>
                </a:rPr>
                <a:t> </a:t>
              </a:r>
              <a:r>
                <a:rPr lang="es-ES" sz="1400" dirty="0" err="1" smtClean="0">
                  <a:latin typeface="Bahnschrift Light SemiCondensed" panose="020B0502040204020203" pitchFamily="34" charset="0"/>
                </a:rPr>
                <a:t>representations</a:t>
              </a:r>
              <a:endParaRPr lang="en-GB" sz="1400" dirty="0">
                <a:latin typeface="Bahnschrift Light SemiCondensed" panose="020B0502040204020203" pitchFamily="34" charset="0"/>
              </a:endParaRPr>
            </a:p>
          </p:txBody>
        </p:sp>
        <p:sp>
          <p:nvSpPr>
            <p:cNvPr id="89" name="CuadroTexto 88"/>
            <p:cNvSpPr txBox="1"/>
            <p:nvPr/>
          </p:nvSpPr>
          <p:spPr>
            <a:xfrm>
              <a:off x="3901197" y="2200808"/>
              <a:ext cx="15561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 err="1" smtClean="0">
                  <a:latin typeface="Bahnschrift Light SemiCondensed" panose="020B0502040204020203" pitchFamily="34" charset="0"/>
                </a:rPr>
                <a:t>Repeated</a:t>
              </a:r>
              <a:r>
                <a:rPr lang="es-ES" sz="1400" dirty="0" smtClean="0">
                  <a:latin typeface="Bahnschrift Light SemiCondensed" panose="020B0502040204020203" pitchFamily="34" charset="0"/>
                </a:rPr>
                <a:t> </a:t>
              </a:r>
              <a:r>
                <a:rPr lang="es-ES" sz="1400" dirty="0" err="1" smtClean="0">
                  <a:latin typeface="Bahnschrift Light SemiCondensed" panose="020B0502040204020203" pitchFamily="34" charset="0"/>
                </a:rPr>
                <a:t>exposure</a:t>
              </a:r>
              <a:endParaRPr lang="en-GB" sz="1400" dirty="0">
                <a:latin typeface="Bahnschrift Light SemiCondensed" panose="020B0502040204020203" pitchFamily="34" charset="0"/>
              </a:endParaRPr>
            </a:p>
          </p:txBody>
        </p:sp>
        <p:sp>
          <p:nvSpPr>
            <p:cNvPr id="91" name="CuadroTexto 90"/>
            <p:cNvSpPr txBox="1"/>
            <p:nvPr/>
          </p:nvSpPr>
          <p:spPr>
            <a:xfrm>
              <a:off x="6978905" y="2117520"/>
              <a:ext cx="12298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 smtClean="0">
                  <a:latin typeface="Bahnschrift Light SemiCondensed" panose="020B0502040204020203" pitchFamily="34" charset="0"/>
                </a:rPr>
                <a:t>Word </a:t>
              </a:r>
              <a:r>
                <a:rPr lang="es-ES" sz="1400" dirty="0" err="1" smtClean="0">
                  <a:latin typeface="Bahnschrift Light SemiCondensed" panose="020B0502040204020203" pitchFamily="34" charset="0"/>
                </a:rPr>
                <a:t>learning</a:t>
              </a:r>
              <a:endParaRPr lang="en-GB" sz="1400" dirty="0">
                <a:latin typeface="Bahnschrift Light SemiCondensed" panose="020B0502040204020203" pitchFamily="34" charset="0"/>
              </a:endParaRPr>
            </a:p>
          </p:txBody>
        </p:sp>
        <p:pic>
          <p:nvPicPr>
            <p:cNvPr id="92" name="Imagen 9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3154" y="2703286"/>
              <a:ext cx="354306" cy="354306"/>
            </a:xfrm>
            <a:prstGeom prst="rect">
              <a:avLst/>
            </a:prstGeom>
          </p:spPr>
        </p:pic>
        <p:sp>
          <p:nvSpPr>
            <p:cNvPr id="93" name="CuadroTexto 92"/>
            <p:cNvSpPr txBox="1"/>
            <p:nvPr/>
          </p:nvSpPr>
          <p:spPr>
            <a:xfrm>
              <a:off x="6745747" y="1656058"/>
              <a:ext cx="82105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s-ES" sz="1600" dirty="0" err="1" smtClean="0">
                  <a:solidFill>
                    <a:srgbClr val="002060"/>
                  </a:solidFill>
                  <a:latin typeface="Bahnschrift Light SemiCondensed" panose="020B0502040204020203" pitchFamily="34" charset="0"/>
                </a:rPr>
                <a:t>Spanish</a:t>
              </a:r>
              <a:endParaRPr lang="en-GB" sz="1600" dirty="0">
                <a:solidFill>
                  <a:srgbClr val="002060"/>
                </a:solidFill>
                <a:latin typeface="Bahnschrift Light SemiCondensed" panose="020B0502040204020203" pitchFamily="34" charset="0"/>
              </a:endParaRPr>
            </a:p>
          </p:txBody>
        </p:sp>
        <p:sp>
          <p:nvSpPr>
            <p:cNvPr id="95" name="CuadroTexto 94"/>
            <p:cNvSpPr txBox="1"/>
            <p:nvPr/>
          </p:nvSpPr>
          <p:spPr>
            <a:xfrm>
              <a:off x="5527580" y="1132838"/>
              <a:ext cx="1939431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s-ES" sz="1400" dirty="0" err="1" smtClean="0">
                  <a:latin typeface="Bahnschrift Light SemiCondensed" panose="020B0502040204020203" pitchFamily="34" charset="0"/>
                </a:rPr>
                <a:t>Phonological</a:t>
              </a:r>
              <a:r>
                <a:rPr lang="es-ES" sz="1400" dirty="0" smtClean="0">
                  <a:latin typeface="Bahnschrift Light SemiCondensed" panose="020B0502040204020203" pitchFamily="34" charset="0"/>
                </a:rPr>
                <a:t> </a:t>
              </a:r>
              <a:r>
                <a:rPr lang="es-ES" sz="1400" dirty="0" err="1" smtClean="0">
                  <a:latin typeface="Bahnschrift Light SemiCondensed" panose="020B0502040204020203" pitchFamily="34" charset="0"/>
                </a:rPr>
                <a:t>representations</a:t>
              </a:r>
              <a:endParaRPr lang="en-GB" sz="1400" dirty="0">
                <a:latin typeface="Bahnschrift Light SemiCondensed" panose="020B0502040204020203" pitchFamily="34" charset="0"/>
              </a:endParaRPr>
            </a:p>
          </p:txBody>
        </p:sp>
        <p:grpSp>
          <p:nvGrpSpPr>
            <p:cNvPr id="102" name="Grupo 101"/>
            <p:cNvGrpSpPr/>
            <p:nvPr/>
          </p:nvGrpSpPr>
          <p:grpSpPr>
            <a:xfrm>
              <a:off x="8179115" y="2203377"/>
              <a:ext cx="914400" cy="646043"/>
              <a:chOff x="8179115" y="2203377"/>
              <a:chExt cx="914400" cy="646043"/>
            </a:xfrm>
          </p:grpSpPr>
          <p:sp>
            <p:nvSpPr>
              <p:cNvPr id="80" name="Rectángulo 79"/>
              <p:cNvSpPr/>
              <p:nvPr/>
            </p:nvSpPr>
            <p:spPr>
              <a:xfrm>
                <a:off x="8179115" y="2203377"/>
                <a:ext cx="914400" cy="64604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101" name="Imagen 100"/>
              <p:cNvPicPr>
                <a:picLocks noChangeAspect="1"/>
              </p:cNvPicPr>
              <p:nvPr/>
            </p:nvPicPr>
            <p:blipFill rotWithShape="1">
              <a:blip r:embed="rId3" cstate="print">
                <a:duotone>
                  <a:prstClr val="black"/>
                  <a:schemeClr val="tx2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4360" b="18341"/>
              <a:stretch/>
            </p:blipFill>
            <p:spPr>
              <a:xfrm>
                <a:off x="8230632" y="2256090"/>
                <a:ext cx="812695" cy="546931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707197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Grupo 146"/>
          <p:cNvGrpSpPr/>
          <p:nvPr/>
        </p:nvGrpSpPr>
        <p:grpSpPr>
          <a:xfrm>
            <a:off x="3242787" y="1518220"/>
            <a:ext cx="5565730" cy="3183112"/>
            <a:chOff x="4140095" y="1133660"/>
            <a:chExt cx="5565730" cy="3183112"/>
          </a:xfrm>
        </p:grpSpPr>
        <p:sp>
          <p:nvSpPr>
            <p:cNvPr id="111" name="Rectángulo 110"/>
            <p:cNvSpPr/>
            <p:nvPr/>
          </p:nvSpPr>
          <p:spPr>
            <a:xfrm>
              <a:off x="8333876" y="1660016"/>
              <a:ext cx="1371949" cy="26551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5" name="Rectángulo 114"/>
            <p:cNvSpPr/>
            <p:nvPr/>
          </p:nvSpPr>
          <p:spPr>
            <a:xfrm>
              <a:off x="5427787" y="2984875"/>
              <a:ext cx="2904541" cy="133032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16" name="Grupo 115"/>
            <p:cNvGrpSpPr/>
            <p:nvPr/>
          </p:nvGrpSpPr>
          <p:grpSpPr>
            <a:xfrm>
              <a:off x="6479784" y="3419756"/>
              <a:ext cx="1158350" cy="646043"/>
              <a:chOff x="4267355" y="1783512"/>
              <a:chExt cx="991894" cy="646043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117" name="Elipse 116"/>
              <p:cNvSpPr/>
              <p:nvPr/>
            </p:nvSpPr>
            <p:spPr>
              <a:xfrm>
                <a:off x="4267355" y="1783512"/>
                <a:ext cx="991894" cy="64604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8" name="Rectángulo 117"/>
              <p:cNvSpPr/>
              <p:nvPr/>
            </p:nvSpPr>
            <p:spPr>
              <a:xfrm>
                <a:off x="4354674" y="1944744"/>
                <a:ext cx="823079" cy="29910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solidFill>
                      <a:schemeClr val="tx1"/>
                    </a:solidFill>
                    <a:latin typeface="Bahnschrift Light SemiCondensed" panose="020B0502040204020203" pitchFamily="34" charset="0"/>
                  </a:rPr>
                  <a:t>/’</a:t>
                </a:r>
                <a:r>
                  <a:rPr lang="pt-BR" dirty="0" err="1">
                    <a:solidFill>
                      <a:schemeClr val="tx1"/>
                    </a:solidFill>
                    <a:latin typeface="Bahnschrift Light SemiCondensed" panose="020B0502040204020203" pitchFamily="34" charset="0"/>
                  </a:rPr>
                  <a:t>taw.lə</a:t>
                </a:r>
                <a:r>
                  <a:rPr lang="pt-BR" dirty="0">
                    <a:solidFill>
                      <a:schemeClr val="tx1"/>
                    </a:solidFill>
                    <a:latin typeface="Bahnschrift Light SemiCondensed" panose="020B0502040204020203" pitchFamily="34" charset="0"/>
                  </a:rPr>
                  <a:t>/</a:t>
                </a:r>
                <a:endParaRPr lang="pt-BR" dirty="0">
                  <a:solidFill>
                    <a:schemeClr val="tx1"/>
                  </a:solidFill>
                  <a:latin typeface="Bahnschrift Light SemiCondensed" panose="020B0502040204020203" pitchFamily="34" charset="0"/>
                </a:endParaRPr>
              </a:p>
            </p:txBody>
          </p:sp>
        </p:grpSp>
        <p:sp>
          <p:nvSpPr>
            <p:cNvPr id="119" name="Rectángulo 118"/>
            <p:cNvSpPr/>
            <p:nvPr/>
          </p:nvSpPr>
          <p:spPr>
            <a:xfrm>
              <a:off x="4140095" y="3580988"/>
              <a:ext cx="954157" cy="2991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  <a:latin typeface="Bahnschrift Light SemiCondensed" panose="020B0502040204020203" pitchFamily="34" charset="0"/>
                </a:rPr>
                <a:t>/’me.sa/</a:t>
              </a:r>
              <a:endParaRPr lang="pt-BR" dirty="0">
                <a:solidFill>
                  <a:schemeClr val="tx1"/>
                </a:solidFill>
                <a:latin typeface="Bahnschrift Light SemiCondensed" panose="020B0502040204020203" pitchFamily="34" charset="0"/>
              </a:endParaRPr>
            </a:p>
          </p:txBody>
        </p:sp>
        <p:cxnSp>
          <p:nvCxnSpPr>
            <p:cNvPr id="120" name="Conector recto de flecha 119"/>
            <p:cNvCxnSpPr>
              <a:stCxn id="119" idx="3"/>
              <a:endCxn id="117" idx="2"/>
            </p:cNvCxnSpPr>
            <p:nvPr/>
          </p:nvCxnSpPr>
          <p:spPr>
            <a:xfrm>
              <a:off x="5094252" y="3730540"/>
              <a:ext cx="1385532" cy="12238"/>
            </a:xfrm>
            <a:prstGeom prst="straightConnector1">
              <a:avLst/>
            </a:prstGeom>
            <a:ln w="28575">
              <a:solidFill>
                <a:schemeClr val="accent2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ector angular 120"/>
            <p:cNvCxnSpPr>
              <a:stCxn id="117" idx="6"/>
              <a:endCxn id="143" idx="2"/>
            </p:cNvCxnSpPr>
            <p:nvPr/>
          </p:nvCxnSpPr>
          <p:spPr>
            <a:xfrm flipV="1">
              <a:off x="7638134" y="3310631"/>
              <a:ext cx="1380942" cy="432147"/>
            </a:xfrm>
            <a:prstGeom prst="bentConnector2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CuadroTexto 121"/>
            <p:cNvSpPr txBox="1"/>
            <p:nvPr/>
          </p:nvSpPr>
          <p:spPr>
            <a:xfrm>
              <a:off x="7540897" y="3978218"/>
              <a:ext cx="7922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s-ES" sz="1600" dirty="0" err="1" smtClean="0">
                  <a:solidFill>
                    <a:schemeClr val="accent2">
                      <a:lumMod val="50000"/>
                    </a:schemeClr>
                  </a:solidFill>
                  <a:latin typeface="Bahnschrift Light SemiCondensed" panose="020B0502040204020203" pitchFamily="34" charset="0"/>
                </a:rPr>
                <a:t>Catalan</a:t>
              </a:r>
              <a:endParaRPr lang="en-GB" dirty="0">
                <a:solidFill>
                  <a:schemeClr val="accent2">
                    <a:lumMod val="50000"/>
                  </a:schemeClr>
                </a:solidFill>
                <a:latin typeface="Bahnschrift Light SemiCondensed" panose="020B0502040204020203" pitchFamily="34" charset="0"/>
              </a:endParaRPr>
            </a:p>
          </p:txBody>
        </p:sp>
        <p:pic>
          <p:nvPicPr>
            <p:cNvPr id="123" name="Imagen 12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40020" y="3880091"/>
              <a:ext cx="354306" cy="354306"/>
            </a:xfrm>
            <a:prstGeom prst="rect">
              <a:avLst/>
            </a:prstGeom>
          </p:spPr>
        </p:pic>
        <p:sp>
          <p:nvSpPr>
            <p:cNvPr id="124" name="Rectángulo 123"/>
            <p:cNvSpPr/>
            <p:nvPr/>
          </p:nvSpPr>
          <p:spPr>
            <a:xfrm>
              <a:off x="5427787" y="1660016"/>
              <a:ext cx="2904541" cy="132172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5" name="Rectángulo 124"/>
            <p:cNvSpPr/>
            <p:nvPr/>
          </p:nvSpPr>
          <p:spPr>
            <a:xfrm>
              <a:off x="4140095" y="2224755"/>
              <a:ext cx="954157" cy="2991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  <a:latin typeface="Bahnschrift Light SemiCondensed" panose="020B0502040204020203" pitchFamily="34" charset="0"/>
                </a:rPr>
                <a:t>/’</a:t>
              </a:r>
              <a:r>
                <a:rPr lang="pt-BR" dirty="0" err="1">
                  <a:solidFill>
                    <a:schemeClr val="tx1"/>
                  </a:solidFill>
                  <a:latin typeface="Bahnschrift Light SemiCondensed" panose="020B0502040204020203" pitchFamily="34" charset="0"/>
                </a:rPr>
                <a:t>taw.lə</a:t>
              </a:r>
              <a:r>
                <a:rPr lang="pt-BR" dirty="0">
                  <a:solidFill>
                    <a:schemeClr val="tx1"/>
                  </a:solidFill>
                  <a:latin typeface="Bahnschrift Light SemiCondensed" panose="020B0502040204020203" pitchFamily="34" charset="0"/>
                </a:rPr>
                <a:t>/</a:t>
              </a:r>
              <a:endParaRPr lang="pt-BR" dirty="0">
                <a:solidFill>
                  <a:schemeClr val="tx1"/>
                </a:solidFill>
                <a:latin typeface="Bahnschrift Light SemiCondensed" panose="020B0502040204020203" pitchFamily="34" charset="0"/>
              </a:endParaRPr>
            </a:p>
          </p:txBody>
        </p:sp>
        <p:grpSp>
          <p:nvGrpSpPr>
            <p:cNvPr id="126" name="Grupo 125"/>
            <p:cNvGrpSpPr/>
            <p:nvPr/>
          </p:nvGrpSpPr>
          <p:grpSpPr>
            <a:xfrm>
              <a:off x="6491143" y="2064096"/>
              <a:ext cx="1158350" cy="646043"/>
              <a:chOff x="4267355" y="1783512"/>
              <a:chExt cx="991894" cy="646043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127" name="Elipse 126"/>
              <p:cNvSpPr/>
              <p:nvPr/>
            </p:nvSpPr>
            <p:spPr>
              <a:xfrm>
                <a:off x="4267355" y="1783512"/>
                <a:ext cx="991894" cy="646043"/>
              </a:xfrm>
              <a:prstGeom prst="ellipse">
                <a:avLst/>
              </a:prstGeom>
              <a:grp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8" name="Rectángulo 127"/>
              <p:cNvSpPr/>
              <p:nvPr/>
            </p:nvSpPr>
            <p:spPr>
              <a:xfrm>
                <a:off x="4354674" y="1944744"/>
                <a:ext cx="823079" cy="29910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solidFill>
                      <a:schemeClr val="tx1"/>
                    </a:solidFill>
                    <a:latin typeface="Bahnschrift Light SemiCondensed" panose="020B0502040204020203" pitchFamily="34" charset="0"/>
                  </a:rPr>
                  <a:t>/’me.sa/</a:t>
                </a:r>
                <a:endParaRPr lang="pt-BR" dirty="0">
                  <a:solidFill>
                    <a:schemeClr val="tx1"/>
                  </a:solidFill>
                  <a:latin typeface="Bahnschrift Light SemiCondensed" panose="020B0502040204020203" pitchFamily="34" charset="0"/>
                </a:endParaRPr>
              </a:p>
            </p:txBody>
          </p:sp>
        </p:grpSp>
        <p:cxnSp>
          <p:nvCxnSpPr>
            <p:cNvPr id="129" name="Conector recto de flecha 128"/>
            <p:cNvCxnSpPr>
              <a:stCxn id="125" idx="3"/>
              <a:endCxn id="127" idx="2"/>
            </p:cNvCxnSpPr>
            <p:nvPr/>
          </p:nvCxnSpPr>
          <p:spPr>
            <a:xfrm>
              <a:off x="5094252" y="2374307"/>
              <a:ext cx="1396891" cy="12811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CuadroTexto 129"/>
            <p:cNvSpPr txBox="1"/>
            <p:nvPr/>
          </p:nvSpPr>
          <p:spPr>
            <a:xfrm>
              <a:off x="8332328" y="1133660"/>
              <a:ext cx="1373497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s-ES" sz="1400" dirty="0" err="1" smtClean="0">
                  <a:latin typeface="Bahnschrift Light SemiCondensed" panose="020B0502040204020203" pitchFamily="34" charset="0"/>
                </a:rPr>
                <a:t>Semantic</a:t>
              </a:r>
              <a:r>
                <a:rPr lang="es-ES" sz="1400" dirty="0" smtClean="0">
                  <a:latin typeface="Bahnschrift Light SemiCondensed" panose="020B0502040204020203" pitchFamily="34" charset="0"/>
                </a:rPr>
                <a:t> </a:t>
              </a:r>
              <a:r>
                <a:rPr lang="es-ES" sz="1400" dirty="0" err="1" smtClean="0">
                  <a:latin typeface="Bahnschrift Light SemiCondensed" panose="020B0502040204020203" pitchFamily="34" charset="0"/>
                </a:rPr>
                <a:t>representations</a:t>
              </a:r>
              <a:endParaRPr lang="en-GB" sz="1400" dirty="0">
                <a:latin typeface="Bahnschrift Light SemiCondensed" panose="020B0502040204020203" pitchFamily="34" charset="0"/>
              </a:endParaRPr>
            </a:p>
          </p:txBody>
        </p:sp>
        <p:sp>
          <p:nvSpPr>
            <p:cNvPr id="131" name="CuadroTexto 130"/>
            <p:cNvSpPr txBox="1"/>
            <p:nvPr/>
          </p:nvSpPr>
          <p:spPr>
            <a:xfrm>
              <a:off x="7512043" y="1656880"/>
              <a:ext cx="82105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s-ES" sz="1600" dirty="0" err="1" smtClean="0">
                  <a:solidFill>
                    <a:srgbClr val="002060"/>
                  </a:solidFill>
                  <a:latin typeface="Bahnschrift Light SemiCondensed" panose="020B0502040204020203" pitchFamily="34" charset="0"/>
                </a:rPr>
                <a:t>Spanish</a:t>
              </a:r>
              <a:endParaRPr lang="en-GB" dirty="0">
                <a:solidFill>
                  <a:srgbClr val="002060"/>
                </a:solidFill>
                <a:latin typeface="Bahnschrift Light SemiCondensed" panose="020B0502040204020203" pitchFamily="34" charset="0"/>
              </a:endParaRPr>
            </a:p>
          </p:txBody>
        </p:sp>
        <p:sp>
          <p:nvSpPr>
            <p:cNvPr id="132" name="CuadroTexto 131"/>
            <p:cNvSpPr txBox="1"/>
            <p:nvPr/>
          </p:nvSpPr>
          <p:spPr>
            <a:xfrm>
              <a:off x="5916674" y="1133660"/>
              <a:ext cx="1939431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s-ES" sz="1400" dirty="0" err="1" smtClean="0">
                  <a:latin typeface="Bahnschrift Light SemiCondensed" panose="020B0502040204020203" pitchFamily="34" charset="0"/>
                </a:rPr>
                <a:t>Phonological</a:t>
              </a:r>
              <a:r>
                <a:rPr lang="es-ES" sz="1400" dirty="0" smtClean="0">
                  <a:latin typeface="Bahnschrift Light SemiCondensed" panose="020B0502040204020203" pitchFamily="34" charset="0"/>
                </a:rPr>
                <a:t> </a:t>
              </a:r>
              <a:r>
                <a:rPr lang="es-ES" sz="1400" dirty="0" err="1" smtClean="0">
                  <a:latin typeface="Bahnschrift Light SemiCondensed" panose="020B0502040204020203" pitchFamily="34" charset="0"/>
                </a:rPr>
                <a:t>representations</a:t>
              </a:r>
              <a:endParaRPr lang="en-GB" sz="1400" dirty="0">
                <a:latin typeface="Bahnschrift Light SemiCondensed" panose="020B0502040204020203" pitchFamily="34" charset="0"/>
              </a:endParaRPr>
            </a:p>
          </p:txBody>
        </p:sp>
        <p:cxnSp>
          <p:nvCxnSpPr>
            <p:cNvPr id="133" name="Conector angular 132"/>
            <p:cNvCxnSpPr>
              <a:stCxn id="127" idx="6"/>
              <a:endCxn id="143" idx="0"/>
            </p:cNvCxnSpPr>
            <p:nvPr/>
          </p:nvCxnSpPr>
          <p:spPr>
            <a:xfrm>
              <a:off x="7649493" y="2387118"/>
              <a:ext cx="1369583" cy="277470"/>
            </a:xfrm>
            <a:prstGeom prst="bentConnector2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4" name="Imagen 13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41170" y="2563056"/>
              <a:ext cx="354306" cy="354306"/>
            </a:xfrm>
            <a:prstGeom prst="rect">
              <a:avLst/>
            </a:prstGeom>
          </p:spPr>
        </p:pic>
        <p:grpSp>
          <p:nvGrpSpPr>
            <p:cNvPr id="142" name="Grupo 141"/>
            <p:cNvGrpSpPr/>
            <p:nvPr/>
          </p:nvGrpSpPr>
          <p:grpSpPr>
            <a:xfrm>
              <a:off x="8561876" y="2664588"/>
              <a:ext cx="914400" cy="646043"/>
              <a:chOff x="8179115" y="2203377"/>
              <a:chExt cx="914400" cy="646043"/>
            </a:xfrm>
          </p:grpSpPr>
          <p:sp>
            <p:nvSpPr>
              <p:cNvPr id="143" name="Rectángulo 142"/>
              <p:cNvSpPr/>
              <p:nvPr/>
            </p:nvSpPr>
            <p:spPr>
              <a:xfrm>
                <a:off x="8179115" y="2203377"/>
                <a:ext cx="914400" cy="64604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144" name="Imagen 143"/>
              <p:cNvPicPr>
                <a:picLocks noChangeAspect="1"/>
              </p:cNvPicPr>
              <p:nvPr/>
            </p:nvPicPr>
            <p:blipFill rotWithShape="1">
              <a:blip r:embed="rId3" cstate="print">
                <a:duotone>
                  <a:prstClr val="black"/>
                  <a:schemeClr val="tx2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4360" b="18341"/>
              <a:stretch/>
            </p:blipFill>
            <p:spPr>
              <a:xfrm>
                <a:off x="8230632" y="2256090"/>
                <a:ext cx="812695" cy="546931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840809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o 13"/>
          <p:cNvGrpSpPr/>
          <p:nvPr/>
        </p:nvGrpSpPr>
        <p:grpSpPr>
          <a:xfrm>
            <a:off x="3336790" y="1629316"/>
            <a:ext cx="5565730" cy="3181544"/>
            <a:chOff x="4140095" y="1133660"/>
            <a:chExt cx="5565730" cy="3181544"/>
          </a:xfrm>
        </p:grpSpPr>
        <p:sp>
          <p:nvSpPr>
            <p:cNvPr id="85" name="Rectángulo 84"/>
            <p:cNvSpPr/>
            <p:nvPr/>
          </p:nvSpPr>
          <p:spPr>
            <a:xfrm>
              <a:off x="8333876" y="1660016"/>
              <a:ext cx="1371949" cy="26551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6" name="Rectángulo 65"/>
            <p:cNvSpPr/>
            <p:nvPr/>
          </p:nvSpPr>
          <p:spPr>
            <a:xfrm>
              <a:off x="5427787" y="2984875"/>
              <a:ext cx="2904541" cy="133032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71" name="Grupo 70"/>
            <p:cNvGrpSpPr/>
            <p:nvPr/>
          </p:nvGrpSpPr>
          <p:grpSpPr>
            <a:xfrm>
              <a:off x="6479784" y="3419756"/>
              <a:ext cx="1158350" cy="646043"/>
              <a:chOff x="4267355" y="1783512"/>
              <a:chExt cx="991894" cy="646043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72" name="Elipse 71"/>
              <p:cNvSpPr/>
              <p:nvPr/>
            </p:nvSpPr>
            <p:spPr>
              <a:xfrm>
                <a:off x="4267355" y="1783512"/>
                <a:ext cx="991894" cy="64604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3" name="Rectángulo 72"/>
              <p:cNvSpPr/>
              <p:nvPr/>
            </p:nvSpPr>
            <p:spPr>
              <a:xfrm>
                <a:off x="4354674" y="1944744"/>
                <a:ext cx="823079" cy="29910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>
                    <a:solidFill>
                      <a:schemeClr val="tx1"/>
                    </a:solidFill>
                    <a:latin typeface="Bahnschrift Light SemiCondensed" panose="020B0502040204020203" pitchFamily="34" charset="0"/>
                  </a:rPr>
                  <a:t>/’</a:t>
                </a:r>
                <a:r>
                  <a:rPr lang="pt-BR" dirty="0" err="1" smtClean="0">
                    <a:solidFill>
                      <a:schemeClr val="tx1"/>
                    </a:solidFill>
                    <a:latin typeface="Bahnschrift Light SemiCondensed" panose="020B0502040204020203" pitchFamily="34" charset="0"/>
                  </a:rPr>
                  <a:t>taw.lə</a:t>
                </a:r>
                <a:r>
                  <a:rPr lang="pt-BR" dirty="0" smtClean="0">
                    <a:solidFill>
                      <a:schemeClr val="tx1"/>
                    </a:solidFill>
                    <a:latin typeface="Bahnschrift Light SemiCondensed" panose="020B0502040204020203" pitchFamily="34" charset="0"/>
                  </a:rPr>
                  <a:t>/</a:t>
                </a:r>
                <a:endParaRPr lang="pt-BR" dirty="0">
                  <a:solidFill>
                    <a:schemeClr val="tx1"/>
                  </a:solidFill>
                  <a:latin typeface="Bahnschrift Light SemiCondensed" panose="020B0502040204020203" pitchFamily="34" charset="0"/>
                </a:endParaRPr>
              </a:p>
            </p:txBody>
          </p:sp>
        </p:grpSp>
        <p:sp>
          <p:nvSpPr>
            <p:cNvPr id="74" name="Rectángulo 73"/>
            <p:cNvSpPr/>
            <p:nvPr/>
          </p:nvSpPr>
          <p:spPr>
            <a:xfrm>
              <a:off x="4140095" y="3580988"/>
              <a:ext cx="954157" cy="2991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  <a:latin typeface="Bahnschrift Light SemiCondensed" panose="020B0502040204020203" pitchFamily="34" charset="0"/>
                </a:rPr>
                <a:t>/’</a:t>
              </a:r>
              <a:r>
                <a:rPr lang="pt-BR" dirty="0" err="1">
                  <a:solidFill>
                    <a:schemeClr val="tx1"/>
                  </a:solidFill>
                  <a:latin typeface="Bahnschrift Light SemiCondensed" panose="020B0502040204020203" pitchFamily="34" charset="0"/>
                </a:rPr>
                <a:t>taw.lə</a:t>
              </a:r>
              <a:r>
                <a:rPr lang="pt-BR" dirty="0">
                  <a:solidFill>
                    <a:schemeClr val="tx1"/>
                  </a:solidFill>
                  <a:latin typeface="Bahnschrift Light SemiCondensed" panose="020B0502040204020203" pitchFamily="34" charset="0"/>
                </a:rPr>
                <a:t>/</a:t>
              </a:r>
              <a:endParaRPr lang="pt-BR" dirty="0">
                <a:solidFill>
                  <a:schemeClr val="tx1"/>
                </a:solidFill>
                <a:latin typeface="Bahnschrift Light SemiCondensed" panose="020B0502040204020203" pitchFamily="34" charset="0"/>
              </a:endParaRPr>
            </a:p>
          </p:txBody>
        </p:sp>
        <p:cxnSp>
          <p:nvCxnSpPr>
            <p:cNvPr id="75" name="Conector recto de flecha 74"/>
            <p:cNvCxnSpPr>
              <a:stCxn id="74" idx="3"/>
              <a:endCxn id="72" idx="2"/>
            </p:cNvCxnSpPr>
            <p:nvPr/>
          </p:nvCxnSpPr>
          <p:spPr>
            <a:xfrm>
              <a:off x="5094252" y="3730540"/>
              <a:ext cx="1385532" cy="12238"/>
            </a:xfrm>
            <a:prstGeom prst="straightConnector1">
              <a:avLst/>
            </a:prstGeom>
            <a:ln w="28575">
              <a:solidFill>
                <a:schemeClr val="accent2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ector angular 77"/>
            <p:cNvCxnSpPr>
              <a:stCxn id="72" idx="6"/>
              <a:endCxn id="41" idx="2"/>
            </p:cNvCxnSpPr>
            <p:nvPr/>
          </p:nvCxnSpPr>
          <p:spPr>
            <a:xfrm flipV="1">
              <a:off x="7638134" y="3431219"/>
              <a:ext cx="1395344" cy="311559"/>
            </a:xfrm>
            <a:prstGeom prst="bentConnector2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CuadroTexto 80"/>
            <p:cNvSpPr txBox="1"/>
            <p:nvPr/>
          </p:nvSpPr>
          <p:spPr>
            <a:xfrm>
              <a:off x="7540123" y="3968884"/>
              <a:ext cx="7922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s-ES" sz="1600" dirty="0" err="1" smtClean="0">
                  <a:solidFill>
                    <a:schemeClr val="accent2">
                      <a:lumMod val="50000"/>
                    </a:schemeClr>
                  </a:solidFill>
                  <a:latin typeface="Bahnschrift Light SemiCondensed" panose="020B0502040204020203" pitchFamily="34" charset="0"/>
                </a:rPr>
                <a:t>Catalan</a:t>
              </a:r>
              <a:endParaRPr lang="en-GB" dirty="0">
                <a:solidFill>
                  <a:schemeClr val="accent2">
                    <a:lumMod val="50000"/>
                  </a:schemeClr>
                </a:solidFill>
                <a:latin typeface="Bahnschrift Light SemiCondensed" panose="020B0502040204020203" pitchFamily="34" charset="0"/>
              </a:endParaRPr>
            </a:p>
          </p:txBody>
        </p:sp>
        <p:pic>
          <p:nvPicPr>
            <p:cNvPr id="83" name="Imagen 8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40020" y="3880091"/>
              <a:ext cx="354306" cy="354306"/>
            </a:xfrm>
            <a:prstGeom prst="rect">
              <a:avLst/>
            </a:prstGeom>
          </p:spPr>
        </p:pic>
        <p:sp>
          <p:nvSpPr>
            <p:cNvPr id="86" name="Rectángulo 85"/>
            <p:cNvSpPr/>
            <p:nvPr/>
          </p:nvSpPr>
          <p:spPr>
            <a:xfrm>
              <a:off x="5427787" y="1660016"/>
              <a:ext cx="2904541" cy="132172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7" name="Rectángulo 86"/>
            <p:cNvSpPr/>
            <p:nvPr/>
          </p:nvSpPr>
          <p:spPr>
            <a:xfrm>
              <a:off x="4140095" y="2224755"/>
              <a:ext cx="954157" cy="2991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  <a:latin typeface="Bahnschrift Light SemiCondensed" panose="020B0502040204020203" pitchFamily="34" charset="0"/>
                </a:rPr>
                <a:t>/’me.sa/</a:t>
              </a:r>
              <a:endParaRPr lang="pt-BR" dirty="0">
                <a:solidFill>
                  <a:schemeClr val="tx1"/>
                </a:solidFill>
                <a:latin typeface="Bahnschrift Light SemiCondensed" panose="020B0502040204020203" pitchFamily="34" charset="0"/>
              </a:endParaRPr>
            </a:p>
          </p:txBody>
        </p:sp>
        <p:grpSp>
          <p:nvGrpSpPr>
            <p:cNvPr id="88" name="Grupo 87"/>
            <p:cNvGrpSpPr/>
            <p:nvPr/>
          </p:nvGrpSpPr>
          <p:grpSpPr>
            <a:xfrm>
              <a:off x="6491143" y="2064096"/>
              <a:ext cx="1158350" cy="646043"/>
              <a:chOff x="4267355" y="1783512"/>
              <a:chExt cx="991894" cy="646043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89" name="Elipse 88"/>
              <p:cNvSpPr/>
              <p:nvPr/>
            </p:nvSpPr>
            <p:spPr>
              <a:xfrm>
                <a:off x="4267355" y="1783512"/>
                <a:ext cx="991894" cy="646043"/>
              </a:xfrm>
              <a:prstGeom prst="ellipse">
                <a:avLst/>
              </a:prstGeom>
              <a:grp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0" name="Rectángulo 89"/>
              <p:cNvSpPr/>
              <p:nvPr/>
            </p:nvSpPr>
            <p:spPr>
              <a:xfrm>
                <a:off x="4354674" y="1944744"/>
                <a:ext cx="823079" cy="29910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solidFill>
                      <a:schemeClr val="tx1"/>
                    </a:solidFill>
                    <a:latin typeface="Bahnschrift Light SemiCondensed" panose="020B0502040204020203" pitchFamily="34" charset="0"/>
                  </a:rPr>
                  <a:t>/’me.sa/</a:t>
                </a:r>
                <a:endParaRPr lang="pt-BR" dirty="0">
                  <a:solidFill>
                    <a:schemeClr val="tx1"/>
                  </a:solidFill>
                  <a:latin typeface="Bahnschrift Light SemiCondensed" panose="020B0502040204020203" pitchFamily="34" charset="0"/>
                </a:endParaRPr>
              </a:p>
            </p:txBody>
          </p:sp>
        </p:grpSp>
        <p:cxnSp>
          <p:nvCxnSpPr>
            <p:cNvPr id="94" name="Conector recto de flecha 93"/>
            <p:cNvCxnSpPr>
              <a:stCxn id="87" idx="3"/>
              <a:endCxn id="89" idx="2"/>
            </p:cNvCxnSpPr>
            <p:nvPr/>
          </p:nvCxnSpPr>
          <p:spPr>
            <a:xfrm>
              <a:off x="5094252" y="2374307"/>
              <a:ext cx="1396891" cy="12811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CuadroTexto 95"/>
            <p:cNvSpPr txBox="1"/>
            <p:nvPr/>
          </p:nvSpPr>
          <p:spPr>
            <a:xfrm>
              <a:off x="8332328" y="1133660"/>
              <a:ext cx="1373497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s-ES" sz="1400" dirty="0" err="1" smtClean="0">
                  <a:latin typeface="Bahnschrift Light SemiCondensed" panose="020B0502040204020203" pitchFamily="34" charset="0"/>
                </a:rPr>
                <a:t>Semantic</a:t>
              </a:r>
              <a:r>
                <a:rPr lang="es-ES" sz="1400" dirty="0" smtClean="0">
                  <a:latin typeface="Bahnschrift Light SemiCondensed" panose="020B0502040204020203" pitchFamily="34" charset="0"/>
                </a:rPr>
                <a:t> </a:t>
              </a:r>
              <a:r>
                <a:rPr lang="es-ES" sz="1400" dirty="0" err="1" smtClean="0">
                  <a:latin typeface="Bahnschrift Light SemiCondensed" panose="020B0502040204020203" pitchFamily="34" charset="0"/>
                </a:rPr>
                <a:t>representations</a:t>
              </a:r>
              <a:endParaRPr lang="en-GB" sz="1400" dirty="0">
                <a:latin typeface="Bahnschrift Light SemiCondensed" panose="020B0502040204020203" pitchFamily="34" charset="0"/>
              </a:endParaRPr>
            </a:p>
          </p:txBody>
        </p:sp>
        <p:sp>
          <p:nvSpPr>
            <p:cNvPr id="99" name="CuadroTexto 98"/>
            <p:cNvSpPr txBox="1"/>
            <p:nvPr/>
          </p:nvSpPr>
          <p:spPr>
            <a:xfrm>
              <a:off x="7512043" y="1656880"/>
              <a:ext cx="82105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s-ES" sz="1600" dirty="0" err="1" smtClean="0">
                  <a:solidFill>
                    <a:srgbClr val="002060"/>
                  </a:solidFill>
                  <a:latin typeface="Bahnschrift Light SemiCondensed" panose="020B0502040204020203" pitchFamily="34" charset="0"/>
                </a:rPr>
                <a:t>Spanish</a:t>
              </a:r>
              <a:endParaRPr lang="en-GB" dirty="0">
                <a:solidFill>
                  <a:srgbClr val="002060"/>
                </a:solidFill>
                <a:latin typeface="Bahnschrift Light SemiCondensed" panose="020B0502040204020203" pitchFamily="34" charset="0"/>
              </a:endParaRPr>
            </a:p>
          </p:txBody>
        </p:sp>
        <p:sp>
          <p:nvSpPr>
            <p:cNvPr id="100" name="CuadroTexto 99"/>
            <p:cNvSpPr txBox="1"/>
            <p:nvPr/>
          </p:nvSpPr>
          <p:spPr>
            <a:xfrm>
              <a:off x="5916674" y="1133660"/>
              <a:ext cx="1939431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s-ES" sz="1400" dirty="0" err="1" smtClean="0">
                  <a:latin typeface="Bahnschrift Light SemiCondensed" panose="020B0502040204020203" pitchFamily="34" charset="0"/>
                </a:rPr>
                <a:t>Phonological</a:t>
              </a:r>
              <a:r>
                <a:rPr lang="es-ES" sz="1400" dirty="0" smtClean="0">
                  <a:latin typeface="Bahnschrift Light SemiCondensed" panose="020B0502040204020203" pitchFamily="34" charset="0"/>
                </a:rPr>
                <a:t> </a:t>
              </a:r>
              <a:r>
                <a:rPr lang="es-ES" sz="1400" dirty="0" err="1" smtClean="0">
                  <a:latin typeface="Bahnschrift Light SemiCondensed" panose="020B0502040204020203" pitchFamily="34" charset="0"/>
                </a:rPr>
                <a:t>representations</a:t>
              </a:r>
              <a:endParaRPr lang="en-GB" sz="1400" dirty="0">
                <a:latin typeface="Bahnschrift Light SemiCondensed" panose="020B0502040204020203" pitchFamily="34" charset="0"/>
              </a:endParaRPr>
            </a:p>
          </p:txBody>
        </p:sp>
        <p:cxnSp>
          <p:nvCxnSpPr>
            <p:cNvPr id="101" name="Conector angular 100"/>
            <p:cNvCxnSpPr>
              <a:stCxn id="89" idx="6"/>
              <a:endCxn id="41" idx="0"/>
            </p:cNvCxnSpPr>
            <p:nvPr/>
          </p:nvCxnSpPr>
          <p:spPr>
            <a:xfrm>
              <a:off x="7649493" y="2387118"/>
              <a:ext cx="1383985" cy="398058"/>
            </a:xfrm>
            <a:prstGeom prst="bentConnector2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8" name="Imagen 10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41170" y="2563056"/>
              <a:ext cx="354306" cy="354306"/>
            </a:xfrm>
            <a:prstGeom prst="rect">
              <a:avLst/>
            </a:prstGeom>
          </p:spPr>
        </p:pic>
        <p:cxnSp>
          <p:nvCxnSpPr>
            <p:cNvPr id="26" name="Conector recto de flecha 25"/>
            <p:cNvCxnSpPr>
              <a:stCxn id="89" idx="4"/>
              <a:endCxn id="72" idx="0"/>
            </p:cNvCxnSpPr>
            <p:nvPr/>
          </p:nvCxnSpPr>
          <p:spPr>
            <a:xfrm flipH="1">
              <a:off x="7058959" y="2710139"/>
              <a:ext cx="11359" cy="709617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CuadroTexto 26"/>
            <p:cNvSpPr txBox="1"/>
            <p:nvPr/>
          </p:nvSpPr>
          <p:spPr>
            <a:xfrm>
              <a:off x="5469083" y="2911058"/>
              <a:ext cx="167478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s-ES" sz="1400" dirty="0" smtClean="0">
                  <a:latin typeface="Bahnschrift Light SemiCondensed" panose="020B0502040204020203" pitchFamily="34" charset="0"/>
                </a:rPr>
                <a:t>Cross-</a:t>
              </a:r>
              <a:r>
                <a:rPr lang="es-ES" sz="1400" dirty="0" err="1" smtClean="0">
                  <a:latin typeface="Bahnschrift Light SemiCondensed" panose="020B0502040204020203" pitchFamily="34" charset="0"/>
                </a:rPr>
                <a:t>language</a:t>
              </a:r>
              <a:r>
                <a:rPr lang="es-ES" sz="1400" dirty="0" smtClean="0">
                  <a:latin typeface="Bahnschrift Light SemiCondensed" panose="020B0502040204020203" pitchFamily="34" charset="0"/>
                </a:rPr>
                <a:t> link</a:t>
              </a:r>
              <a:endParaRPr lang="en-GB" sz="1400" dirty="0">
                <a:latin typeface="Bahnschrift Light SemiCondensed" panose="020B0502040204020203" pitchFamily="34" charset="0"/>
              </a:endParaRPr>
            </a:p>
          </p:txBody>
        </p:sp>
        <p:grpSp>
          <p:nvGrpSpPr>
            <p:cNvPr id="40" name="Grupo 39"/>
            <p:cNvGrpSpPr/>
            <p:nvPr/>
          </p:nvGrpSpPr>
          <p:grpSpPr>
            <a:xfrm>
              <a:off x="8576278" y="2785176"/>
              <a:ext cx="914400" cy="646043"/>
              <a:chOff x="8179115" y="2203377"/>
              <a:chExt cx="914400" cy="646043"/>
            </a:xfrm>
          </p:grpSpPr>
          <p:sp>
            <p:nvSpPr>
              <p:cNvPr id="41" name="Rectángulo 40"/>
              <p:cNvSpPr/>
              <p:nvPr/>
            </p:nvSpPr>
            <p:spPr>
              <a:xfrm>
                <a:off x="8179115" y="2203377"/>
                <a:ext cx="914400" cy="64604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42" name="Imagen 41"/>
              <p:cNvPicPr>
                <a:picLocks noChangeAspect="1"/>
              </p:cNvPicPr>
              <p:nvPr/>
            </p:nvPicPr>
            <p:blipFill rotWithShape="1">
              <a:blip r:embed="rId3" cstate="print">
                <a:duotone>
                  <a:prstClr val="black"/>
                  <a:schemeClr val="tx2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4360" b="18341"/>
              <a:stretch/>
            </p:blipFill>
            <p:spPr>
              <a:xfrm>
                <a:off x="8230632" y="2256090"/>
                <a:ext cx="812695" cy="546931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421600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o 17"/>
          <p:cNvGrpSpPr/>
          <p:nvPr/>
        </p:nvGrpSpPr>
        <p:grpSpPr>
          <a:xfrm>
            <a:off x="3756062" y="979836"/>
            <a:ext cx="5650660" cy="3175195"/>
            <a:chOff x="3756062" y="979836"/>
            <a:chExt cx="5650660" cy="3175195"/>
          </a:xfrm>
        </p:grpSpPr>
        <p:grpSp>
          <p:nvGrpSpPr>
            <p:cNvPr id="21" name="Grupo 20"/>
            <p:cNvGrpSpPr/>
            <p:nvPr/>
          </p:nvGrpSpPr>
          <p:grpSpPr>
            <a:xfrm>
              <a:off x="3756062" y="979836"/>
              <a:ext cx="5650660" cy="3175195"/>
              <a:chOff x="4055165" y="1133660"/>
              <a:chExt cx="5650660" cy="3175195"/>
            </a:xfrm>
          </p:grpSpPr>
          <p:sp>
            <p:nvSpPr>
              <p:cNvPr id="85" name="Rectángulo 84"/>
              <p:cNvSpPr/>
              <p:nvPr/>
            </p:nvSpPr>
            <p:spPr>
              <a:xfrm>
                <a:off x="8333876" y="1660016"/>
                <a:ext cx="1371949" cy="26488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6" name="Rectángulo 65"/>
              <p:cNvSpPr/>
              <p:nvPr/>
            </p:nvSpPr>
            <p:spPr>
              <a:xfrm>
                <a:off x="5427787" y="2978525"/>
                <a:ext cx="2904541" cy="133032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71" name="Grupo 70"/>
              <p:cNvGrpSpPr/>
              <p:nvPr/>
            </p:nvGrpSpPr>
            <p:grpSpPr>
              <a:xfrm>
                <a:off x="6479784" y="3419756"/>
                <a:ext cx="1158350" cy="646043"/>
                <a:chOff x="4267355" y="1783512"/>
                <a:chExt cx="991894" cy="646043"/>
              </a:xfrm>
              <a:solidFill>
                <a:schemeClr val="accent1">
                  <a:lumMod val="60000"/>
                  <a:lumOff val="40000"/>
                </a:schemeClr>
              </a:solidFill>
            </p:grpSpPr>
            <p:sp>
              <p:nvSpPr>
                <p:cNvPr id="72" name="Elipse 71"/>
                <p:cNvSpPr/>
                <p:nvPr/>
              </p:nvSpPr>
              <p:spPr>
                <a:xfrm>
                  <a:off x="4267355" y="1783512"/>
                  <a:ext cx="991894" cy="646043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3" name="Rectángulo 72"/>
                <p:cNvSpPr/>
                <p:nvPr/>
              </p:nvSpPr>
              <p:spPr>
                <a:xfrm>
                  <a:off x="4322692" y="1944744"/>
                  <a:ext cx="900672" cy="299103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dirty="0">
                      <a:solidFill>
                        <a:schemeClr val="tx1"/>
                      </a:solidFill>
                      <a:latin typeface="Bahnschrift Light SemiCondensed" panose="020B0502040204020203" pitchFamily="34" charset="0"/>
                    </a:rPr>
                    <a:t>/</a:t>
                  </a:r>
                  <a:r>
                    <a:rPr lang="en-GB" dirty="0">
                      <a:solidFill>
                        <a:schemeClr val="tx1"/>
                      </a:solidFill>
                      <a:latin typeface="Bahnschrift Light SemiCondensed" panose="020B0502040204020203" pitchFamily="34" charset="0"/>
                    </a:rPr>
                    <a:t>’</a:t>
                  </a:r>
                  <a:r>
                    <a:rPr lang="en-GB" dirty="0" err="1">
                      <a:solidFill>
                        <a:schemeClr val="tx1"/>
                      </a:solidFill>
                      <a:latin typeface="Bahnschrift Light SemiCondensed" panose="020B0502040204020203" pitchFamily="34" charset="0"/>
                    </a:rPr>
                    <a:t>pɔɾ.tə</a:t>
                  </a:r>
                  <a:r>
                    <a:rPr lang="pt-BR" dirty="0">
                      <a:solidFill>
                        <a:schemeClr val="tx1"/>
                      </a:solidFill>
                      <a:latin typeface="Bahnschrift Light SemiCondensed" panose="020B0502040204020203" pitchFamily="34" charset="0"/>
                    </a:rPr>
                    <a:t>/</a:t>
                  </a:r>
                  <a:endParaRPr lang="pt-BR" dirty="0">
                    <a:solidFill>
                      <a:schemeClr val="tx1"/>
                    </a:solidFill>
                    <a:latin typeface="Bahnschrift Light SemiCondensed" panose="020B0502040204020203" pitchFamily="34" charset="0"/>
                  </a:endParaRPr>
                </a:p>
              </p:txBody>
            </p:sp>
          </p:grpSp>
          <p:sp>
            <p:nvSpPr>
              <p:cNvPr id="74" name="Rectángulo 73"/>
              <p:cNvSpPr/>
              <p:nvPr/>
            </p:nvSpPr>
            <p:spPr>
              <a:xfrm>
                <a:off x="4055165" y="3580988"/>
                <a:ext cx="1039087" cy="29910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solidFill>
                      <a:schemeClr val="tx1"/>
                    </a:solidFill>
                    <a:latin typeface="Bahnschrift Light SemiCondensed" panose="020B0502040204020203" pitchFamily="34" charset="0"/>
                  </a:rPr>
                  <a:t>/</a:t>
                </a:r>
                <a:r>
                  <a:rPr lang="en-GB" dirty="0">
                    <a:solidFill>
                      <a:schemeClr val="tx1"/>
                    </a:solidFill>
                    <a:latin typeface="Bahnschrift Light SemiCondensed" panose="020B0502040204020203" pitchFamily="34" charset="0"/>
                  </a:rPr>
                  <a:t>’</a:t>
                </a:r>
                <a:r>
                  <a:rPr lang="en-GB" dirty="0" err="1">
                    <a:solidFill>
                      <a:schemeClr val="tx1"/>
                    </a:solidFill>
                    <a:latin typeface="Bahnschrift Light SemiCondensed" panose="020B0502040204020203" pitchFamily="34" charset="0"/>
                  </a:rPr>
                  <a:t>pɔɾ.tə</a:t>
                </a:r>
                <a:r>
                  <a:rPr lang="pt-BR" dirty="0">
                    <a:solidFill>
                      <a:schemeClr val="tx1"/>
                    </a:solidFill>
                    <a:latin typeface="Bahnschrift Light SemiCondensed" panose="020B0502040204020203" pitchFamily="34" charset="0"/>
                  </a:rPr>
                  <a:t>/</a:t>
                </a:r>
                <a:endParaRPr lang="pt-BR" dirty="0">
                  <a:solidFill>
                    <a:schemeClr val="tx1"/>
                  </a:solidFill>
                  <a:latin typeface="Bahnschrift Light SemiCondensed" panose="020B0502040204020203" pitchFamily="34" charset="0"/>
                </a:endParaRPr>
              </a:p>
            </p:txBody>
          </p:sp>
          <p:cxnSp>
            <p:nvCxnSpPr>
              <p:cNvPr id="75" name="Conector recto de flecha 74"/>
              <p:cNvCxnSpPr>
                <a:stCxn id="74" idx="3"/>
                <a:endCxn id="72" idx="2"/>
              </p:cNvCxnSpPr>
              <p:nvPr/>
            </p:nvCxnSpPr>
            <p:spPr>
              <a:xfrm>
                <a:off x="5094252" y="3730540"/>
                <a:ext cx="1385532" cy="12238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Conector angular 77"/>
              <p:cNvCxnSpPr>
                <a:stCxn id="72" idx="6"/>
                <a:endCxn id="49" idx="1"/>
              </p:cNvCxnSpPr>
              <p:nvPr/>
            </p:nvCxnSpPr>
            <p:spPr>
              <a:xfrm flipV="1">
                <a:off x="7638134" y="2981739"/>
                <a:ext cx="938144" cy="761039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CuadroTexto 80"/>
              <p:cNvSpPr txBox="1"/>
              <p:nvPr/>
            </p:nvSpPr>
            <p:spPr>
              <a:xfrm>
                <a:off x="7540123" y="3970301"/>
                <a:ext cx="79220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s-ES" sz="1600" dirty="0" err="1" smtClean="0">
                    <a:solidFill>
                      <a:schemeClr val="accent2">
                        <a:lumMod val="50000"/>
                      </a:schemeClr>
                    </a:solidFill>
                    <a:latin typeface="Bahnschrift Light SemiCondensed" panose="020B0502040204020203" pitchFamily="34" charset="0"/>
                  </a:rPr>
                  <a:t>Catalan</a:t>
                </a:r>
                <a:endParaRPr lang="en-GB" dirty="0">
                  <a:solidFill>
                    <a:schemeClr val="accent2">
                      <a:lumMod val="50000"/>
                    </a:schemeClr>
                  </a:solidFill>
                  <a:latin typeface="Bahnschrift Light SemiCondensed" panose="020B0502040204020203" pitchFamily="34" charset="0"/>
                </a:endParaRPr>
              </a:p>
            </p:txBody>
          </p:sp>
          <p:pic>
            <p:nvPicPr>
              <p:cNvPr id="83" name="Imagen 8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40020" y="3880091"/>
                <a:ext cx="354306" cy="354306"/>
              </a:xfrm>
              <a:prstGeom prst="rect">
                <a:avLst/>
              </a:prstGeom>
            </p:spPr>
          </p:pic>
          <p:sp>
            <p:nvSpPr>
              <p:cNvPr id="86" name="Rectángulo 85"/>
              <p:cNvSpPr/>
              <p:nvPr/>
            </p:nvSpPr>
            <p:spPr>
              <a:xfrm>
                <a:off x="5427787" y="1660016"/>
                <a:ext cx="2904541" cy="132172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7" name="Rectángulo 86"/>
              <p:cNvSpPr/>
              <p:nvPr/>
            </p:nvSpPr>
            <p:spPr>
              <a:xfrm>
                <a:off x="4055165" y="2224755"/>
                <a:ext cx="1039087" cy="29910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solidFill>
                      <a:schemeClr val="tx1"/>
                    </a:solidFill>
                    <a:latin typeface="Bahnschrift Light SemiCondensed" panose="020B0502040204020203" pitchFamily="34" charset="0"/>
                  </a:rPr>
                  <a:t>/’</a:t>
                </a:r>
                <a:r>
                  <a:rPr lang="pt-BR" dirty="0" err="1">
                    <a:solidFill>
                      <a:schemeClr val="tx1"/>
                    </a:solidFill>
                    <a:latin typeface="Bahnschrift Light SemiCondensed" panose="020B0502040204020203" pitchFamily="34" charset="0"/>
                  </a:rPr>
                  <a:t>pweɾ.ta</a:t>
                </a:r>
                <a:r>
                  <a:rPr lang="pt-BR" dirty="0">
                    <a:solidFill>
                      <a:schemeClr val="tx1"/>
                    </a:solidFill>
                    <a:latin typeface="Bahnschrift Light SemiCondensed" panose="020B0502040204020203" pitchFamily="34" charset="0"/>
                  </a:rPr>
                  <a:t>/</a:t>
                </a:r>
                <a:endParaRPr lang="pt-BR" dirty="0">
                  <a:solidFill>
                    <a:schemeClr val="tx1"/>
                  </a:solidFill>
                  <a:latin typeface="Bahnschrift Light SemiCondensed" panose="020B0502040204020203" pitchFamily="34" charset="0"/>
                </a:endParaRPr>
              </a:p>
            </p:txBody>
          </p:sp>
          <p:grpSp>
            <p:nvGrpSpPr>
              <p:cNvPr id="88" name="Grupo 87"/>
              <p:cNvGrpSpPr/>
              <p:nvPr/>
            </p:nvGrpSpPr>
            <p:grpSpPr>
              <a:xfrm>
                <a:off x="6443401" y="2064096"/>
                <a:ext cx="1208721" cy="646043"/>
                <a:chOff x="4226475" y="1783512"/>
                <a:chExt cx="1035027" cy="646043"/>
              </a:xfrm>
              <a:solidFill>
                <a:schemeClr val="accent1">
                  <a:lumMod val="60000"/>
                  <a:lumOff val="40000"/>
                </a:schemeClr>
              </a:solidFill>
            </p:grpSpPr>
            <p:sp>
              <p:nvSpPr>
                <p:cNvPr id="89" name="Elipse 88"/>
                <p:cNvSpPr/>
                <p:nvPr/>
              </p:nvSpPr>
              <p:spPr>
                <a:xfrm>
                  <a:off x="4226475" y="1783512"/>
                  <a:ext cx="1035027" cy="646043"/>
                </a:xfrm>
                <a:prstGeom prst="ellipse">
                  <a:avLst/>
                </a:prstGeom>
                <a:grpFill/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0" name="Rectángulo 89"/>
                <p:cNvSpPr/>
                <p:nvPr/>
              </p:nvSpPr>
              <p:spPr>
                <a:xfrm>
                  <a:off x="4318942" y="1944171"/>
                  <a:ext cx="894695" cy="299103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dirty="0">
                      <a:solidFill>
                        <a:schemeClr val="tx1"/>
                      </a:solidFill>
                      <a:latin typeface="Bahnschrift Light SemiCondensed" panose="020B0502040204020203" pitchFamily="34" charset="0"/>
                    </a:rPr>
                    <a:t>/’</a:t>
                  </a:r>
                  <a:r>
                    <a:rPr lang="pt-BR" dirty="0" err="1">
                      <a:solidFill>
                        <a:schemeClr val="tx1"/>
                      </a:solidFill>
                      <a:latin typeface="Bahnschrift Light SemiCondensed" panose="020B0502040204020203" pitchFamily="34" charset="0"/>
                    </a:rPr>
                    <a:t>pweɾ.ta</a:t>
                  </a:r>
                  <a:r>
                    <a:rPr lang="pt-BR" dirty="0">
                      <a:solidFill>
                        <a:schemeClr val="tx1"/>
                      </a:solidFill>
                      <a:latin typeface="Bahnschrift Light SemiCondensed" panose="020B0502040204020203" pitchFamily="34" charset="0"/>
                    </a:rPr>
                    <a:t>/</a:t>
                  </a:r>
                  <a:endParaRPr lang="pt-BR" dirty="0">
                    <a:solidFill>
                      <a:schemeClr val="tx1"/>
                    </a:solidFill>
                    <a:latin typeface="Bahnschrift Light SemiCondensed" panose="020B0502040204020203" pitchFamily="34" charset="0"/>
                  </a:endParaRPr>
                </a:p>
              </p:txBody>
            </p:sp>
          </p:grpSp>
          <p:cxnSp>
            <p:nvCxnSpPr>
              <p:cNvPr id="94" name="Conector recto de flecha 93"/>
              <p:cNvCxnSpPr>
                <a:stCxn id="87" idx="3"/>
                <a:endCxn id="89" idx="2"/>
              </p:cNvCxnSpPr>
              <p:nvPr/>
            </p:nvCxnSpPr>
            <p:spPr>
              <a:xfrm>
                <a:off x="5094252" y="2374307"/>
                <a:ext cx="1349149" cy="12811"/>
              </a:xfrm>
              <a:prstGeom prst="straightConnector1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CuadroTexto 95"/>
              <p:cNvSpPr txBox="1"/>
              <p:nvPr/>
            </p:nvSpPr>
            <p:spPr>
              <a:xfrm>
                <a:off x="8332328" y="1133660"/>
                <a:ext cx="1373497" cy="52322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s-ES" sz="1400" dirty="0" err="1" smtClean="0">
                    <a:latin typeface="Bahnschrift Light SemiCondensed" panose="020B0502040204020203" pitchFamily="34" charset="0"/>
                  </a:rPr>
                  <a:t>Semantic</a:t>
                </a:r>
                <a:r>
                  <a:rPr lang="es-ES" sz="1400" dirty="0" smtClean="0">
                    <a:latin typeface="Bahnschrift Light SemiCondensed" panose="020B0502040204020203" pitchFamily="34" charset="0"/>
                  </a:rPr>
                  <a:t> </a:t>
                </a:r>
                <a:r>
                  <a:rPr lang="es-ES" sz="1400" dirty="0" err="1" smtClean="0">
                    <a:latin typeface="Bahnschrift Light SemiCondensed" panose="020B0502040204020203" pitchFamily="34" charset="0"/>
                  </a:rPr>
                  <a:t>representations</a:t>
                </a:r>
                <a:endParaRPr lang="en-GB" sz="1400" dirty="0">
                  <a:latin typeface="Bahnschrift Light SemiCondensed" panose="020B0502040204020203" pitchFamily="34" charset="0"/>
                </a:endParaRPr>
              </a:p>
            </p:txBody>
          </p:sp>
          <p:sp>
            <p:nvSpPr>
              <p:cNvPr id="99" name="CuadroTexto 98"/>
              <p:cNvSpPr txBox="1"/>
              <p:nvPr/>
            </p:nvSpPr>
            <p:spPr>
              <a:xfrm>
                <a:off x="7512043" y="1656880"/>
                <a:ext cx="82105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s-ES" sz="1600" dirty="0" err="1" smtClean="0">
                    <a:solidFill>
                      <a:srgbClr val="002060"/>
                    </a:solidFill>
                    <a:latin typeface="Bahnschrift Light SemiCondensed" panose="020B0502040204020203" pitchFamily="34" charset="0"/>
                  </a:rPr>
                  <a:t>Spanish</a:t>
                </a:r>
                <a:endParaRPr lang="en-GB" dirty="0">
                  <a:solidFill>
                    <a:srgbClr val="002060"/>
                  </a:solidFill>
                  <a:latin typeface="Bahnschrift Light SemiCondensed" panose="020B0502040204020203" pitchFamily="34" charset="0"/>
                </a:endParaRPr>
              </a:p>
            </p:txBody>
          </p:sp>
          <p:sp>
            <p:nvSpPr>
              <p:cNvPr id="100" name="CuadroTexto 99"/>
              <p:cNvSpPr txBox="1"/>
              <p:nvPr/>
            </p:nvSpPr>
            <p:spPr>
              <a:xfrm>
                <a:off x="5916674" y="1133660"/>
                <a:ext cx="1939431" cy="52322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s-ES" sz="1400" dirty="0" err="1" smtClean="0">
                    <a:latin typeface="Bahnschrift Light SemiCondensed" panose="020B0502040204020203" pitchFamily="34" charset="0"/>
                  </a:rPr>
                  <a:t>Phonological</a:t>
                </a:r>
                <a:r>
                  <a:rPr lang="es-ES" sz="1400" dirty="0" smtClean="0">
                    <a:latin typeface="Bahnschrift Light SemiCondensed" panose="020B0502040204020203" pitchFamily="34" charset="0"/>
                  </a:rPr>
                  <a:t> </a:t>
                </a:r>
                <a:r>
                  <a:rPr lang="es-ES" sz="1400" dirty="0" err="1" smtClean="0">
                    <a:latin typeface="Bahnschrift Light SemiCondensed" panose="020B0502040204020203" pitchFamily="34" charset="0"/>
                  </a:rPr>
                  <a:t>representations</a:t>
                </a:r>
                <a:endParaRPr lang="en-GB" sz="1400" dirty="0">
                  <a:latin typeface="Bahnschrift Light SemiCondensed" panose="020B0502040204020203" pitchFamily="34" charset="0"/>
                </a:endParaRPr>
              </a:p>
            </p:txBody>
          </p:sp>
          <p:cxnSp>
            <p:nvCxnSpPr>
              <p:cNvPr id="101" name="Conector angular 100"/>
              <p:cNvCxnSpPr>
                <a:stCxn id="89" idx="6"/>
                <a:endCxn id="49" idx="1"/>
              </p:cNvCxnSpPr>
              <p:nvPr/>
            </p:nvCxnSpPr>
            <p:spPr>
              <a:xfrm>
                <a:off x="7652122" y="2387118"/>
                <a:ext cx="924156" cy="594621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08" name="Imagen 107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41170" y="2563056"/>
                <a:ext cx="354306" cy="354306"/>
              </a:xfrm>
              <a:prstGeom prst="rect">
                <a:avLst/>
              </a:prstGeom>
            </p:spPr>
          </p:pic>
          <p:cxnSp>
            <p:nvCxnSpPr>
              <p:cNvPr id="26" name="Conector recto de flecha 25"/>
              <p:cNvCxnSpPr>
                <a:stCxn id="89" idx="4"/>
                <a:endCxn id="72" idx="0"/>
              </p:cNvCxnSpPr>
              <p:nvPr/>
            </p:nvCxnSpPr>
            <p:spPr>
              <a:xfrm>
                <a:off x="7047762" y="2710139"/>
                <a:ext cx="11197" cy="70961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dash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ector curvado 11"/>
              <p:cNvCxnSpPr>
                <a:stCxn id="87" idx="3"/>
                <a:endCxn id="72" idx="1"/>
              </p:cNvCxnSpPr>
              <p:nvPr/>
            </p:nvCxnSpPr>
            <p:spPr>
              <a:xfrm>
                <a:off x="5094252" y="2374307"/>
                <a:ext cx="1555168" cy="1140060"/>
              </a:xfrm>
              <a:prstGeom prst="curvedConnector2">
                <a:avLst/>
              </a:prstGeom>
              <a:ln w="28575">
                <a:solidFill>
                  <a:schemeClr val="accent5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ector curvado 42"/>
              <p:cNvCxnSpPr>
                <a:stCxn id="74" idx="3"/>
                <a:endCxn id="89" idx="3"/>
              </p:cNvCxnSpPr>
              <p:nvPr/>
            </p:nvCxnSpPr>
            <p:spPr>
              <a:xfrm flipV="1">
                <a:off x="5094252" y="2615528"/>
                <a:ext cx="1526162" cy="1115012"/>
              </a:xfrm>
              <a:prstGeom prst="curvedConnector2">
                <a:avLst/>
              </a:prstGeom>
              <a:ln w="28575">
                <a:solidFill>
                  <a:schemeClr val="accent2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Rectángulo 48"/>
              <p:cNvSpPr/>
              <p:nvPr/>
            </p:nvSpPr>
            <p:spPr>
              <a:xfrm>
                <a:off x="8576278" y="2266411"/>
                <a:ext cx="914400" cy="143065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pic>
          <p:nvPicPr>
            <p:cNvPr id="22" name="Imagen 21"/>
            <p:cNvPicPr>
              <a:picLocks noChangeAspect="1"/>
            </p:cNvPicPr>
            <p:nvPr/>
          </p:nvPicPr>
          <p:blipFill>
            <a:blip r:embed="rId3" cstate="print">
              <a:grayscl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8303" b="90000" l="9901" r="89989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66760" y="2147253"/>
              <a:ext cx="746636" cy="135489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180966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534</TotalTime>
  <Words>122</Words>
  <Application>Microsoft Office PowerPoint</Application>
  <PresentationFormat>Panorámica</PresentationFormat>
  <Paragraphs>58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Bahnschrift Light SemiCondensed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Universitat Pompeu Fabra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GONZALO GARCÍA DE CASTRO GARCÍA</dc:creator>
  <cp:lastModifiedBy>GONZALO GARCÍA DE CASTRO GARCÍA</cp:lastModifiedBy>
  <cp:revision>19</cp:revision>
  <dcterms:created xsi:type="dcterms:W3CDTF">2022-10-03T08:33:28Z</dcterms:created>
  <dcterms:modified xsi:type="dcterms:W3CDTF">2022-10-04T07:33:49Z</dcterms:modified>
</cp:coreProperties>
</file>