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546A"/>
    <a:srgbClr val="FFE79D"/>
    <a:srgbClr val="00229B"/>
    <a:srgbClr val="0015FF"/>
    <a:srgbClr val="00B2FF"/>
    <a:srgbClr val="F3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/>
    <p:restoredTop sz="94718"/>
  </p:normalViewPr>
  <p:slideViewPr>
    <p:cSldViewPr snapToGrid="0" snapToObjects="1">
      <p:cViewPr>
        <p:scale>
          <a:sx n="129" d="100"/>
          <a:sy n="129" d="100"/>
        </p:scale>
        <p:origin x="-808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B1F8-BB3A-6A46-AEA4-DECE1CE9FE02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176D-313E-0643-BA14-59D44814DD9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01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176D-313E-0643-BA14-59D44814DD9E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21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CE8D-7DD0-2648-9D7B-50B56D3B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036A-EA62-2D47-9905-CCEEB4E7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92A9-6350-1E45-B69F-793E48F8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FA20-4E5D-FF47-A1B3-FE333ED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A12-0588-BE4D-AAD9-2E68ABB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4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2AA8-A9F4-3044-B3BB-9AA9FFE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0233C-259A-3B41-A772-F264A07A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7E79-D4AC-3841-8FCA-940335C4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220A-8D62-E746-A527-1EBCD49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350-4A2F-BE49-A31D-84CD4B1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79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A1114-73DA-3148-AA58-3027D316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F88B4-F114-1A4D-953B-E26DDA31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AC6E-EDAB-0743-B2D5-FE4F697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27E0-EA50-A44B-8B44-0B44AE26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C989-AB7E-DD42-834A-D178AA2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08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D2A-A58F-DB42-8B2E-A931F042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CC3-657E-F545-9FED-946F82FC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56F3-A166-C441-80F4-A2B210C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E75D-8437-5245-960E-D57643F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DD2-173B-0B4D-8C45-4BE171D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79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A2C-C156-E742-84EE-3F5D6231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5285-E623-934D-91DE-B05A28B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EF4-7F11-0D43-B064-652449C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25C5-5281-E24A-A5C7-1A2AF9D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CD4-5D97-AF41-B1D7-FA61750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6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BC-B180-534C-9087-E71CE31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5F95-6F5A-3F45-A519-D9CE69A8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5D5B-5F79-F943-915A-77B34EC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F331-27B1-C045-98C9-4F49A48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A1D5-5558-074A-B382-95FB1B8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73E0-58D7-D44C-91DE-881F6B9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111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A9E-25BA-B545-87CD-E4B626DF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8771-78D1-C046-93B8-073E86FF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A3F6-DE73-0245-891D-526BFCC1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D01F-AF1E-F043-9877-CD697848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178C-0B55-0F48-8BC7-BCE2C541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0AAD-5C0A-CC4F-A817-D6B3590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1301F-3E9C-6C4E-9176-0CE3768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A02AA-005D-2A47-A748-32362288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2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2C9-A48E-974E-B2E9-8128E42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00CC-B1EF-2042-AA7D-733E147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C0E7-457E-6643-A532-5A759CC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8DB-88DB-9949-9555-1805C16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33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A416-F93C-A14E-866D-C7EF3F54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4A0-32EC-4D4C-9E08-DE0FBB4E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17C8-398F-8447-A94D-F36BE1D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31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F6E-7AD7-D346-9956-DE8AF747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7C23-4875-7E47-AC96-4A9EBC46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99B0-F46E-9349-AA1B-634B282D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18C-E707-574E-AC0C-7BC5102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C4A-A78C-6F4E-95B2-3EC4EC3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BB3B-101B-B34A-B777-AEA6386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18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18-213F-F144-A167-43F2E52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5030-8096-1F42-A84D-C87BE5F0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6941-9EA1-3F4A-9F72-075245E3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49A5-BCD6-AF41-9152-FDF25100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161C-B371-9C4A-8956-89E1015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B1BC-3A8F-514C-B979-C5FC2A6D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240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26BE0-F5D9-A94B-8460-5F9C94D8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D57D-4D25-C64D-AAA9-504B1A01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A6E0-4ECA-6146-8356-4843BED3E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DF2D-D7C7-B44F-AC61-7870BE446F9E}" type="datetimeFigureOut">
              <a:rPr lang="en-ES" smtClean="0"/>
              <a:t>02/07/2020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36D4-C338-D249-82EF-DA9A2F53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4D10-CE93-6446-BCE5-EE69AB4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9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r.ugent.be/papers/CUETOS%20et%20al%202011.pdf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cambridge.org/core/journals/journal-of-child-language/article/wordbank-an-open-repository-for-developmental-vocabulary-data/977D930531B5318CA976CD8582D9F401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statsoft.org/index.php/jss/article/view/v080i01" TargetMode="External"/><Relationship Id="rId11" Type="http://schemas.openxmlformats.org/officeDocument/2006/relationships/hyperlink" Target="mailto:gonzalo.garciadecastro@upf.edu" TargetMode="External"/><Relationship Id="rId5" Type="http://schemas.openxmlformats.org/officeDocument/2006/relationships/hyperlink" Target="https://tjmahr.github.io/bayes-theorem-in-three-panels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hyperlink" Target="https://srcd.onlinelibrary.wiley.com/doi/abs/10.1111/mono.12348" TargetMode="External"/><Relationship Id="rId9" Type="http://schemas.openxmlformats.org/officeDocument/2006/relationships/hyperlink" Target="https://doi.org/10.3758/s13428-019-01233-1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4F08B-6CEE-FA4C-9EC5-AA320768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12" y="2246792"/>
            <a:ext cx="3595419" cy="205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69231-8749-054E-9459-C87C85EFB868}"/>
              </a:ext>
            </a:extLst>
          </p:cNvPr>
          <p:cNvSpPr txBox="1"/>
          <p:nvPr/>
        </p:nvSpPr>
        <p:spPr>
          <a:xfrm>
            <a:off x="90494" y="8480"/>
            <a:ext cx="814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Arial" panose="020B0604020202020204" pitchFamily="34" charset="0"/>
                <a:cs typeface="Arial" panose="020B0604020202020204" pitchFamily="34" charset="0"/>
              </a:rPr>
              <a:t>Does cognateness impact bilingual lexical acquisition?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EA009-F243-234C-9E98-CBC6DBC945D8}"/>
              </a:ext>
            </a:extLst>
          </p:cNvPr>
          <p:cNvSpPr txBox="1"/>
          <p:nvPr/>
        </p:nvSpPr>
        <p:spPr>
          <a:xfrm>
            <a:off x="119079" y="376957"/>
            <a:ext cx="496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>
                <a:latin typeface="Arial" panose="020B0604020202020204" pitchFamily="34" charset="0"/>
                <a:cs typeface="Arial" panose="020B0604020202020204" pitchFamily="34" charset="0"/>
              </a:rPr>
              <a:t>Gonzalo García-Castro, Daniela Avila-Varela &amp; Nuria Sebastian-Galles</a:t>
            </a:r>
          </a:p>
          <a:p>
            <a:r>
              <a:rPr lang="en-ES" sz="1200" i="1" dirty="0">
                <a:latin typeface="Arial" panose="020B0604020202020204" pitchFamily="34" charset="0"/>
                <a:cs typeface="Arial" panose="020B0604020202020204" pitchFamily="34" charset="0"/>
              </a:rPr>
              <a:t>Center for Brain and Cognition, Universitat Pompeu Fabra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F46E0-8651-3E41-9C38-60A53BAC65F9}"/>
              </a:ext>
            </a:extLst>
          </p:cNvPr>
          <p:cNvGrpSpPr/>
          <p:nvPr/>
        </p:nvGrpSpPr>
        <p:grpSpPr>
          <a:xfrm>
            <a:off x="8315937" y="4256252"/>
            <a:ext cx="3800498" cy="2565335"/>
            <a:chOff x="10194691" y="126512"/>
            <a:chExt cx="1861557" cy="850027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08CF82-FFCD-C543-A778-63A4AC2E710B}"/>
                </a:ext>
              </a:extLst>
            </p:cNvPr>
            <p:cNvSpPr/>
            <p:nvPr/>
          </p:nvSpPr>
          <p:spPr>
            <a:xfrm>
              <a:off x="10194691" y="992045"/>
              <a:ext cx="1861299" cy="7634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700"/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present preliminary data on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comprehensive vocabulary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Data collection is ongoing. The distribution of participants across ages is still uneven. We provide:</a:t>
              </a:r>
            </a:p>
            <a:p>
              <a:pPr marL="12700"/>
              <a:endParaRPr lang="en-E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inconclusive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evidence that cognates are aquired ealier than non-cognates in the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non-dominant language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2700"/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Strong evidence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against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hypothesis that cognate T</a:t>
              </a:r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are acquired closer in time than non-cognates.</a:t>
              </a:r>
            </a:p>
            <a:p>
              <a:pPr marL="12700"/>
              <a:endParaRPr lang="en-GB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steps involve introducing </a:t>
              </a:r>
              <a:r>
                <a:rPr lang="en-GB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non-dichotomous </a:t>
              </a:r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measures of degree of </a:t>
              </a:r>
              <a:r>
                <a:rPr lang="en-GB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bilingualism</a:t>
              </a:r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(balance of exposure between languages), and </a:t>
              </a:r>
              <a:r>
                <a:rPr lang="en-GB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(phonological similarity between TEs),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E5F423-6ACE-E34D-BD6D-84E7B952302A}"/>
                </a:ext>
              </a:extLst>
            </p:cNvPr>
            <p:cNvSpPr/>
            <p:nvPr/>
          </p:nvSpPr>
          <p:spPr>
            <a:xfrm>
              <a:off x="10194691" y="126512"/>
              <a:ext cx="1861557" cy="9084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E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E9CD-CED2-6D42-B8CC-B6C813ED7A2C}"/>
              </a:ext>
            </a:extLst>
          </p:cNvPr>
          <p:cNvSpPr/>
          <p:nvPr/>
        </p:nvSpPr>
        <p:spPr>
          <a:xfrm>
            <a:off x="39343" y="6314904"/>
            <a:ext cx="4004161" cy="351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sz="800" b="1" dirty="0">
                <a:solidFill>
                  <a:schemeClr val="tx1"/>
                </a:solidFill>
                <a:latin typeface="Helvetica" pitchFamily="2" charset="0"/>
              </a:rPr>
              <a:t>REFERENCES: 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[1]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Floccia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4"/>
              </a:rPr>
              <a:t>2018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[2]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Mahr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5"/>
              </a:rPr>
              <a:t>2020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[3]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Bürkner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6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[4] Frank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7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[5] Cuetos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8"/>
              </a:rPr>
              <a:t>2011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[6] Boada et al. 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9"/>
              </a:rPr>
              <a:t>2019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</a:t>
            </a:r>
            <a:endParaRPr lang="en-ES" sz="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7" name="Picture 16" descr="A picture containing sitting, stop&#10;&#10;Description automatically generated">
            <a:extLst>
              <a:ext uri="{FF2B5EF4-FFF2-40B4-BE49-F238E27FC236}">
                <a16:creationId xmlns:a16="http://schemas.microsoft.com/office/drawing/2014/main" id="{A1306434-3E1A-B245-A572-0562759D71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9307" y="224681"/>
            <a:ext cx="1758780" cy="60869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12914CB-927B-8A4A-B79E-A9740C76A1B6}"/>
              </a:ext>
            </a:extLst>
          </p:cNvPr>
          <p:cNvGrpSpPr/>
          <p:nvPr/>
        </p:nvGrpSpPr>
        <p:grpSpPr>
          <a:xfrm>
            <a:off x="5118350" y="379652"/>
            <a:ext cx="2210357" cy="580818"/>
            <a:chOff x="7741766" y="85727"/>
            <a:chExt cx="2210357" cy="5808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5858B-525F-6940-963C-134DC3652526}"/>
                </a:ext>
              </a:extLst>
            </p:cNvPr>
            <p:cNvSpPr/>
            <p:nvPr/>
          </p:nvSpPr>
          <p:spPr>
            <a:xfrm>
              <a:off x="7741766" y="85727"/>
              <a:ext cx="21857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E7FA0-69AA-A744-90EA-C234E091F3B4}"/>
                </a:ext>
              </a:extLst>
            </p:cNvPr>
            <p:cNvSpPr txBox="1"/>
            <p:nvPr/>
          </p:nvSpPr>
          <p:spPr>
            <a:xfrm>
              <a:off x="7741766" y="89464"/>
              <a:ext cx="2210357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50" dirty="0">
                  <a:latin typeface="Helvetica" pitchFamily="2" charset="0"/>
                  <a:hlinkClick r:id="rId11"/>
                </a:rPr>
                <a:t>g</a:t>
              </a:r>
              <a:r>
                <a:rPr lang="en-ES" sz="1050" dirty="0">
                  <a:latin typeface="Helvetica" pitchFamily="2" charset="0"/>
                  <a:hlinkClick r:id="rId11"/>
                </a:rPr>
                <a:t>onzalo.garciadecastro@upf.edu</a:t>
              </a:r>
              <a:endParaRPr lang="en-ES" sz="1050" dirty="0">
                <a:latin typeface="Helvetica" pitchFamily="2" charset="0"/>
              </a:endParaRPr>
            </a:p>
            <a:p>
              <a:r>
                <a:rPr lang="en-ES" sz="1050" dirty="0">
                  <a:latin typeface="Helvetica" pitchFamily="2" charset="0"/>
                </a:rPr>
                <a:t>@gongcastro</a:t>
              </a:r>
            </a:p>
            <a:p>
              <a:pPr algn="r"/>
              <a:endParaRPr lang="en-ES" sz="1050" dirty="0">
                <a:latin typeface="Helvetica" pitchFamily="2" charset="0"/>
              </a:endParaRPr>
            </a:p>
          </p:txBody>
        </p:sp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311D9EE-EB21-F249-992F-D2FD20A6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9095" y="310982"/>
              <a:ext cx="202116" cy="20211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5599D4-9B54-014F-BCF6-D06D3797E9BC}"/>
              </a:ext>
            </a:extLst>
          </p:cNvPr>
          <p:cNvGrpSpPr/>
          <p:nvPr/>
        </p:nvGrpSpPr>
        <p:grpSpPr>
          <a:xfrm>
            <a:off x="8315937" y="916243"/>
            <a:ext cx="3776120" cy="1299703"/>
            <a:chOff x="3761800" y="4649360"/>
            <a:chExt cx="2691422" cy="17185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08753B-2B74-E344-8373-DFB90BC02935}"/>
                </a:ext>
              </a:extLst>
            </p:cNvPr>
            <p:cNvSpPr/>
            <p:nvPr/>
          </p:nvSpPr>
          <p:spPr>
            <a:xfrm>
              <a:off x="3761801" y="4649360"/>
              <a:ext cx="2691421" cy="4205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cognate TEs acquired closer in time?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50FC5C-9308-9344-900C-745EA827E789}"/>
                </a:ext>
              </a:extLst>
            </p:cNvPr>
            <p:cNvSpPr/>
            <p:nvPr/>
          </p:nvSpPr>
          <p:spPr>
            <a:xfrm>
              <a:off x="3761800" y="5050940"/>
              <a:ext cx="2691421" cy="1316950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months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Equivalent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(TE):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AoA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Dominant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Non-dominant</a:t>
              </a:r>
              <a:endParaRPr lang="es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ANOVA</a:t>
              </a:r>
              <a:r>
                <a:rPr lang="es-ES" sz="11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Strong support for H0 absence of cognateness effect (</a:t>
              </a:r>
              <a:r>
                <a:rPr lang="en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0.13)</a:t>
              </a:r>
            </a:p>
            <a:p>
              <a:endParaRPr lang="es-ES" sz="11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ED4725-A159-FC4C-96B7-E1D638FAE32E}"/>
              </a:ext>
            </a:extLst>
          </p:cNvPr>
          <p:cNvGrpSpPr>
            <a:grpSpLocks noChangeAspect="1"/>
          </p:cNvGrpSpPr>
          <p:nvPr/>
        </p:nvGrpSpPr>
        <p:grpSpPr>
          <a:xfrm>
            <a:off x="9482520" y="129089"/>
            <a:ext cx="2688351" cy="758085"/>
            <a:chOff x="9950718" y="888282"/>
            <a:chExt cx="2185034" cy="651011"/>
          </a:xfrm>
        </p:grpSpPr>
        <p:pic>
          <p:nvPicPr>
            <p:cNvPr id="59" name="Picture 5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0B96D2-B7AE-5B41-8DB0-5ADFBF28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14187" y="888282"/>
              <a:ext cx="1221565" cy="604814"/>
            </a:xfrm>
            <a:prstGeom prst="rect">
              <a:avLst/>
            </a:prstGeom>
          </p:spPr>
        </p:pic>
        <p:pic>
          <p:nvPicPr>
            <p:cNvPr id="60" name="Picture 59" descr="A close up of a sign&#10;&#10;Description automatically generated">
              <a:extLst>
                <a:ext uri="{FF2B5EF4-FFF2-40B4-BE49-F238E27FC236}">
                  <a16:creationId xmlns:a16="http://schemas.microsoft.com/office/drawing/2014/main" id="{0C43ACCA-9FA0-934D-BF15-E72E57A7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50718" y="1025589"/>
              <a:ext cx="919533" cy="51370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22AFF5-4728-784B-93F8-E71CA296E853}"/>
              </a:ext>
            </a:extLst>
          </p:cNvPr>
          <p:cNvGrpSpPr/>
          <p:nvPr/>
        </p:nvGrpSpPr>
        <p:grpSpPr>
          <a:xfrm>
            <a:off x="9359" y="3930259"/>
            <a:ext cx="4115992" cy="2243966"/>
            <a:chOff x="9359" y="3994995"/>
            <a:chExt cx="4115992" cy="22439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1B8DC8-669B-4742-B3F9-84D7D31E7D9F}"/>
                </a:ext>
              </a:extLst>
            </p:cNvPr>
            <p:cNvGrpSpPr/>
            <p:nvPr/>
          </p:nvGrpSpPr>
          <p:grpSpPr>
            <a:xfrm>
              <a:off x="39343" y="3994995"/>
              <a:ext cx="4086008" cy="1156794"/>
              <a:chOff x="-292587" y="4070347"/>
              <a:chExt cx="3537435" cy="142717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5241ED-552C-414A-AC0B-C3B4737CFA59}"/>
                  </a:ext>
                </a:extLst>
              </p:cNvPr>
              <p:cNvSpPr/>
              <p:nvPr/>
            </p:nvSpPr>
            <p:spPr>
              <a:xfrm>
                <a:off x="-292587" y="4433852"/>
                <a:ext cx="3537435" cy="10636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ES" sz="12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334 bilinguals </a:t>
                </a: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aged </a:t>
                </a:r>
                <a:r>
                  <a:rPr lang="en-ES" sz="12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 to 34 mo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219 Catalan-dominant, 115 Spanish-dominant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ES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10-50% exposure to non-dominant language.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01E9F1-09D9-4344-A699-51D04E9E2D06}"/>
                  </a:ext>
                </a:extLst>
              </p:cNvPr>
              <p:cNvSpPr/>
              <p:nvPr/>
            </p:nvSpPr>
            <p:spPr>
              <a:xfrm>
                <a:off x="-280123" y="4070347"/>
                <a:ext cx="3458610" cy="310901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  <a:endParaRPr lang="en-E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8ECB95-DA47-8348-BF1B-E19ECB836F5F}"/>
                </a:ext>
              </a:extLst>
            </p:cNvPr>
            <p:cNvSpPr txBox="1"/>
            <p:nvPr/>
          </p:nvSpPr>
          <p:spPr>
            <a:xfrm>
              <a:off x="9359" y="4853966"/>
              <a:ext cx="41159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collected comprehensive and productive data: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 checklist</a:t>
              </a:r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100 items in Catalan + 100 items in Spanish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Online checklist: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718 in Spanish + 718 items in Catalan (participants completed a random selection of ~245 items).</a:t>
              </a:r>
              <a:endParaRPr lang="en-GB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semantic/functional categories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BB11EC-5C5E-724D-93EA-5D6791500F6B}"/>
              </a:ext>
            </a:extLst>
          </p:cNvPr>
          <p:cNvGrpSpPr/>
          <p:nvPr/>
        </p:nvGrpSpPr>
        <p:grpSpPr>
          <a:xfrm>
            <a:off x="53740" y="904702"/>
            <a:ext cx="3994959" cy="2890164"/>
            <a:chOff x="54419" y="1154636"/>
            <a:chExt cx="3082044" cy="289016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E8C471-1160-9A4E-A520-FA45A72C12A7}"/>
                </a:ext>
              </a:extLst>
            </p:cNvPr>
            <p:cNvGrpSpPr/>
            <p:nvPr/>
          </p:nvGrpSpPr>
          <p:grpSpPr>
            <a:xfrm>
              <a:off x="54419" y="1154636"/>
              <a:ext cx="3082044" cy="2890164"/>
              <a:chOff x="848028" y="1107798"/>
              <a:chExt cx="2774766" cy="47730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5A7879-4230-8A43-BC3A-C48D2BF7D6F4}"/>
                  </a:ext>
                </a:extLst>
              </p:cNvPr>
              <p:cNvSpPr/>
              <p:nvPr/>
            </p:nvSpPr>
            <p:spPr>
              <a:xfrm>
                <a:off x="854992" y="1631002"/>
                <a:ext cx="2767802" cy="424988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does the similarity between two Translation Equivalents (TE)  (i.e.,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cognateness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affect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lexical acquisition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GB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Toddlers learning two languages sharing more cognates show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 vocabulary sizes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their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(language of less exposure; at 24 mo)</a:t>
                </a:r>
                <a:r>
                  <a:rPr lang="en-GB" sz="12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suggest that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 pairs of TEs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acquired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earlier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(hypothesis 1) and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closer in time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(hypothesis 2) than non-cognate TEs, only in the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BC6380-FB3B-1946-A299-76B3A4CD9A39}"/>
                  </a:ext>
                </a:extLst>
              </p:cNvPr>
              <p:cNvSpPr/>
              <p:nvPr/>
            </p:nvSpPr>
            <p:spPr>
              <a:xfrm>
                <a:off x="848028" y="1107798"/>
                <a:ext cx="2770563" cy="53094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70037-A124-F145-8830-2AAFFD1B1F53}"/>
                </a:ext>
              </a:extLst>
            </p:cNvPr>
            <p:cNvSpPr/>
            <p:nvPr/>
          </p:nvSpPr>
          <p:spPr>
            <a:xfrm>
              <a:off x="56659" y="2878265"/>
              <a:ext cx="3079804" cy="252000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</a:t>
              </a:r>
              <a:r>
                <a:rPr lang="en-GB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Cognates</a:t>
              </a:r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Vocabulary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07B0D-EB26-C341-8169-E769430DF4A8}"/>
              </a:ext>
            </a:extLst>
          </p:cNvPr>
          <p:cNvGrpSpPr/>
          <p:nvPr/>
        </p:nvGrpSpPr>
        <p:grpSpPr>
          <a:xfrm>
            <a:off x="4180983" y="914971"/>
            <a:ext cx="3994378" cy="2908875"/>
            <a:chOff x="3315442" y="-1588226"/>
            <a:chExt cx="4594852" cy="2716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454AB0-C854-9F45-B4D8-3690B9D42C92}"/>
                </a:ext>
              </a:extLst>
            </p:cNvPr>
            <p:cNvSpPr/>
            <p:nvPr/>
          </p:nvSpPr>
          <p:spPr>
            <a:xfrm>
              <a:off x="3324983" y="-895183"/>
              <a:ext cx="4585311" cy="2023483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marL="12700"/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defined age of acquisition (AoA) of each word as the age at which its acquisition curve is steepest (</a:t>
              </a:r>
              <a:r>
                <a:rPr lang="en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2700"/>
              <a:endPara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estimated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 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a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model.</a:t>
              </a:r>
              <a:r>
                <a:rPr lang="en-ES" sz="11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pPr marL="12700"/>
              <a:endParaRPr lang="en-ES" sz="11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Predictors</a:t>
              </a:r>
            </a:p>
            <a:p>
              <a:pPr marL="184150" indent="-171450">
                <a:buFont typeface="Arial" panose="020B0604020202020204" pitchFamily="34" charset="0"/>
                <a:buChar char="•"/>
              </a:pP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Dominance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(Non-dominant vs. dominant): T</a:t>
              </a:r>
              <a:r>
                <a:rPr lang="en-GB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word belongs to the language the toddlers is most exposed to.</a:t>
              </a:r>
            </a:p>
            <a:p>
              <a:pPr marL="184150" indent="-171450">
                <a:buFont typeface="Arial" panose="020B0604020202020204" pitchFamily="34" charset="0"/>
                <a:buChar char="•"/>
              </a:pP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(Non-cognate vs. Cognate): Phonological similarity between the forms of the TE.</a:t>
              </a:r>
            </a:p>
            <a:p>
              <a:pPr marL="12700"/>
              <a:endParaRPr lang="en-ES" sz="11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fitted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moderately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including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i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ELPD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-14.4,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3.2)</a:t>
              </a:r>
            </a:p>
            <a:p>
              <a:pPr marL="12700"/>
              <a:endPara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4D761-96E0-4E4A-871B-B5871BE05655}"/>
                </a:ext>
              </a:extLst>
            </p:cNvPr>
            <p:cNvSpPr txBox="1"/>
            <p:nvPr/>
          </p:nvSpPr>
          <p:spPr>
            <a:xfrm>
              <a:off x="3315442" y="-1297579"/>
              <a:ext cx="4585312" cy="402395"/>
            </a:xfrm>
            <a:prstGeom prst="rect">
              <a:avLst/>
            </a:prstGeom>
            <a:solidFill>
              <a:srgbClr val="FFE79D"/>
            </a:solidFill>
          </p:spPr>
          <p:txBody>
            <a:bodyPr wrap="square" rtlCol="0">
              <a:spAutoFit/>
            </a:bodyPr>
            <a:lstStyle/>
            <a:p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used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curves 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model the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proportion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toddlers that were reported to understand each item.</a:t>
              </a:r>
              <a:r>
                <a:rPr lang="en-ES" sz="11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GB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B766C6-2808-4B49-A5B2-914B8F2C90E7}"/>
                </a:ext>
              </a:extLst>
            </p:cNvPr>
            <p:cNvSpPr/>
            <p:nvPr/>
          </p:nvSpPr>
          <p:spPr>
            <a:xfrm>
              <a:off x="3329963" y="-1588226"/>
              <a:ext cx="4580331" cy="29153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cognates acquired earlier?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751200-1150-0841-B208-F3BF521C257F}"/>
              </a:ext>
            </a:extLst>
          </p:cNvPr>
          <p:cNvSpPr/>
          <p:nvPr/>
        </p:nvSpPr>
        <p:spPr>
          <a:xfrm>
            <a:off x="9636767" y="76750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P1-D-60</a:t>
            </a:r>
            <a:endParaRPr lang="en-ES" sz="1400" dirty="0">
              <a:latin typeface="Helvetica" pitchFamily="2" charset="0"/>
            </a:endParaRPr>
          </a:p>
        </p:txBody>
      </p:sp>
      <p:pic>
        <p:nvPicPr>
          <p:cNvPr id="46" name="Picture 45" descr="A screenshot of a map&#10;&#10;Description automatically generated">
            <a:extLst>
              <a:ext uri="{FF2B5EF4-FFF2-40B4-BE49-F238E27FC236}">
                <a16:creationId xmlns:a16="http://schemas.microsoft.com/office/drawing/2014/main" id="{4E308BD2-9825-6F4E-BCB6-F2F0C23F69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6323" y="3864306"/>
            <a:ext cx="3956979" cy="288529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CAAF922-E4F1-234D-87CB-E0CE58692BFB}"/>
              </a:ext>
            </a:extLst>
          </p:cNvPr>
          <p:cNvSpPr/>
          <p:nvPr/>
        </p:nvSpPr>
        <p:spPr>
          <a:xfrm>
            <a:off x="7565861" y="5681756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PERRO [DOG]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ED02A8E-6166-B344-874E-99C89E9955B4}"/>
              </a:ext>
            </a:extLst>
          </p:cNvPr>
          <p:cNvSpPr/>
          <p:nvPr/>
        </p:nvSpPr>
        <p:spPr>
          <a:xfrm>
            <a:off x="4783670" y="4774140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 [CAT]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2D8A671-BD0A-A143-8BF0-947B726D783F}"/>
              </a:ext>
            </a:extLst>
          </p:cNvPr>
          <p:cNvSpPr/>
          <p:nvPr/>
        </p:nvSpPr>
        <p:spPr>
          <a:xfrm>
            <a:off x="6626399" y="4824961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GATO [CAT]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AEF763-0A64-BF4D-8AB0-86E38558CEEE}"/>
              </a:ext>
            </a:extLst>
          </p:cNvPr>
          <p:cNvSpPr/>
          <p:nvPr/>
        </p:nvSpPr>
        <p:spPr>
          <a:xfrm>
            <a:off x="5737813" y="5627607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PERRO [DOG]</a:t>
            </a:r>
          </a:p>
        </p:txBody>
      </p:sp>
    </p:spTree>
    <p:extLst>
      <p:ext uri="{BB962C8B-B14F-4D97-AF65-F5344CB8AC3E}">
        <p14:creationId xmlns:p14="http://schemas.microsoft.com/office/powerpoint/2010/main" val="2839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523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García de Castro</dc:creator>
  <cp:lastModifiedBy>Gonzalo García de Castro</cp:lastModifiedBy>
  <cp:revision>91</cp:revision>
  <dcterms:created xsi:type="dcterms:W3CDTF">2020-06-17T08:19:06Z</dcterms:created>
  <dcterms:modified xsi:type="dcterms:W3CDTF">2020-07-02T17:51:55Z</dcterms:modified>
</cp:coreProperties>
</file>