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E79D"/>
    <a:srgbClr val="44546A"/>
    <a:srgbClr val="00229B"/>
    <a:srgbClr val="0015FF"/>
    <a:srgbClr val="00B2FF"/>
    <a:srgbClr val="F3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/>
    <p:restoredTop sz="94718"/>
  </p:normalViewPr>
  <p:slideViewPr>
    <p:cSldViewPr snapToGrid="0" snapToObjects="1">
      <p:cViewPr>
        <p:scale>
          <a:sx n="145" d="100"/>
          <a:sy n="145" d="100"/>
        </p:scale>
        <p:origin x="144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B1F8-BB3A-6A46-AEA4-DECE1CE9FE0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176D-313E-0643-BA14-59D44814DD9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01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D176D-313E-0643-BA14-59D44814DD9E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21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CE8D-7DD0-2648-9D7B-50B56D3B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036A-EA62-2D47-9905-CCEEB4E7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92A9-6350-1E45-B69F-793E48F8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FA20-4E5D-FF47-A1B3-FE333ED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8A12-0588-BE4D-AAD9-2E68ABB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4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2AA8-A9F4-3044-B3BB-9AA9FFE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0233C-259A-3B41-A772-F264A07A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7E79-D4AC-3841-8FCA-940335C4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220A-8D62-E746-A527-1EBCD49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5350-4A2F-BE49-A31D-84CD4B12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79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A1114-73DA-3148-AA58-3027D316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F88B4-F114-1A4D-953B-E26DDA31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AC6E-EDAB-0743-B2D5-FE4F697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27E0-EA50-A44B-8B44-0B44AE26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C989-AB7E-DD42-834A-D178AA2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08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D2A-A58F-DB42-8B2E-A931F042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ACC3-657E-F545-9FED-946F82FC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56F3-A166-C441-80F4-A2B210C9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E75D-8437-5245-960E-D57643F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EDD2-173B-0B4D-8C45-4BE171D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79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A2C-C156-E742-84EE-3F5D6231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5285-E623-934D-91DE-B05A28B0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EF4-7F11-0D43-B064-652449CC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25C5-5281-E24A-A5C7-1A2AF9D5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4CD4-5D97-AF41-B1D7-FA61750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6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BC-B180-534C-9087-E71CE31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5F95-6F5A-3F45-A519-D9CE69A8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5D5B-5F79-F943-915A-77B34ECB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F331-27B1-C045-98C9-4F49A48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A1D5-5558-074A-B382-95FB1B8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73E0-58D7-D44C-91DE-881F6B9B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111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A9E-25BA-B545-87CD-E4B626DF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8771-78D1-C046-93B8-073E86FF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A3F6-DE73-0245-891D-526BFCC1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D01F-AF1E-F043-9877-CD697848B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178C-0B55-0F48-8BC7-BCE2C541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70AAD-5C0A-CC4F-A817-D6B3590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1301F-3E9C-6C4E-9176-0CE3768B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A02AA-005D-2A47-A748-32362288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22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2C9-A48E-974E-B2E9-8128E42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00CC-B1EF-2042-AA7D-733E1476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C0E7-457E-6643-A532-5A759CC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08DB-88DB-9949-9555-1805C16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33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A416-F93C-A14E-866D-C7EF3F54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4A0-32EC-4D4C-9E08-DE0FBB4E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17C8-398F-8447-A94D-F36BE1D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31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F6E-7AD7-D346-9956-DE8AF747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7C23-4875-7E47-AC96-4A9EBC46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399B0-F46E-9349-AA1B-634B282D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A18C-E707-574E-AC0C-7BC51027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0C4A-A78C-6F4E-95B2-3EC4EC3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BB3B-101B-B34A-B777-AEA6386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182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18-213F-F144-A167-43F2E522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35030-8096-1F42-A84D-C87BE5F0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6941-9EA1-3F4A-9F72-075245E3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49A5-BCD6-AF41-9152-FDF25100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161C-B371-9C4A-8956-89E1015F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B1BC-3A8F-514C-B979-C5FC2A6D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240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26BE0-F5D9-A94B-8460-5F9C94D8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D57D-4D25-C64D-AAA9-504B1A01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A6E0-4ECA-6146-8356-4843BED3E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DF2D-D7C7-B44F-AC61-7870BE446F9E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36D4-C338-D249-82EF-DA9A2F53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4D10-CE93-6446-BCE5-EE69AB4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9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r.ugent.be/papers/CUETOS%20et%20al%202011.pdf" TargetMode="Externa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jstatsoft.org/index.php/jss/article/view/v080i01" TargetMode="Externa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jmahr.github.io/bayes-theorem-in-three-panels/" TargetMode="External"/><Relationship Id="rId11" Type="http://schemas.openxmlformats.org/officeDocument/2006/relationships/hyperlink" Target="https://cran.r-project.org/package=BayesFactor" TargetMode="External"/><Relationship Id="rId5" Type="http://schemas.openxmlformats.org/officeDocument/2006/relationships/hyperlink" Target="https://www.cambridge.org/core/journals/journal-of-child-language/article/wordbank-an-open-repository-for-developmental-vocabulary-data/977D930531B5318CA976CD8582D9F401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://arxiv.org/abs/1507.04544" TargetMode="External"/><Relationship Id="rId4" Type="http://schemas.openxmlformats.org/officeDocument/2006/relationships/hyperlink" Target="https://srcd.onlinelibrary.wiley.com/doi/abs/10.1111/mono.12348" TargetMode="External"/><Relationship Id="rId9" Type="http://schemas.openxmlformats.org/officeDocument/2006/relationships/hyperlink" Target="https://doi.org/10.3758/s13428-019-01233-1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 descr="A close up of a map&#10;&#10;Description automatically generated">
            <a:extLst>
              <a:ext uri="{FF2B5EF4-FFF2-40B4-BE49-F238E27FC236}">
                <a16:creationId xmlns:a16="http://schemas.microsoft.com/office/drawing/2014/main" id="{DDBAFE50-ED51-DE49-86CE-BCE25BEA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477" y="1266621"/>
            <a:ext cx="2145721" cy="2145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69231-8749-054E-9459-C87C85EFB868}"/>
              </a:ext>
            </a:extLst>
          </p:cNvPr>
          <p:cNvSpPr txBox="1"/>
          <p:nvPr/>
        </p:nvSpPr>
        <p:spPr>
          <a:xfrm>
            <a:off x="90494" y="142759"/>
            <a:ext cx="814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Arial" panose="020B0604020202020204" pitchFamily="34" charset="0"/>
                <a:cs typeface="Arial" panose="020B0604020202020204" pitchFamily="34" charset="0"/>
              </a:rPr>
              <a:t>Does cognateness impact bilingual lexical acquisition?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EA009-F243-234C-9E98-CBC6DBC945D8}"/>
              </a:ext>
            </a:extLst>
          </p:cNvPr>
          <p:cNvSpPr txBox="1"/>
          <p:nvPr/>
        </p:nvSpPr>
        <p:spPr>
          <a:xfrm>
            <a:off x="119079" y="582676"/>
            <a:ext cx="1043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200" dirty="0">
                <a:latin typeface="Arial" panose="020B0604020202020204" pitchFamily="34" charset="0"/>
                <a:cs typeface="Arial" panose="020B0604020202020204" pitchFamily="34" charset="0"/>
              </a:rPr>
              <a:t>Gonzalo García-Castro, Daniela Avila-Varela &amp; Nuria Sebastian-Galles | </a:t>
            </a:r>
            <a:r>
              <a:rPr lang="en-ES" sz="1200" i="1" dirty="0">
                <a:latin typeface="Arial" panose="020B0604020202020204" pitchFamily="34" charset="0"/>
                <a:cs typeface="Arial" panose="020B0604020202020204" pitchFamily="34" charset="0"/>
              </a:rPr>
              <a:t>Center for Brain and Cognition, Universitat Pompeu Fabra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54AB0-C854-9F45-B4D8-3690B9D42C92}"/>
              </a:ext>
            </a:extLst>
          </p:cNvPr>
          <p:cNvSpPr/>
          <p:nvPr/>
        </p:nvSpPr>
        <p:spPr>
          <a:xfrm>
            <a:off x="3327226" y="1825562"/>
            <a:ext cx="4585312" cy="583629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12700"/>
            <a:r>
              <a: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estimated the </a:t>
            </a:r>
            <a:r>
              <a:rPr lang="en-E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mid-point </a:t>
            </a:r>
            <a:r>
              <a: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(age at which the proportion increased the fastest) using a </a:t>
            </a:r>
            <a:r>
              <a:rPr lang="en-E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logistic model, generating priors fro Wordbank.</a:t>
            </a:r>
            <a:r>
              <a:rPr lang="en-ES" sz="11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2, 3, 4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F46E0-8651-3E41-9C38-60A53BAC65F9}"/>
              </a:ext>
            </a:extLst>
          </p:cNvPr>
          <p:cNvGrpSpPr/>
          <p:nvPr/>
        </p:nvGrpSpPr>
        <p:grpSpPr>
          <a:xfrm>
            <a:off x="10332167" y="3451516"/>
            <a:ext cx="1784268" cy="2937459"/>
            <a:chOff x="10124206" y="379979"/>
            <a:chExt cx="1932042" cy="579444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08CF82-FFCD-C543-A778-63A4AC2E710B}"/>
                </a:ext>
              </a:extLst>
            </p:cNvPr>
            <p:cNvSpPr/>
            <p:nvPr/>
          </p:nvSpPr>
          <p:spPr>
            <a:xfrm>
              <a:off x="10124206" y="815871"/>
              <a:ext cx="1931784" cy="5358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700"/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inconclusive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evidence that cognates are aquired ealier than non-cognates.</a:t>
              </a:r>
            </a:p>
            <a:p>
              <a:pPr marL="12700"/>
              <a:endParaRPr lang="en-ES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/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Strong evidence against the hypothesis that cognate T</a:t>
              </a:r>
              <a:r>
                <a:rPr lang="en-GB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are acquired closer in time.</a:t>
              </a:r>
            </a:p>
            <a:p>
              <a:pPr marL="12700"/>
              <a:endParaRPr lang="en-GB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/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collection is still </a:t>
              </a:r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ongoing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2700"/>
              <a:r>
                <a:rPr lang="en-ES" sz="105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Productive</a:t>
              </a:r>
              <a:r>
                <a:rPr lang="en-ES" sz="105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vocabulary data still to be analysed.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E5F423-6ACE-E34D-BD6D-84E7B952302A}"/>
                </a:ext>
              </a:extLst>
            </p:cNvPr>
            <p:cNvSpPr/>
            <p:nvPr/>
          </p:nvSpPr>
          <p:spPr>
            <a:xfrm>
              <a:off x="10124206" y="379979"/>
              <a:ext cx="1932042" cy="4970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E9CD-CED2-6D42-B8CC-B6C813ED7A2C}"/>
              </a:ext>
            </a:extLst>
          </p:cNvPr>
          <p:cNvSpPr/>
          <p:nvPr/>
        </p:nvSpPr>
        <p:spPr>
          <a:xfrm>
            <a:off x="3988904" y="6489954"/>
            <a:ext cx="8127293" cy="2252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r"/>
            <a:r>
              <a:rPr lang="en-GB" sz="700" b="1" dirty="0">
                <a:solidFill>
                  <a:schemeClr val="tx1"/>
                </a:solidFill>
                <a:latin typeface="Helvetica" pitchFamily="2" charset="0"/>
              </a:rPr>
              <a:t>REFERENCES: 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[1] </a:t>
            </a:r>
            <a:r>
              <a:rPr lang="en-GB" sz="700" dirty="0" err="1">
                <a:solidFill>
                  <a:schemeClr val="tx1"/>
                </a:solidFill>
                <a:latin typeface="Helvetica" pitchFamily="2" charset="0"/>
              </a:rPr>
              <a:t>Floccia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et al.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4"/>
              </a:rPr>
              <a:t>2018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[2] Frank et al.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5"/>
              </a:rPr>
              <a:t>2017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[3] </a:t>
            </a:r>
            <a:r>
              <a:rPr lang="en-GB" sz="700" dirty="0" err="1">
                <a:solidFill>
                  <a:schemeClr val="tx1"/>
                </a:solidFill>
                <a:latin typeface="Helvetica" pitchFamily="2" charset="0"/>
              </a:rPr>
              <a:t>Mahr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6"/>
              </a:rPr>
              <a:t>2020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[4] </a:t>
            </a:r>
            <a:r>
              <a:rPr lang="en-GB" sz="700" dirty="0" err="1">
                <a:solidFill>
                  <a:schemeClr val="tx1"/>
                </a:solidFill>
                <a:latin typeface="Helvetica" pitchFamily="2" charset="0"/>
              </a:rPr>
              <a:t>Bürkner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7"/>
              </a:rPr>
              <a:t>2017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[5] Cuetos et al.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8"/>
              </a:rPr>
              <a:t>2011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[6] Boada et al. 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9"/>
              </a:rPr>
              <a:t>2019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[7] </a:t>
            </a:r>
            <a:r>
              <a:rPr lang="en-GB" sz="700" dirty="0" err="1">
                <a:solidFill>
                  <a:schemeClr val="tx1"/>
                </a:solidFill>
                <a:latin typeface="Helvetica" pitchFamily="2" charset="0"/>
              </a:rPr>
              <a:t>Vehtari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et al.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10"/>
              </a:rPr>
              <a:t>2017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), [8] Morey &amp; </a:t>
            </a:r>
            <a:r>
              <a:rPr lang="en-GB" sz="700" dirty="0" err="1">
                <a:solidFill>
                  <a:schemeClr val="tx1"/>
                </a:solidFill>
                <a:latin typeface="Helvetica" pitchFamily="2" charset="0"/>
              </a:rPr>
              <a:t>Rouder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  <a:hlinkClick r:id="rId11"/>
              </a:rPr>
              <a:t>2018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)</a:t>
            </a:r>
            <a:endParaRPr lang="en-ES" sz="7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24505D-CE9A-2B4D-89A0-87A70F5DFEE8}"/>
              </a:ext>
            </a:extLst>
          </p:cNvPr>
          <p:cNvGrpSpPr/>
          <p:nvPr/>
        </p:nvGrpSpPr>
        <p:grpSpPr>
          <a:xfrm>
            <a:off x="13246" y="4627716"/>
            <a:ext cx="3325013" cy="2128083"/>
            <a:chOff x="15232" y="5329311"/>
            <a:chExt cx="2878608" cy="2128083"/>
          </a:xfrm>
        </p:grpSpPr>
        <p:pic>
          <p:nvPicPr>
            <p:cNvPr id="66" name="Picture 6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F8B0417-F218-1144-90FC-33DC7BBF7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86062" y="5997377"/>
              <a:ext cx="1707778" cy="1460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1B8DC8-669B-4742-B3F9-84D7D31E7D9F}"/>
                </a:ext>
              </a:extLst>
            </p:cNvPr>
            <p:cNvGrpSpPr/>
            <p:nvPr/>
          </p:nvGrpSpPr>
          <p:grpSpPr>
            <a:xfrm>
              <a:off x="15232" y="5329311"/>
              <a:ext cx="2825889" cy="953278"/>
              <a:chOff x="109828" y="4899389"/>
              <a:chExt cx="2825889" cy="117609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25241ED-552C-414A-AC0B-C3B4737CFA59}"/>
                  </a:ext>
                </a:extLst>
              </p:cNvPr>
              <p:cNvSpPr/>
              <p:nvPr/>
            </p:nvSpPr>
            <p:spPr>
              <a:xfrm>
                <a:off x="109828" y="5188480"/>
                <a:ext cx="2825889" cy="887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ES" sz="11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334 bilinguals from Catalonia aged 12 to 34 mo</a:t>
                </a:r>
              </a:p>
              <a:p>
                <a:r>
                  <a:rPr lang="en-ES" sz="11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219 Catalan-dominant, 115 Spanish-dominant</a:t>
                </a:r>
              </a:p>
              <a:p>
                <a:r>
                  <a:rPr lang="en-ES" sz="11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50-90% exposure to L2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01E9F1-09D9-4344-A699-51D04E9E2D06}"/>
                  </a:ext>
                </a:extLst>
              </p:cNvPr>
              <p:cNvSpPr/>
              <p:nvPr/>
            </p:nvSpPr>
            <p:spPr>
              <a:xfrm>
                <a:off x="146201" y="4899389"/>
                <a:ext cx="2738846" cy="310901"/>
              </a:xfrm>
              <a:prstGeom prst="rect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Methods</a:t>
                </a:r>
              </a:p>
            </p:txBody>
          </p:sp>
        </p:grpSp>
      </p:grpSp>
      <p:pic>
        <p:nvPicPr>
          <p:cNvPr id="17" name="Picture 16" descr="A picture containing sitting, stop&#10;&#10;Description automatically generated">
            <a:extLst>
              <a:ext uri="{FF2B5EF4-FFF2-40B4-BE49-F238E27FC236}">
                <a16:creationId xmlns:a16="http://schemas.microsoft.com/office/drawing/2014/main" id="{A1306434-3E1A-B245-A572-0562759D71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8681" y="126513"/>
            <a:ext cx="1206486" cy="417554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12914CB-927B-8A4A-B79E-A9740C76A1B6}"/>
              </a:ext>
            </a:extLst>
          </p:cNvPr>
          <p:cNvGrpSpPr/>
          <p:nvPr/>
        </p:nvGrpSpPr>
        <p:grpSpPr>
          <a:xfrm>
            <a:off x="8378069" y="84120"/>
            <a:ext cx="1530074" cy="461665"/>
            <a:chOff x="8946037" y="0"/>
            <a:chExt cx="1530074" cy="4616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5858B-525F-6940-963C-134DC3652526}"/>
                </a:ext>
              </a:extLst>
            </p:cNvPr>
            <p:cNvSpPr/>
            <p:nvPr/>
          </p:nvSpPr>
          <p:spPr>
            <a:xfrm>
              <a:off x="8946037" y="0"/>
              <a:ext cx="153007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FE7FA0-69AA-A744-90EA-C234E091F3B4}"/>
                </a:ext>
              </a:extLst>
            </p:cNvPr>
            <p:cNvSpPr txBox="1"/>
            <p:nvPr/>
          </p:nvSpPr>
          <p:spPr>
            <a:xfrm>
              <a:off x="9340193" y="82580"/>
              <a:ext cx="1096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ES" sz="1200" dirty="0">
                  <a:latin typeface="Helvetica" pitchFamily="2" charset="0"/>
                </a:rPr>
                <a:t>@gongcastro</a:t>
              </a:r>
            </a:p>
          </p:txBody>
        </p:sp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311D9EE-EB21-F249-992F-D2FD20A6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26252" y="59650"/>
              <a:ext cx="313941" cy="31394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5599D4-9B54-014F-BCF6-D06D3797E9BC}"/>
              </a:ext>
            </a:extLst>
          </p:cNvPr>
          <p:cNvGrpSpPr/>
          <p:nvPr/>
        </p:nvGrpSpPr>
        <p:grpSpPr>
          <a:xfrm>
            <a:off x="8043863" y="969441"/>
            <a:ext cx="4072573" cy="2378468"/>
            <a:chOff x="3761800" y="4649362"/>
            <a:chExt cx="4983336" cy="23784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08753B-2B74-E344-8373-DFB90BC02935}"/>
                </a:ext>
              </a:extLst>
            </p:cNvPr>
            <p:cNvSpPr/>
            <p:nvPr/>
          </p:nvSpPr>
          <p:spPr>
            <a:xfrm>
              <a:off x="3761800" y="4649362"/>
              <a:ext cx="4983336" cy="25455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Hypothesis 2: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cognate TEs acquired closer in time?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50FC5C-9308-9344-900C-745EA827E789}"/>
                </a:ext>
              </a:extLst>
            </p:cNvPr>
            <p:cNvSpPr/>
            <p:nvPr/>
          </p:nvSpPr>
          <p:spPr>
            <a:xfrm>
              <a:off x="3761800" y="4902437"/>
              <a:ext cx="2282159" cy="2125393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calculated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AoA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</a:t>
              </a:r>
            </a:p>
            <a:p>
              <a:endPara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AoA = </a:t>
              </a:r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predicted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100" i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1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s-ES" sz="11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AoA</a:t>
              </a:r>
              <a:r>
                <a:rPr lang="es-ES" sz="11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AoA</a:t>
              </a:r>
              <a:r>
                <a:rPr lang="es-ES" sz="11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es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AoA</a:t>
              </a:r>
              <a:r>
                <a:rPr lang="es-ES" sz="1100" baseline="-25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</a:p>
            <a:p>
              <a:endParaRPr lang="es-E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sz="11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s-ES" sz="11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ANOVA</a:t>
              </a:r>
              <a:r>
                <a:rPr lang="es-ES" sz="11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  <a:p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Strong support for H0 absence of cognateness effect (</a:t>
              </a:r>
              <a:r>
                <a:rPr lang="en-ES" sz="11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</a:t>
              </a:r>
              <a:r>
                <a:rPr lang="en-E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0.13)</a:t>
              </a:r>
            </a:p>
            <a:p>
              <a:endParaRPr lang="es-ES" sz="11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ED4725-A159-FC4C-96B7-E1D638FAE32E}"/>
              </a:ext>
            </a:extLst>
          </p:cNvPr>
          <p:cNvGrpSpPr/>
          <p:nvPr/>
        </p:nvGrpSpPr>
        <p:grpSpPr>
          <a:xfrm>
            <a:off x="10050891" y="84120"/>
            <a:ext cx="1565469" cy="400111"/>
            <a:chOff x="9896063" y="888282"/>
            <a:chExt cx="2239689" cy="604814"/>
          </a:xfrm>
        </p:grpSpPr>
        <p:pic>
          <p:nvPicPr>
            <p:cNvPr id="59" name="Picture 5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0B96D2-B7AE-5B41-8DB0-5ADFBF28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914187" y="888282"/>
              <a:ext cx="1221565" cy="604814"/>
            </a:xfrm>
            <a:prstGeom prst="rect">
              <a:avLst/>
            </a:prstGeom>
          </p:spPr>
        </p:pic>
        <p:pic>
          <p:nvPicPr>
            <p:cNvPr id="60" name="Picture 59" descr="A close up of a sign&#10;&#10;Description automatically generated">
              <a:extLst>
                <a:ext uri="{FF2B5EF4-FFF2-40B4-BE49-F238E27FC236}">
                  <a16:creationId xmlns:a16="http://schemas.microsoft.com/office/drawing/2014/main" id="{0C43ACCA-9FA0-934D-BF15-E72E57A79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96063" y="979390"/>
              <a:ext cx="919533" cy="513704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9552F41-D328-474A-9163-C27570D8D673}"/>
              </a:ext>
            </a:extLst>
          </p:cNvPr>
          <p:cNvSpPr txBox="1"/>
          <p:nvPr/>
        </p:nvSpPr>
        <p:spPr>
          <a:xfrm>
            <a:off x="3324983" y="2385152"/>
            <a:ext cx="4585311" cy="938719"/>
          </a:xfrm>
          <a:prstGeom prst="rect">
            <a:avLst/>
          </a:prstGeom>
          <a:solidFill>
            <a:srgbClr val="FFE79D"/>
          </a:solidFill>
        </p:spPr>
        <p:txBody>
          <a:bodyPr wrap="square" rtlCol="0">
            <a:spAutoFit/>
          </a:bodyPr>
          <a:lstStyle/>
          <a:p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LOO-PSIS cross-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11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E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(M1) vs.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(M0)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i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Cognateness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predictor) </a:t>
            </a:r>
          </a:p>
          <a:p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M1 (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ELPD</a:t>
            </a:r>
            <a:r>
              <a:rPr lang="es-ES" sz="11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-14.4, </a:t>
            </a:r>
            <a:r>
              <a:rPr lang="es-ES" sz="11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1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s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3.2)</a:t>
            </a:r>
          </a:p>
          <a:p>
            <a:endParaRPr lang="es-E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8ECB95-DA47-8348-BF1B-E19ECB836F5F}"/>
              </a:ext>
            </a:extLst>
          </p:cNvPr>
          <p:cNvSpPr txBox="1"/>
          <p:nvPr/>
        </p:nvSpPr>
        <p:spPr>
          <a:xfrm>
            <a:off x="0" y="5420485"/>
            <a:ext cx="1286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E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en-GB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vocabulary data in Spanish and Catalan collected online.</a:t>
            </a:r>
            <a:endParaRPr lang="en-ES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BB11EC-5C5E-724D-93EA-5D6791500F6B}"/>
              </a:ext>
            </a:extLst>
          </p:cNvPr>
          <p:cNvGrpSpPr/>
          <p:nvPr/>
        </p:nvGrpSpPr>
        <p:grpSpPr>
          <a:xfrm>
            <a:off x="56716" y="969440"/>
            <a:ext cx="3141921" cy="3462637"/>
            <a:chOff x="56716" y="1154638"/>
            <a:chExt cx="3141921" cy="34626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E8C471-1160-9A4E-A520-FA45A72C12A7}"/>
                </a:ext>
              </a:extLst>
            </p:cNvPr>
            <p:cNvGrpSpPr/>
            <p:nvPr/>
          </p:nvGrpSpPr>
          <p:grpSpPr>
            <a:xfrm>
              <a:off x="65983" y="1154638"/>
              <a:ext cx="3132654" cy="3462637"/>
              <a:chOff x="858439" y="1107802"/>
              <a:chExt cx="2820330" cy="571852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5A7879-4230-8A43-BC3A-C48D2BF7D6F4}"/>
                  </a:ext>
                </a:extLst>
              </p:cNvPr>
              <p:cNvSpPr/>
              <p:nvPr/>
            </p:nvSpPr>
            <p:spPr>
              <a:xfrm>
                <a:off x="858439" y="1528205"/>
                <a:ext cx="2820330" cy="529812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Similarity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bilinguals’ two languages impacts their vocabulary size at </a:t>
                </a:r>
                <a:r>
                  <a:rPr lang="en-GB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24 months olds</a:t>
                </a:r>
                <a:r>
                  <a:rPr lang="en-GB" sz="11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the number of </a:t>
                </a:r>
                <a:r>
                  <a:rPr lang="en-GB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cognates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affects lexical acquisition remains unknown.</a:t>
                </a: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 1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1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 of Acquisition (AoA)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earlier fo</a:t>
                </a:r>
                <a:r>
                  <a:rPr lang="en-GB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c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ognates vs. non-cognate word-forms.</a:t>
                </a: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 2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Cognate </a:t>
                </a:r>
                <a:r>
                  <a:rPr lang="en-GB" sz="11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Translation Equivalents </a:t>
                </a:r>
                <a:r>
                  <a:rPr lang="en-GB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(TEs) are acquired closer in time than non-cognate TEs.</a:t>
                </a: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E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E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E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BC6380-FB3B-1946-A299-76B3A4CD9A39}"/>
                  </a:ext>
                </a:extLst>
              </p:cNvPr>
              <p:cNvSpPr/>
              <p:nvPr/>
            </p:nvSpPr>
            <p:spPr>
              <a:xfrm>
                <a:off x="858439" y="1107802"/>
                <a:ext cx="2820330" cy="44723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270037-A124-F145-8830-2AAFFD1B1F53}"/>
                </a:ext>
              </a:extLst>
            </p:cNvPr>
            <p:cNvSpPr/>
            <p:nvPr/>
          </p:nvSpPr>
          <p:spPr>
            <a:xfrm>
              <a:off x="56716" y="2001204"/>
              <a:ext cx="3141921" cy="254558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Cognates ↑ Vocabulary size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7F64D761-96E0-4E4A-871B-B5871BE05655}"/>
              </a:ext>
            </a:extLst>
          </p:cNvPr>
          <p:cNvSpPr txBox="1"/>
          <p:nvPr/>
        </p:nvSpPr>
        <p:spPr>
          <a:xfrm>
            <a:off x="3327225" y="1239687"/>
            <a:ext cx="4585312" cy="600164"/>
          </a:xfrm>
          <a:prstGeom prst="rect">
            <a:avLst/>
          </a:prstGeom>
          <a:solidFill>
            <a:srgbClr val="FFE79D"/>
          </a:solidFill>
        </p:spPr>
        <p:txBody>
          <a:bodyPr wrap="square" rtlCol="0">
            <a:spAutoFit/>
          </a:bodyPr>
          <a:lstStyle/>
          <a:p>
            <a:r>
              <a: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</a:t>
            </a:r>
            <a:r>
              <a:rPr lang="en-ES" sz="11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curves </a:t>
            </a:r>
            <a:r>
              <a:rPr lang="en-E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model the proportion of toddlers that were reported to understand/produce each of the Spanish and Catalan forms of 718 T</a:t>
            </a:r>
            <a:r>
              <a:rPr lang="en-GB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Es.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C6BC9CB-9A34-964C-AB92-0286688C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18374"/>
              </p:ext>
            </p:extLst>
          </p:nvPr>
        </p:nvGraphicFramePr>
        <p:xfrm>
          <a:off x="74537" y="3831701"/>
          <a:ext cx="31241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520">
                  <a:extLst>
                    <a:ext uri="{9D8B030D-6E8A-4147-A177-3AD203B41FA5}">
                      <a16:colId xmlns:a16="http://schemas.microsoft.com/office/drawing/2014/main" val="1440416365"/>
                    </a:ext>
                  </a:extLst>
                </a:gridCol>
                <a:gridCol w="980264">
                  <a:extLst>
                    <a:ext uri="{9D8B030D-6E8A-4147-A177-3AD203B41FA5}">
                      <a16:colId xmlns:a16="http://schemas.microsoft.com/office/drawing/2014/main" val="2221235646"/>
                    </a:ext>
                  </a:extLst>
                </a:gridCol>
                <a:gridCol w="1266316">
                  <a:extLst>
                    <a:ext uri="{9D8B030D-6E8A-4147-A177-3AD203B41FA5}">
                      <a16:colId xmlns:a16="http://schemas.microsoft.com/office/drawing/2014/main" val="2327295263"/>
                    </a:ext>
                  </a:extLst>
                </a:gridCol>
              </a:tblGrid>
              <a:tr h="214190">
                <a:tc>
                  <a:txBody>
                    <a:bodyPr/>
                    <a:lstStyle/>
                    <a:p>
                      <a:pPr algn="ctr"/>
                      <a:r>
                        <a:rPr lang="en-ES" sz="10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AoA </a:t>
                      </a:r>
                      <a:r>
                        <a:rPr lang="en-ES" sz="1000" b="1" i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house</a:t>
                      </a:r>
                      <a:endParaRPr lang="en-ES" sz="10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Earlier, closer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0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Later, more distant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31668"/>
                  </a:ext>
                </a:extLst>
              </a:tr>
              <a:tr h="2172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7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u="none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casa</a:t>
                      </a:r>
                      <a:r>
                        <a:rPr lang="en-GB" sz="1000" u="none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GB" sz="1000" b="0" i="0" u="non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/’</a:t>
                      </a:r>
                      <a:r>
                        <a:rPr lang="en-GB" sz="1000" b="0" i="0" u="none" kern="120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ka.zə</a:t>
                      </a:r>
                      <a:r>
                        <a:rPr lang="en-GB" sz="1000" b="0" i="0" u="non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/</a:t>
                      </a:r>
                      <a:endParaRPr lang="en-GB" sz="1000" u="none" dirty="0">
                        <a:solidFill>
                          <a:schemeClr val="tx1"/>
                        </a:solidFill>
                        <a:latin typeface="Helvetica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7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mesa  </a:t>
                      </a:r>
                      <a:r>
                        <a:rPr lang="en-GB" sz="1000" i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/’</a:t>
                      </a:r>
                      <a:r>
                        <a:rPr lang="en-GB" sz="100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me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.sa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13300"/>
                  </a:ext>
                </a:extLst>
              </a:tr>
              <a:tr h="2172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Catalan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7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casa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  /’</a:t>
                      </a:r>
                      <a:r>
                        <a:rPr lang="en-GB" sz="1000" dirty="0" err="1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ka.za</a:t>
                      </a:r>
                      <a:r>
                        <a:rPr lang="en-GB" sz="1000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7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taula</a:t>
                      </a:r>
                      <a:r>
                        <a:rPr lang="en-GB" sz="1000" i="1" u="none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00" u="none" dirty="0">
                          <a:solidFill>
                            <a:schemeClr val="tx1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00" b="0" i="0" u="non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/’</a:t>
                      </a:r>
                      <a:r>
                        <a:rPr lang="en-GB" sz="1000" b="0" i="0" u="none" kern="120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taw.ɫə</a:t>
                      </a:r>
                      <a:r>
                        <a:rPr lang="en-GB" sz="1000" b="0" i="0" u="none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/</a:t>
                      </a:r>
                      <a:endParaRPr lang="en-GB" sz="1000" u="none" dirty="0">
                        <a:solidFill>
                          <a:schemeClr val="tx1"/>
                        </a:solidFill>
                        <a:latin typeface="Helvetica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27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DB766C6-2808-4B49-A5B2-914B8F2C90E7}"/>
              </a:ext>
            </a:extLst>
          </p:cNvPr>
          <p:cNvSpPr/>
          <p:nvPr/>
        </p:nvSpPr>
        <p:spPr>
          <a:xfrm>
            <a:off x="3329963" y="971131"/>
            <a:ext cx="4585312" cy="29153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1:</a:t>
            </a:r>
            <a:r>
              <a:rPr lang="en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cognates acquired earlier?</a:t>
            </a:r>
          </a:p>
        </p:txBody>
      </p:sp>
      <p:pic>
        <p:nvPicPr>
          <p:cNvPr id="182" name="Picture 18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E93921-3458-D94E-9909-501BE132DA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5689" y="3439431"/>
            <a:ext cx="4020797" cy="2924216"/>
          </a:xfrm>
          <a:prstGeom prst="rect">
            <a:avLst/>
          </a:prstGeom>
        </p:spPr>
      </p:pic>
      <p:pic>
        <p:nvPicPr>
          <p:cNvPr id="194" name="Picture 19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18F64-3ABA-5E48-82FB-0861B8C663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25213" y="3448888"/>
            <a:ext cx="2799782" cy="29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428</Words>
  <Application>Microsoft Macintosh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García de Castro</dc:creator>
  <cp:lastModifiedBy>Gonzalo García de Castro</cp:lastModifiedBy>
  <cp:revision>75</cp:revision>
  <dcterms:created xsi:type="dcterms:W3CDTF">2020-06-17T08:19:06Z</dcterms:created>
  <dcterms:modified xsi:type="dcterms:W3CDTF">2020-07-01T22:22:46Z</dcterms:modified>
</cp:coreProperties>
</file>