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4546A"/>
    <a:srgbClr val="FFE79D"/>
    <a:srgbClr val="00229B"/>
    <a:srgbClr val="0015FF"/>
    <a:srgbClr val="00B2FF"/>
    <a:srgbClr val="F33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"/>
    <p:restoredTop sz="94792"/>
  </p:normalViewPr>
  <p:slideViewPr>
    <p:cSldViewPr snapToGrid="0" snapToObjects="1">
      <p:cViewPr varScale="1">
        <p:scale>
          <a:sx n="106" d="100"/>
          <a:sy n="106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0B1F8-BB3A-6A46-AEA4-DECE1CE9FE02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D176D-313E-0643-BA14-59D44814DD9E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016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D176D-313E-0643-BA14-59D44814DD9E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212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CE8D-7DD0-2648-9D7B-50B56D3B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D036A-EA62-2D47-9905-CCEEB4E7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92A9-6350-1E45-B69F-793E48F8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FA20-4E5D-FF47-A1B3-FE333ED8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8A12-0588-BE4D-AAD9-2E68ABB7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241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2AA8-A9F4-3044-B3BB-9AA9FFE6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0233C-259A-3B41-A772-F264A07A0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7E79-D4AC-3841-8FCA-940335C4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220A-8D62-E746-A527-1EBCD49C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5350-4A2F-BE49-A31D-84CD4B12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79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A1114-73DA-3148-AA58-3027D316F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F88B4-F114-1A4D-953B-E26DDA31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AC6E-EDAB-0743-B2D5-FE4F697F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27E0-EA50-A44B-8B44-0B44AE26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C989-AB7E-DD42-834A-D178AA21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08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0D2A-A58F-DB42-8B2E-A931F042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ACC3-657E-F545-9FED-946F82FC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56F3-A166-C441-80F4-A2B210C9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E75D-8437-5245-960E-D57643F0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EDD2-173B-0B4D-8C45-4BE171D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279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2A2C-C156-E742-84EE-3F5D6231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25285-E623-934D-91DE-B05A28B0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EF4-7F11-0D43-B064-652449CC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25C5-5281-E24A-A5C7-1A2AF9D5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4CD4-5D97-AF41-B1D7-FA61750B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066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0BC-B180-534C-9087-E71CE318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5F95-6F5A-3F45-A519-D9CE69A82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B5D5B-5F79-F943-915A-77B34ECB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F331-27B1-C045-98C9-4F49A48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AA1D5-5558-074A-B382-95FB1B8C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873E0-58D7-D44C-91DE-881F6B9B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1115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EA9E-25BA-B545-87CD-E4B626DF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8771-78D1-C046-93B8-073E86FF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A3F6-DE73-0245-891D-526BFCC1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ED01F-AF1E-F043-9877-CD697848B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4178C-0B55-0F48-8BC7-BCE2C541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70AAD-5C0A-CC4F-A817-D6B3590B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1301F-3E9C-6C4E-9176-0CE3768B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A02AA-005D-2A47-A748-32362288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222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2C9-A48E-974E-B2E9-8128E428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900CC-B1EF-2042-AA7D-733E1476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C0E7-457E-6643-A532-5A759CC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808DB-88DB-9949-9555-1805C16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133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A416-F93C-A14E-866D-C7EF3F54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4A0-32EC-4D4C-9E08-DE0FBB4E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17C8-398F-8447-A94D-F36BE1D3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231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F6E-7AD7-D346-9956-DE8AF747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7C23-4875-7E47-AC96-4A9EBC46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399B0-F46E-9349-AA1B-634B282D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A18C-E707-574E-AC0C-7BC51027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0C4A-A78C-6F4E-95B2-3EC4EC3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2BB3B-101B-B34A-B777-AEA63862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9182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E318-213F-F144-A167-43F2E522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35030-8096-1F42-A84D-C87BE5F02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6941-9EA1-3F4A-9F72-075245E3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49A5-BCD6-AF41-9152-FDF25100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4161C-B371-9C4A-8956-89E1015F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B1BC-3A8F-514C-B979-C5FC2A6D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240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26BE0-F5D9-A94B-8460-5F9C94D8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D57D-4D25-C64D-AAA9-504B1A01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A6E0-4ECA-6146-8356-4843BED3E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DF2D-D7C7-B44F-AC61-7870BE446F9E}" type="datetimeFigureOut">
              <a:rPr lang="en-ES" smtClean="0"/>
              <a:t>06/07/2020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36D4-C338-D249-82EF-DA9A2F532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4D10-CE93-6446-BCE5-EE69AB40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AF553-FDF7-B94B-9C2A-7700B9A918C4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9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r.ugent.be/papers/CUETOS%20et%20al%202011.pdf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cambridge.org/core/journals/journal-of-child-language/article/wordbank-an-open-repository-for-developmental-vocabulary-data/977D930531B5318CA976CD8582D9F401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statsoft.org/index.php/jss/article/view/v080i01" TargetMode="External"/><Relationship Id="rId11" Type="http://schemas.openxmlformats.org/officeDocument/2006/relationships/hyperlink" Target="mailto:gonzalo.garciadecastro@upf.edu" TargetMode="External"/><Relationship Id="rId5" Type="http://schemas.openxmlformats.org/officeDocument/2006/relationships/hyperlink" Target="https://tjmahr.github.io/bayes-theorem-in-three-panels/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hyperlink" Target="https://srcd.onlinelibrary.wiley.com/doi/abs/10.1111/mono.12348" TargetMode="External"/><Relationship Id="rId9" Type="http://schemas.openxmlformats.org/officeDocument/2006/relationships/hyperlink" Target="https://doi.org/10.3758/s13428-019-01233-1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4F08B-6CEE-FA4C-9EC5-AA320768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68" y="2386442"/>
            <a:ext cx="3540479" cy="2023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69231-8749-054E-9459-C87C85EFB868}"/>
              </a:ext>
            </a:extLst>
          </p:cNvPr>
          <p:cNvSpPr txBox="1"/>
          <p:nvPr/>
        </p:nvSpPr>
        <p:spPr>
          <a:xfrm>
            <a:off x="90494" y="8480"/>
            <a:ext cx="8144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000" b="1" dirty="0">
                <a:latin typeface="Arial" panose="020B0604020202020204" pitchFamily="34" charset="0"/>
                <a:cs typeface="Arial" panose="020B0604020202020204" pitchFamily="34" charset="0"/>
              </a:rPr>
              <a:t>Does cognateness impact bilingual lexical acquisition?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EA009-F243-234C-9E98-CBC6DBC945D8}"/>
              </a:ext>
            </a:extLst>
          </p:cNvPr>
          <p:cNvSpPr txBox="1"/>
          <p:nvPr/>
        </p:nvSpPr>
        <p:spPr>
          <a:xfrm>
            <a:off x="119079" y="376957"/>
            <a:ext cx="5910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Arial" panose="020B0604020202020204" pitchFamily="34" charset="0"/>
                <a:cs typeface="Arial" panose="020B0604020202020204" pitchFamily="34" charset="0"/>
              </a:rPr>
              <a:t>Gonzalo García-Castro, Daniela Avila-Varela &amp; Nuria Sebastian-Galles</a:t>
            </a:r>
          </a:p>
          <a:p>
            <a:r>
              <a:rPr lang="en-ES" sz="1200" i="1" dirty="0">
                <a:latin typeface="Arial" panose="020B0604020202020204" pitchFamily="34" charset="0"/>
                <a:cs typeface="Arial" panose="020B0604020202020204" pitchFamily="34" charset="0"/>
              </a:rPr>
              <a:t>Center for Brain and Cognition, Universitat Pompeu Fabra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F46E0-8651-3E41-9C38-60A53BAC65F9}"/>
              </a:ext>
            </a:extLst>
          </p:cNvPr>
          <p:cNvGrpSpPr/>
          <p:nvPr/>
        </p:nvGrpSpPr>
        <p:grpSpPr>
          <a:xfrm>
            <a:off x="8315937" y="4340200"/>
            <a:ext cx="3800498" cy="2469355"/>
            <a:chOff x="10194691" y="205214"/>
            <a:chExt cx="1861557" cy="850130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08CF82-FFCD-C543-A778-63A4AC2E710B}"/>
                </a:ext>
              </a:extLst>
            </p:cNvPr>
            <p:cNvSpPr/>
            <p:nvPr/>
          </p:nvSpPr>
          <p:spPr>
            <a:xfrm>
              <a:off x="10194691" y="1071781"/>
              <a:ext cx="1861299" cy="76347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We present preliminary data on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comprehensive vocabulary</a:t>
              </a: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. Data collection is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ongoing</a:t>
              </a: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: some age groups need more participants. We found:</a:t>
              </a:r>
            </a:p>
            <a:p>
              <a:pPr>
                <a:spcBef>
                  <a:spcPts val="600"/>
                </a:spcBef>
              </a:pP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(1)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Moderate</a:t>
              </a: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 but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inconclusive</a:t>
              </a: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 evidence that cognates are aquired ealier than non-cognates in the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non-dominant language</a:t>
              </a: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.</a:t>
              </a:r>
            </a:p>
            <a:p>
              <a:pPr>
                <a:spcBef>
                  <a:spcPts val="600"/>
                </a:spcBef>
              </a:pP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(2)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Moderate</a:t>
              </a: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 evidence </a:t>
              </a:r>
              <a:r>
                <a:rPr lang="en-ES" sz="1100" b="1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against</a:t>
              </a:r>
              <a:r>
                <a:rPr lang="en-ES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 cognate T</a:t>
              </a:r>
              <a:r>
                <a:rPr lang="en-GB" sz="1100" dirty="0">
                  <a:solidFill>
                    <a:sysClr val="windowText" lastClr="000000"/>
                  </a:solidFill>
                  <a:latin typeface="Helvetica" pitchFamily="2" charset="0"/>
                  <a:cs typeface="Arial" panose="020B0604020202020204" pitchFamily="34" charset="0"/>
                </a:rPr>
                <a:t>Es being acquired closer in time than non-cognates.</a:t>
              </a:r>
            </a:p>
            <a:p>
              <a:pPr>
                <a:spcBef>
                  <a:spcPts val="600"/>
                </a:spcBef>
              </a:pPr>
              <a:r>
                <a:rPr lang="en-GB" sz="1100" dirty="0">
                  <a:solidFill>
                    <a:schemeClr val="tx1"/>
                  </a:solidFill>
                  <a:latin typeface="Helvetica" pitchFamily="2" charset="0"/>
                </a:rPr>
                <a:t>Future analysis using </a:t>
              </a:r>
              <a:r>
                <a:rPr lang="en-GB" sz="1100" b="1" dirty="0">
                  <a:solidFill>
                    <a:schemeClr val="tx1"/>
                  </a:solidFill>
                  <a:latin typeface="Helvetica" pitchFamily="2" charset="0"/>
                </a:rPr>
                <a:t>continuous</a:t>
              </a:r>
              <a:r>
                <a:rPr lang="en-GB" sz="1100" dirty="0">
                  <a:solidFill>
                    <a:schemeClr val="tx1"/>
                  </a:solidFill>
                  <a:latin typeface="Helvetica" pitchFamily="2" charset="0"/>
                </a:rPr>
                <a:t> scores of </a:t>
              </a:r>
              <a:r>
                <a:rPr lang="en-GB" sz="1100" b="1" dirty="0">
                  <a:solidFill>
                    <a:schemeClr val="tx1"/>
                  </a:solidFill>
                  <a:latin typeface="Helvetica" pitchFamily="2" charset="0"/>
                </a:rPr>
                <a:t>bilingualism</a:t>
              </a:r>
              <a:r>
                <a:rPr lang="en-GB" sz="1100" dirty="0">
                  <a:solidFill>
                    <a:schemeClr val="tx1"/>
                  </a:solidFill>
                  <a:latin typeface="Helvetica" pitchFamily="2" charset="0"/>
                </a:rPr>
                <a:t> (i.e. amount of exposure) and </a:t>
              </a:r>
              <a:r>
                <a:rPr lang="en-GB" sz="1100" b="1" dirty="0">
                  <a:solidFill>
                    <a:schemeClr val="tx1"/>
                  </a:solidFill>
                  <a:latin typeface="Helvetica" pitchFamily="2" charset="0"/>
                </a:rPr>
                <a:t>cognateness</a:t>
              </a:r>
              <a:r>
                <a:rPr lang="en-GB" sz="1100" dirty="0">
                  <a:solidFill>
                    <a:schemeClr val="tx1"/>
                  </a:solidFill>
                  <a:latin typeface="Helvetica" pitchFamily="2" charset="0"/>
                </a:rPr>
                <a:t> (measures of phonological similarity between TEs).</a:t>
              </a:r>
            </a:p>
            <a:p>
              <a:br>
                <a:rPr lang="en-GB" sz="1100" dirty="0"/>
              </a:br>
              <a:endParaRPr lang="en-GB" sz="11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E5F423-6ACE-E34D-BD6D-84E7B952302A}"/>
                </a:ext>
              </a:extLst>
            </p:cNvPr>
            <p:cNvSpPr/>
            <p:nvPr/>
          </p:nvSpPr>
          <p:spPr>
            <a:xfrm>
              <a:off x="10194691" y="205214"/>
              <a:ext cx="1861557" cy="9084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Conclusions</a:t>
              </a:r>
              <a:endParaRPr lang="en-E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6E9CD-CED2-6D42-B8CC-B6C813ED7A2C}"/>
              </a:ext>
            </a:extLst>
          </p:cNvPr>
          <p:cNvSpPr/>
          <p:nvPr/>
        </p:nvSpPr>
        <p:spPr>
          <a:xfrm>
            <a:off x="39343" y="6384209"/>
            <a:ext cx="3837651" cy="3877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sz="800" b="1" dirty="0">
                <a:solidFill>
                  <a:schemeClr val="tx1"/>
                </a:solidFill>
                <a:latin typeface="Helvetica" pitchFamily="2" charset="0"/>
              </a:rPr>
              <a:t>REFERENCES: 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[1] </a:t>
            </a:r>
            <a:r>
              <a:rPr lang="en-GB" sz="800" dirty="0" err="1">
                <a:solidFill>
                  <a:schemeClr val="tx1"/>
                </a:solidFill>
                <a:latin typeface="Helvetica" pitchFamily="2" charset="0"/>
              </a:rPr>
              <a:t>Floccia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 et al.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4"/>
              </a:rPr>
              <a:t>2018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[2] </a:t>
            </a:r>
            <a:r>
              <a:rPr lang="en-GB" sz="800" dirty="0" err="1">
                <a:solidFill>
                  <a:schemeClr val="tx1"/>
                </a:solidFill>
                <a:latin typeface="Helvetica" pitchFamily="2" charset="0"/>
              </a:rPr>
              <a:t>Mahr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5"/>
              </a:rPr>
              <a:t>2020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[3] </a:t>
            </a:r>
            <a:r>
              <a:rPr lang="en-GB" sz="800" dirty="0" err="1">
                <a:solidFill>
                  <a:schemeClr val="tx1"/>
                </a:solidFill>
                <a:latin typeface="Helvetica" pitchFamily="2" charset="0"/>
              </a:rPr>
              <a:t>Bürkner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6"/>
              </a:rPr>
              <a:t>2017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[4] Frank et al.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7"/>
              </a:rPr>
              <a:t>2017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[5] Cuetos et al.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8"/>
              </a:rPr>
              <a:t>2011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), [6] Boada et al.  (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  <a:hlinkClick r:id="rId9"/>
              </a:rPr>
              <a:t>2019</a:t>
            </a:r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)</a:t>
            </a:r>
            <a:endParaRPr lang="en-ES" sz="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17" name="Picture 16" descr="A picture containing sitting, stop&#10;&#10;Description automatically generated">
            <a:extLst>
              <a:ext uri="{FF2B5EF4-FFF2-40B4-BE49-F238E27FC236}">
                <a16:creationId xmlns:a16="http://schemas.microsoft.com/office/drawing/2014/main" id="{A1306434-3E1A-B245-A572-0562759D71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8256" y="431760"/>
            <a:ext cx="1189728" cy="411754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912914CB-927B-8A4A-B79E-A9740C76A1B6}"/>
              </a:ext>
            </a:extLst>
          </p:cNvPr>
          <p:cNvGrpSpPr/>
          <p:nvPr/>
        </p:nvGrpSpPr>
        <p:grpSpPr>
          <a:xfrm>
            <a:off x="9057217" y="72251"/>
            <a:ext cx="3006224" cy="301251"/>
            <a:chOff x="10369225" y="-271671"/>
            <a:chExt cx="2367442" cy="3012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A5858B-525F-6940-963C-134DC3652526}"/>
                </a:ext>
              </a:extLst>
            </p:cNvPr>
            <p:cNvSpPr/>
            <p:nvPr/>
          </p:nvSpPr>
          <p:spPr>
            <a:xfrm>
              <a:off x="10369225" y="-271671"/>
              <a:ext cx="2367442" cy="3012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  <a:latin typeface="Helvetica" pitchFamily="2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</a:t>
              </a:r>
              <a:r>
                <a:rPr lang="en-ES" sz="900" dirty="0">
                  <a:solidFill>
                    <a:schemeClr val="tx1"/>
                  </a:solidFill>
                  <a:latin typeface="Helvetica" pitchFamily="2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onzalo.garciadecastro@upf.edu</a:t>
              </a:r>
              <a:r>
                <a:rPr lang="en-ES" sz="900" dirty="0">
                  <a:solidFill>
                    <a:schemeClr val="tx1"/>
                  </a:solidFill>
                  <a:latin typeface="Helvetica" pitchFamily="2" charset="0"/>
                </a:rPr>
                <a:t>   |   @gongcastro</a:t>
              </a:r>
            </a:p>
          </p:txBody>
        </p:sp>
        <p:pic>
          <p:nvPicPr>
            <p:cNvPr id="47" name="Picture 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311D9EE-EB21-F249-992F-D2FD20A6D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534612" y="-211482"/>
              <a:ext cx="141752" cy="18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5599D4-9B54-014F-BCF6-D06D3797E9BC}"/>
              </a:ext>
            </a:extLst>
          </p:cNvPr>
          <p:cNvGrpSpPr/>
          <p:nvPr/>
        </p:nvGrpSpPr>
        <p:grpSpPr>
          <a:xfrm>
            <a:off x="8315937" y="916244"/>
            <a:ext cx="3776120" cy="1438805"/>
            <a:chOff x="3761800" y="4649360"/>
            <a:chExt cx="2691422" cy="190245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08753B-2B74-E344-8373-DFB90BC02935}"/>
                </a:ext>
              </a:extLst>
            </p:cNvPr>
            <p:cNvSpPr/>
            <p:nvPr/>
          </p:nvSpPr>
          <p:spPr>
            <a:xfrm>
              <a:off x="3761801" y="4649360"/>
              <a:ext cx="2691421" cy="4205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 </a:t>
              </a:r>
              <a:r>
                <a:rPr lang="en-E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 cognate TEs acquired closer in time?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50FC5C-9308-9344-900C-745EA827E789}"/>
                </a:ext>
              </a:extLst>
            </p:cNvPr>
            <p:cNvSpPr/>
            <p:nvPr/>
          </p:nvSpPr>
          <p:spPr>
            <a:xfrm>
              <a:off x="3761800" y="5050940"/>
              <a:ext cx="2691421" cy="1500877"/>
            </a:xfrm>
            <a:prstGeom prst="rect">
              <a:avLst/>
            </a:prstGeom>
            <a:solidFill>
              <a:srgbClr val="FFE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calculated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2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  <a:r>
                <a:rPr lang="es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months </a:t>
              </a: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between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2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mid-points</a:t>
              </a:r>
              <a:r>
                <a:rPr lang="es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Translation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Equivalent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(TE):</a:t>
              </a:r>
            </a:p>
            <a:p>
              <a:pPr>
                <a:spcBef>
                  <a:spcPts val="600"/>
                </a:spcBef>
              </a:pP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AoA</a:t>
              </a:r>
              <a:r>
                <a:rPr lang="es-ES" sz="12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s-ES" sz="12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Dominant</a:t>
              </a:r>
              <a:r>
                <a:rPr lang="es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s-ES" sz="12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s-ES" sz="1200" baseline="-250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Non-dominant</a:t>
              </a:r>
              <a:endParaRPr lang="es-E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s-ES" sz="1200" b="1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Bayesian</a:t>
              </a:r>
              <a:r>
                <a:rPr lang="es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ANOVA:</a:t>
              </a:r>
              <a:r>
                <a:rPr lang="es-ES" sz="12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Moderate support for H0; absence of cognateness effect (</a:t>
              </a:r>
              <a:r>
                <a:rPr lang="en-ES" sz="1200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BF =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0.13)</a:t>
              </a:r>
            </a:p>
            <a:p>
              <a:endParaRPr lang="es-ES" sz="1200" baseline="-25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9" name="Picture 5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B96D2-B7AE-5B41-8DB0-5ADFBF28A0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7692" y="100835"/>
            <a:ext cx="1502951" cy="704290"/>
          </a:xfrm>
          <a:prstGeom prst="rect">
            <a:avLst/>
          </a:prstGeom>
        </p:spPr>
      </p:pic>
      <p:pic>
        <p:nvPicPr>
          <p:cNvPr id="60" name="Picture 59" descr="A close up of a sign&#10;&#10;Description automatically generated">
            <a:extLst>
              <a:ext uri="{FF2B5EF4-FFF2-40B4-BE49-F238E27FC236}">
                <a16:creationId xmlns:a16="http://schemas.microsoft.com/office/drawing/2014/main" id="{0C43ACCA-9FA0-934D-BF15-E72E57A795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25860" y="413010"/>
            <a:ext cx="886382" cy="4686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B8DC8-669B-4742-B3F9-84D7D31E7D9F}"/>
              </a:ext>
            </a:extLst>
          </p:cNvPr>
          <p:cNvGrpSpPr/>
          <p:nvPr/>
        </p:nvGrpSpPr>
        <p:grpSpPr>
          <a:xfrm>
            <a:off x="37743" y="3918228"/>
            <a:ext cx="3853172" cy="2465980"/>
            <a:chOff x="-292587" y="4070347"/>
            <a:chExt cx="3471074" cy="304236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5241ED-552C-414A-AC0B-C3B4737CFA59}"/>
                </a:ext>
              </a:extLst>
            </p:cNvPr>
            <p:cNvSpPr/>
            <p:nvPr/>
          </p:nvSpPr>
          <p:spPr>
            <a:xfrm>
              <a:off x="-292587" y="4433851"/>
              <a:ext cx="3467564" cy="267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334 bilinguals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aged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 to 34 mo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219 Catalan-dominant, 115 Spanish-dominant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10-50% exposure to non-dominant language.</a:t>
              </a:r>
            </a:p>
            <a:p>
              <a:endParaRPr lang="en-GB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collected comprehensive and productive data: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Lab-based checklist</a:t>
              </a:r>
              <a:r>
                <a:rPr lang="en-GB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100 items in Catalan + 100 items in Spanish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Online checklist: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718 in Spanish + 718 items in Catalan (participants completed a random selection of ~245 items).</a:t>
              </a:r>
              <a:endParaRPr lang="en-GB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 semantic/functional categories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01E9F1-09D9-4344-A699-51D04E9E2D06}"/>
                </a:ext>
              </a:extLst>
            </p:cNvPr>
            <p:cNvSpPr/>
            <p:nvPr/>
          </p:nvSpPr>
          <p:spPr>
            <a:xfrm>
              <a:off x="-280123" y="4070347"/>
              <a:ext cx="3458610" cy="310901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en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BB11EC-5C5E-724D-93EA-5D6791500F6B}"/>
              </a:ext>
            </a:extLst>
          </p:cNvPr>
          <p:cNvGrpSpPr/>
          <p:nvPr/>
        </p:nvGrpSpPr>
        <p:grpSpPr>
          <a:xfrm>
            <a:off x="53741" y="904702"/>
            <a:ext cx="3840476" cy="2910728"/>
            <a:chOff x="54420" y="1154636"/>
            <a:chExt cx="2962863" cy="291072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E8C471-1160-9A4E-A520-FA45A72C12A7}"/>
                </a:ext>
              </a:extLst>
            </p:cNvPr>
            <p:cNvGrpSpPr/>
            <p:nvPr/>
          </p:nvGrpSpPr>
          <p:grpSpPr>
            <a:xfrm>
              <a:off x="62154" y="1154636"/>
              <a:ext cx="2955129" cy="2910728"/>
              <a:chOff x="854992" y="1107798"/>
              <a:chExt cx="2660504" cy="480705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5A7879-4230-8A43-BC3A-C48D2BF7D6F4}"/>
                  </a:ext>
                </a:extLst>
              </p:cNvPr>
              <p:cNvSpPr/>
              <p:nvPr/>
            </p:nvSpPr>
            <p:spPr>
              <a:xfrm>
                <a:off x="854992" y="1631000"/>
                <a:ext cx="2655505" cy="428385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ts val="600"/>
                  </a:spcBef>
                </a:pP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does the similarity between two Translation Equivalents (i.e.,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cognateness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affect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lexical acquisition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Toddlers learning two languages sharing many cognates show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larger vocabulary sizes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their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non-dominant language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(language of less exposure; at 24 mo)</a:t>
                </a:r>
                <a:r>
                  <a:rPr lang="en-GB" sz="12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>
                  <a:spcBef>
                    <a:spcPts val="600"/>
                  </a:spcBef>
                </a:pPr>
                <a:endPara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GB" sz="12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Hypotheses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cognate pairs of Translation Equivalents (TEs)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 acquired (1)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earlier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(2)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closer in time 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 non-cognate TEs, in the </a:t>
                </a:r>
                <a:r>
                  <a:rPr lang="en-GB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non-dominant language</a:t>
                </a:r>
                <a:r>
                  <a:rPr lang="en-GB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E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E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BC6380-FB3B-1946-A299-76B3A4CD9A39}"/>
                  </a:ext>
                </a:extLst>
              </p:cNvPr>
              <p:cNvSpPr/>
              <p:nvPr/>
            </p:nvSpPr>
            <p:spPr>
              <a:xfrm>
                <a:off x="856611" y="1107798"/>
                <a:ext cx="2658885" cy="5443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E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Background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A270037-A124-F145-8830-2AAFFD1B1F53}"/>
                </a:ext>
              </a:extLst>
            </p:cNvPr>
            <p:cNvSpPr/>
            <p:nvPr/>
          </p:nvSpPr>
          <p:spPr>
            <a:xfrm>
              <a:off x="54420" y="2949738"/>
              <a:ext cx="2949576" cy="252000"/>
            </a:xfrm>
            <a:prstGeom prst="rect">
              <a:avLst/>
            </a:prstGeom>
            <a:solidFill>
              <a:srgbClr val="FFE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↑ </a:t>
              </a:r>
              <a:r>
                <a:rPr lang="en-GB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Cognates</a:t>
              </a:r>
              <a:r>
                <a:rPr lang="en-GB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↑ Non-dominant Vocabulary size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607B0D-EB26-C341-8169-E769430DF4A8}"/>
              </a:ext>
            </a:extLst>
          </p:cNvPr>
          <p:cNvGrpSpPr/>
          <p:nvPr/>
        </p:nvGrpSpPr>
        <p:grpSpPr>
          <a:xfrm>
            <a:off x="3961520" y="902615"/>
            <a:ext cx="4284056" cy="2482003"/>
            <a:chOff x="3062987" y="-1588226"/>
            <a:chExt cx="4928078" cy="231788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64D761-96E0-4E4A-871B-B5871BE05655}"/>
                </a:ext>
              </a:extLst>
            </p:cNvPr>
            <p:cNvSpPr txBox="1"/>
            <p:nvPr/>
          </p:nvSpPr>
          <p:spPr>
            <a:xfrm>
              <a:off x="3066506" y="-1296691"/>
              <a:ext cx="4924559" cy="2026345"/>
            </a:xfrm>
            <a:prstGeom prst="rect">
              <a:avLst/>
            </a:prstGeom>
            <a:solidFill>
              <a:srgbClr val="FFE79D"/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used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 curves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model the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proportion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toddlers that were reported to understand each word.</a:t>
              </a:r>
              <a:r>
                <a:rPr lang="en-ES" sz="12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</a:p>
            <a:p>
              <a:pPr>
                <a:spcBef>
                  <a:spcPts val="600"/>
                </a:spcBef>
              </a:pP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defined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 of acquisition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(AoA) of each word as the age at which its acquisition curve was steepest (</a:t>
              </a:r>
              <a:r>
                <a:rPr lang="en-ES" sz="1200" b="1" i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). We estimated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mid-points 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a </a:t>
              </a: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Bayesian</a:t>
              </a:r>
              <a:r>
                <a:rPr lang="en-ES" sz="12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 with the following predictors:</a:t>
              </a:r>
              <a:r>
                <a:rPr lang="en-ES" sz="1200" baseline="30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spcBef>
                  <a:spcPts val="600"/>
                </a:spcBef>
              </a:pP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Dominance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(Non-dominant/Dominant): T</a:t>
              </a:r>
              <a:r>
                <a:rPr lang="en-GB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word belongs to the language  of highest exposure</a:t>
              </a:r>
            </a:p>
            <a:p>
              <a:pPr marL="12700">
                <a:spcBef>
                  <a:spcPts val="600"/>
                </a:spcBef>
              </a:pPr>
              <a:r>
                <a:rPr lang="en-ES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Cognateness</a:t>
              </a:r>
              <a:r>
                <a:rPr lang="en-E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(Non-cognate/Cognate): Phonological similarity between the forms of the 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B766C6-2808-4B49-A5B2-914B8F2C90E7}"/>
                </a:ext>
              </a:extLst>
            </p:cNvPr>
            <p:cNvSpPr/>
            <p:nvPr/>
          </p:nvSpPr>
          <p:spPr>
            <a:xfrm>
              <a:off x="3062987" y="-1588226"/>
              <a:ext cx="4916281" cy="29153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4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r>
                <a:rPr lang="en-ES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Are cognates acquired earlier?</a:t>
              </a:r>
            </a:p>
          </p:txBody>
        </p:sp>
      </p:grpSp>
      <p:pic>
        <p:nvPicPr>
          <p:cNvPr id="46" name="Picture 45" descr="A screenshot of a map&#10;&#10;Description automatically generated">
            <a:extLst>
              <a:ext uri="{FF2B5EF4-FFF2-40B4-BE49-F238E27FC236}">
                <a16:creationId xmlns:a16="http://schemas.microsoft.com/office/drawing/2014/main" id="{4E308BD2-9825-6F4E-BCB6-F2F0C23F69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54068" y="3382311"/>
            <a:ext cx="4052061" cy="2954629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CAAF922-E4F1-234D-87CB-E0CE58692BFB}"/>
              </a:ext>
            </a:extLst>
          </p:cNvPr>
          <p:cNvSpPr/>
          <p:nvPr/>
        </p:nvSpPr>
        <p:spPr>
          <a:xfrm>
            <a:off x="7580936" y="5269472"/>
            <a:ext cx="485715" cy="197329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bg1"/>
                </a:solidFill>
                <a:latin typeface="Helvetica" pitchFamily="2" charset="0"/>
              </a:rPr>
              <a:t>PERRO [DOG]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ED02A8E-6166-B344-874E-99C89E9955B4}"/>
              </a:ext>
            </a:extLst>
          </p:cNvPr>
          <p:cNvSpPr/>
          <p:nvPr/>
        </p:nvSpPr>
        <p:spPr>
          <a:xfrm>
            <a:off x="4803011" y="4317340"/>
            <a:ext cx="421829" cy="19732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tx1"/>
                </a:solidFill>
                <a:latin typeface="Helvetica" pitchFamily="2" charset="0"/>
              </a:rPr>
              <a:t>GAT [CAT]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2D8A671-BD0A-A143-8BF0-947B726D783F}"/>
              </a:ext>
            </a:extLst>
          </p:cNvPr>
          <p:cNvSpPr/>
          <p:nvPr/>
        </p:nvSpPr>
        <p:spPr>
          <a:xfrm>
            <a:off x="6641474" y="4412677"/>
            <a:ext cx="421829" cy="19732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 dirty="0">
                <a:solidFill>
                  <a:schemeClr val="tx1"/>
                </a:solidFill>
                <a:latin typeface="Helvetica" pitchFamily="2" charset="0"/>
              </a:rPr>
              <a:t>GATO [CAT]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33AEF763-0A64-BF4D-8AB0-86E38558CEEE}"/>
              </a:ext>
            </a:extLst>
          </p:cNvPr>
          <p:cNvSpPr/>
          <p:nvPr/>
        </p:nvSpPr>
        <p:spPr>
          <a:xfrm>
            <a:off x="5757154" y="5170807"/>
            <a:ext cx="485715" cy="197329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600">
                <a:solidFill>
                  <a:schemeClr val="bg1"/>
                </a:solidFill>
                <a:latin typeface="Helvetica" pitchFamily="2" charset="0"/>
              </a:rPr>
              <a:t>GOS </a:t>
            </a:r>
            <a:r>
              <a:rPr lang="en-ES" sz="600" dirty="0">
                <a:solidFill>
                  <a:schemeClr val="bg1"/>
                </a:solidFill>
                <a:latin typeface="Helvetica" pitchFamily="2" charset="0"/>
              </a:rPr>
              <a:t>[DOG]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5F2B5F-25CD-AB44-94D7-166F0085F64D}"/>
              </a:ext>
            </a:extLst>
          </p:cNvPr>
          <p:cNvSpPr/>
          <p:nvPr/>
        </p:nvSpPr>
        <p:spPr>
          <a:xfrm>
            <a:off x="8756542" y="458276"/>
            <a:ext cx="23512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Helvetica" pitchFamily="2" charset="0"/>
              </a:rPr>
              <a:t>July 6</a:t>
            </a:r>
            <a:r>
              <a:rPr lang="en-GB" sz="1200" baseline="30000" dirty="0">
                <a:latin typeface="Helvetica" pitchFamily="2" charset="0"/>
              </a:rPr>
              <a:t>th</a:t>
            </a:r>
            <a:r>
              <a:rPr lang="en-GB" sz="1200" dirty="0">
                <a:latin typeface="Helvetica" pitchFamily="2" charset="0"/>
              </a:rPr>
              <a:t> 2020</a:t>
            </a:r>
          </a:p>
          <a:p>
            <a:pPr algn="r"/>
            <a:r>
              <a:rPr lang="en-ES" sz="1200" dirty="0">
                <a:latin typeface="Helvetica" pitchFamily="2" charset="0"/>
              </a:rPr>
              <a:t>#127180 | </a:t>
            </a:r>
            <a:r>
              <a:rPr lang="en-GB" sz="1200" dirty="0">
                <a:latin typeface="Helvetica" pitchFamily="2" charset="0"/>
              </a:rPr>
              <a:t>P1-D-60</a:t>
            </a:r>
            <a:endParaRPr lang="en-ES" sz="120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5829C4-DF5D-EF46-9FAF-C5D833B1CAA9}"/>
              </a:ext>
            </a:extLst>
          </p:cNvPr>
          <p:cNvSpPr txBox="1"/>
          <p:nvPr/>
        </p:nvSpPr>
        <p:spPr>
          <a:xfrm>
            <a:off x="3968698" y="6310248"/>
            <a:ext cx="4280998" cy="461665"/>
          </a:xfrm>
          <a:prstGeom prst="rect">
            <a:avLst/>
          </a:prstGeom>
          <a:solidFill>
            <a:srgbClr val="FFE79D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fitted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ES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moderately</a:t>
            </a:r>
            <a:r>
              <a:rPr lang="es-E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s-E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Cognateness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ELPD</a:t>
            </a:r>
            <a:r>
              <a:rPr lang="es-ES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-14.4, </a:t>
            </a:r>
            <a:r>
              <a:rPr lang="es-E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200" baseline="-25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lang="es-E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3.2)</a:t>
            </a:r>
          </a:p>
        </p:txBody>
      </p:sp>
    </p:spTree>
    <p:extLst>
      <p:ext uri="{BB962C8B-B14F-4D97-AF65-F5344CB8AC3E}">
        <p14:creationId xmlns:p14="http://schemas.microsoft.com/office/powerpoint/2010/main" val="2839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520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García de Castro</dc:creator>
  <cp:lastModifiedBy>Gonzalo García de Castro</cp:lastModifiedBy>
  <cp:revision>105</cp:revision>
  <dcterms:created xsi:type="dcterms:W3CDTF">2020-06-17T08:19:06Z</dcterms:created>
  <dcterms:modified xsi:type="dcterms:W3CDTF">2020-07-06T11:03:54Z</dcterms:modified>
</cp:coreProperties>
</file>