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notesMaster" Target="notesMasters/notesMaster1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Leaning words is important</a:t>
            </a:r>
          </a:p>
          <a:p>
            <a:pPr lvl="0" indent="0" marL="0">
              <a:buNone/>
            </a:pPr>
          </a:p>
          <a:p>
            <a:pPr lvl="0"/>
            <a:r>
              <a:rPr/>
              <a:t>Accessing a world of concepts through fairly arbitrary perceptual objects</a:t>
            </a:r>
          </a:p>
          <a:p>
            <a:pPr lvl="0" indent="0" marL="0">
              <a:buNone/>
            </a:pPr>
          </a:p>
          <a:p>
            <a:pPr lvl="0"/>
            <a:r>
              <a:rPr/>
              <a:t>But it’s a hard task: ambiguity, variability</a:t>
            </a:r>
          </a:p>
          <a:p>
            <a:pPr lvl="0" indent="0" marL="0">
              <a:buNone/>
            </a:pPr>
          </a:p>
          <a:p>
            <a:pPr lvl="0"/>
            <a:r>
              <a:rPr/>
              <a:t>Infants show evidence of word-concept associations from 6 months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Finally, age of acquisition is the age at which learning instances meet the threshold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this age, lexical representation is consolidated and this is observed in learning outputs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In the case of bilinguals, we need to consider the dual language exposure</a:t>
            </a:r>
          </a:p>
          <a:p>
            <a:pPr lvl="0" indent="0" marL="0">
              <a:buNone/>
            </a:pPr>
          </a:p>
          <a:p>
            <a:pPr lvl="0"/>
            <a:r>
              <a:rPr/>
              <a:t>Bilinguals are exposed to quantitatively less linguistic input in each language</a:t>
            </a:r>
          </a:p>
          <a:p>
            <a:pPr lvl="0" indent="0" marL="0">
              <a:buNone/>
            </a:pPr>
          </a:p>
          <a:p>
            <a:pPr lvl="0"/>
            <a:r>
              <a:rPr/>
              <a:t>Will accumulate learning instances more slowly than monolingual</a:t>
            </a:r>
          </a:p>
          <a:p>
            <a:pPr lvl="0" indent="0" marL="0">
              <a:buNone/>
            </a:pPr>
          </a:p>
          <a:p>
            <a:pPr lvl="0"/>
            <a:r>
              <a:rPr/>
              <a:t>Here’s an example</a:t>
            </a:r>
          </a:p>
          <a:p>
            <a:pPr lvl="0" indent="0" marL="0">
              <a:buNone/>
            </a:pPr>
          </a:p>
          <a:p>
            <a:pPr lvl="0"/>
            <a:r>
              <a:rPr/>
              <a:t>Because the child is exposed most of the time to Catalan, they will accumulate learning instances in Catalan faster than in Spanish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Bilinguals face an even more difficult task</a:t>
            </a:r>
          </a:p>
          <a:p>
            <a:pPr lvl="0" indent="0" marL="0">
              <a:buNone/>
            </a:pPr>
          </a:p>
          <a:p>
            <a:pPr lvl="0"/>
            <a:r>
              <a:rPr/>
              <a:t>Learning more than two labels per referent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In this talk, I will focus on a particular aspect of language acquisition: lexical development</a:t>
            </a:r>
          </a:p>
          <a:p>
            <a:pPr lvl="0" indent="0" marL="0">
              <a:buNone/>
            </a:pPr>
          </a:p>
          <a:p>
            <a:pPr lvl="0"/>
            <a:r>
              <a:rPr/>
              <a:t>Many ways of measuring lexical development: vocabulary size</a:t>
            </a:r>
          </a:p>
          <a:p>
            <a:pPr lvl="0" indent="0" marL="0">
              <a:buNone/>
            </a:pPr>
          </a:p>
          <a:p>
            <a:pPr lvl="0"/>
            <a:r>
              <a:rPr/>
              <a:t>Vocabulary size measured using vocabulary checklists</a:t>
            </a:r>
          </a:p>
          <a:p>
            <a:pPr lvl="0" indent="0" marL="0">
              <a:buNone/>
            </a:pPr>
          </a:p>
          <a:p>
            <a:pPr lvl="0"/>
            <a:r>
              <a:rPr/>
              <a:t>Caregivers fill a questionnaire indicating the words they think their child understands or produces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They do not seem to fall behind monolinguals, at least when both languages are summed together</a:t>
            </a:r>
          </a:p>
          <a:p>
            <a:pPr lvl="0" indent="0" marL="0">
              <a:buNone/>
            </a:pPr>
          </a:p>
          <a:p>
            <a:pPr lvl="0"/>
            <a:r>
              <a:rPr/>
              <a:t>As more language pairs are tested, evidence is more mixed (advantage?)</a:t>
            </a:r>
          </a:p>
          <a:p>
            <a:pPr lvl="0" indent="0" marL="0">
              <a:buNone/>
            </a:pPr>
          </a:p>
          <a:p>
            <a:pPr lvl="0"/>
            <a:r>
              <a:rPr/>
              <a:t>What mechanisms are in place?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One factor: linguistic or typological distance</a:t>
            </a:r>
          </a:p>
          <a:p>
            <a:pPr lvl="0" indent="0" marL="0">
              <a:buNone/>
            </a:pPr>
          </a:p>
          <a:p>
            <a:pPr lvl="0"/>
            <a:r>
              <a:rPr/>
              <a:t>Linguistically more similar languages share more cognates</a:t>
            </a:r>
          </a:p>
          <a:p>
            <a:pPr lvl="0" indent="0" marL="0">
              <a:buNone/>
            </a:pPr>
          </a:p>
          <a:p>
            <a:pPr lvl="0"/>
            <a:r>
              <a:rPr/>
              <a:t>Cognates are form-similar translation equivalents</a:t>
            </a:r>
          </a:p>
          <a:p>
            <a:pPr lvl="0" indent="0" marL="0">
              <a:buNone/>
            </a:pPr>
          </a:p>
          <a:p>
            <a:pPr lvl="0"/>
            <a:r>
              <a:rPr/>
              <a:t>Children acquire TEs early on: whether cognateness impacts vocabulary growth or not makes a great impact</a:t>
            </a:r>
          </a:p>
          <a:p>
            <a:pPr lvl="0" indent="0" marL="0">
              <a:buNone/>
            </a:pPr>
          </a:p>
          <a:p>
            <a:pPr lvl="0"/>
            <a:r>
              <a:rPr/>
              <a:t>Cognates are acquired at earlier ages,. May explain the facilitation of linguistic distance</a:t>
            </a:r>
          </a:p>
          <a:p>
            <a:pPr lvl="0" indent="0" marL="0">
              <a:buNone/>
            </a:pPr>
          </a:p>
          <a:p>
            <a:pPr lvl="0"/>
            <a:r>
              <a:rPr/>
              <a:t>But why would cognates be acquired earlier?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We can try to explain this from the language non-selective hypothesis of lexical access</a:t>
            </a:r>
          </a:p>
          <a:p>
            <a:pPr lvl="0" indent="0" marL="0">
              <a:buNone/>
            </a:pPr>
          </a:p>
          <a:p>
            <a:pPr lvl="0"/>
            <a:r>
              <a:rPr/>
              <a:t>States that bilinguals activate both languages even in monolingual situations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activation of a word in the lexicon may lead to the activation of its translation</a:t>
            </a:r>
          </a:p>
          <a:p>
            <a:pPr lvl="0" indent="0" marL="0">
              <a:buNone/>
            </a:pPr>
          </a:p>
          <a:p>
            <a:pPr lvl="0"/>
            <a:r>
              <a:rPr/>
              <a:t>Cognates provide evidence of this</a:t>
            </a:r>
          </a:p>
          <a:p>
            <a:pPr lvl="0" indent="0" marL="0">
              <a:buNone/>
            </a:pPr>
          </a:p>
          <a:p>
            <a:pPr lvl="0"/>
            <a:r>
              <a:rPr/>
              <a:t>To data, the cognate facilitation has been embedded in models of word comprehension and production, but not acquisition</a:t>
            </a:r>
          </a:p>
          <a:p>
            <a:pPr lvl="0" indent="0" marL="0">
              <a:buNone/>
            </a:pPr>
          </a:p>
          <a:p>
            <a:pPr lvl="0"/>
            <a:r>
              <a:rPr/>
              <a:t>In this study, we provide a theoretical framework for the cognate facilitation on word acquisition, capitalising on accumulator models of language acquisition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Accumulator models devise word acquisition as a continuous process</a:t>
            </a:r>
          </a:p>
          <a:p>
            <a:pPr lvl="0" indent="0" marL="0">
              <a:buNone/>
            </a:pPr>
          </a:p>
          <a:p>
            <a:pPr lvl="0"/>
            <a:r>
              <a:rPr/>
              <a:t>As the child receives language exposure, they encounter word-forms</a:t>
            </a:r>
          </a:p>
          <a:p>
            <a:pPr lvl="0" indent="0" marL="0">
              <a:buNone/>
            </a:pPr>
          </a:p>
          <a:p>
            <a:pPr lvl="0"/>
            <a:r>
              <a:rPr/>
              <a:t>Some of those encounters represent learning instances (right referential context)</a:t>
            </a:r>
          </a:p>
          <a:p>
            <a:pPr lvl="0" indent="0" marL="0">
              <a:buNone/>
            </a:pPr>
          </a:p>
          <a:p>
            <a:pPr lvl="0"/>
            <a:r>
              <a:rPr/>
              <a:t>Accumulating learning instances with a word, its lexical representation consolidates</a:t>
            </a:r>
          </a:p>
          <a:p>
            <a:pPr lvl="0" indent="0" marL="0">
              <a:buNone/>
            </a:pPr>
          </a:p>
          <a:p>
            <a:pPr lvl="0"/>
            <a:r>
              <a:rPr/>
              <a:t>This is reflected in measurable learning outputs</a:t>
            </a:r>
          </a:p>
          <a:p>
            <a:pPr lvl="0" indent="0" marL="0">
              <a:buNone/>
            </a:pPr>
          </a:p>
          <a:p>
            <a:pPr lvl="0"/>
            <a:r>
              <a:rPr/>
              <a:t>We are aware that word learning involves more than association. We assume it involves, at least, association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LI: function of age and frequency</a:t>
            </a:r>
          </a:p>
          <a:p>
            <a:pPr lvl="0" indent="0" marL="0">
              <a:buNone/>
            </a:pPr>
          </a:p>
          <a:p>
            <a:pPr lvl="0"/>
            <a:r>
              <a:rPr/>
              <a:t>Frequency: around 50 times per month, following Poisson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Threshold: theoretical number of cumulative learning instances at which the lexical representation is consolidated</a:t>
            </a:r>
          </a:p>
          <a:p>
            <a:pPr lvl="0" indent="0" marL="0">
              <a:buNone/>
            </a:pPr>
          </a:p>
          <a:p>
            <a:pPr lvl="0"/>
            <a:r>
              <a:rPr/>
              <a:t>Set at 300 for simulation purposes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3758/s13428-019-01236-y" TargetMode="External" /><Relationship Id="rId3" Type="http://schemas.openxmlformats.org/officeDocument/2006/relationships/hyperlink" Target="https://doi.org/10.1073/pnas.1113380109" TargetMode="External" /><Relationship Id="rId4" Type="http://schemas.openxmlformats.org/officeDocument/2006/relationships/hyperlink" Target="https://doi.org/10.1177/0165025414532559" TargetMode="External" /><Relationship Id="rId5" Type="http://schemas.openxmlformats.org/officeDocument/2006/relationships/hyperlink" Target="https://doi.org/10.1037/0278-7393.26.5.1283" TargetMode="External" /><Relationship Id="rId6" Type="http://schemas.openxmlformats.org/officeDocument/2006/relationships/hyperlink" Target="https://doi.org/10.2307/1166093" TargetMode="External" /><Relationship Id="rId7" Type="http://schemas.openxmlformats.org/officeDocument/2006/relationships/hyperlink" Target="https://doi.org/10.1111/mono.12348" TargetMode="External" /><Relationship Id="rId8" Type="http://schemas.openxmlformats.org/officeDocument/2006/relationships/hyperlink" Target="https://doi.org/10.1371/journal.pone.0076242" TargetMode="External" /><Relationship Id="rId9" Type="http://schemas.openxmlformats.org/officeDocument/2006/relationships/hyperlink" Target="https://doi.org/10.1017/S0305000910000759" TargetMode="External" /><Relationship Id="rId10" Type="http://schemas.openxmlformats.org/officeDocument/2006/relationships/hyperlink" Target="https://doi.org/10.1006/cogp.1995.1010" TargetMode="External" /><Relationship Id="rId11" Type="http://schemas.openxmlformats.org/officeDocument/2006/relationships/hyperlink" Target="https://doi.org/10.31234/osf.io/daktp" TargetMode="External" /><Relationship Id="rId12" Type="http://schemas.openxmlformats.org/officeDocument/2006/relationships/hyperlink" Target="https://doi.org/10.1162/OPMI_a_00006" TargetMode="External" /><Relationship Id="rId13" Type="http://schemas.openxmlformats.org/officeDocument/2006/relationships/hyperlink" Target="https://doi.org/10.1016/j.cognition.2022.105084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Cognateness, frequency, and vocabulary size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interactive account of bilingual lexical acquisition</a:t>
            </a:r>
            <a:br/>
            <a:br/>
            <a:r>
              <a:rPr/>
              <a:t>GonzaloGarcia-Castro</a:t>
            </a:r>
            <a:br/>
            <a:r>
              <a:rPr/>
              <a:t>Daniela S.Ávila-Varela</a:t>
            </a:r>
            <a:br/>
            <a:r>
              <a:rPr/>
              <a:t>IgnacioCastillejo</a:t>
            </a:r>
            <a:br/>
            <a:r>
              <a:rPr/>
              <a:t>NúriaSebastian-Galles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Accumulator models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Word acquisition as a </a:t>
            </a:r>
            <a:r>
              <a:rPr b="1"/>
              <a:t>continuous process</a:t>
            </a:r>
            <a:r>
              <a:rPr/>
              <a:t> of </a:t>
            </a:r>
            <a:r>
              <a:rPr b="1"/>
              <a:t>lexical consolidation</a:t>
            </a:r>
            <a:r>
              <a:rPr/>
              <a:t> (Hidaka 2013; Mollica and Piantadosi 2017)</a:t>
            </a:r>
          </a:p>
        </p:txBody>
      </p:sp>
      <p:pic>
        <p:nvPicPr>
          <p:cNvPr descr="images/accumulator-diagram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9017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Simulating word acquisition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Monolingual word acquisition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For participant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word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Learning instances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Age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⋅</m:t>
                            </m:r>
                            <m:sSub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Frequency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Frequency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∼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Poisson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λ</m:t>
                                </m:r>
                              </m:e>
                            </m:d>
                          </m:e>
                        </m:mr>
                        <m:mr>
                          <m:e/>
                        </m:mr>
                        <m:mr>
                          <m:e>
                            <m:r>
                              <m:rPr>
                                <m:nor/>
                                <m:sty m:val="b"/>
                              </m:rPr>
                              <m:t>For simulations:</m:t>
                            </m:r>
                            <m:r>
                              <m:t> </m:t>
                            </m:r>
                            <m:r>
                              <m:t>λ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50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</a:p>
            </p:txBody>
          </p:sp>
        </mc:Choice>
      </mc:AlternateContent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pic>
        <p:nvPicPr>
          <p:cNvPr descr="index_files/figure-pptx/eli-mon-0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625600"/>
            <a:ext cx="29591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Monolingual word acquisition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For participant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word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Learning instances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Age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⋅</m:t>
                            </m:r>
                            <m:sSub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Frequency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Frequency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∼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Poisson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λ</m:t>
                                </m:r>
                              </m:e>
                            </m:d>
                          </m:e>
                        </m:mr>
                        <m:mr>
                          <m:e/>
                        </m:mr>
                        <m:mr>
                          <m:e>
                            <m:r>
                              <m:rPr>
                                <m:nor/>
                                <m:sty m:val="b"/>
                              </m:rPr>
                              <m:t>For simulations:</m:t>
                            </m:r>
                          </m:e>
                        </m:mr>
                        <m:mr>
                          <m:e>
                            <m:r>
                              <m:t>λ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50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Threshold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300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pic>
        <p:nvPicPr>
          <p:cNvPr descr="index_files/figure-pptx/eli-mon-1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625600"/>
            <a:ext cx="29591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Monolingual word acquisition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For participant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word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Learning instances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Age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⋅</m:t>
                            </m:r>
                            <m:sSub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Frequency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Frequency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∼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Poisson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λ</m:t>
                                </m:r>
                              </m:e>
                            </m:d>
                          </m:e>
                        </m:mr>
                        <m:mr>
                          <m:e/>
                        </m:mr>
                        <m:mr>
                          <m:e>
                            <m:r>
                              <m:rPr>
                                <m:nor/>
                                <m:sty m:val="b"/>
                              </m:rPr>
                              <m:t>For simulations:</m:t>
                            </m:r>
                          </m:e>
                        </m:mr>
                        <m:mr>
                          <m:e>
                            <m:r>
                              <m:t>λ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50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Threshold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300</m:t>
                            </m:r>
                          </m:e>
                        </m:mr>
                        <m:mr>
                          <m:e/>
                        </m:mr>
                        <m:mr>
                          <m:e>
                            <m:sSub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Age of Acquisition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Age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 </m:t>
                                </m:r>
                                <m:r>
                                  <m:rPr>
                                    <m:sty m:val="p"/>
                                  </m:rPr>
                                  <m:t>[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Threshold]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pic>
        <p:nvPicPr>
          <p:cNvPr descr="index_files/figure-pptx/eli-mon-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625600"/>
            <a:ext cx="29591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Bilingual word acquisition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 parallel activation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Bilingual word acquisition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 parallel activation</a:t>
            </a:r>
          </a:p>
        </p:txBody>
      </p:sp>
      <p:pic>
        <p:nvPicPr>
          <p:cNvPr descr="index_files/figure-pptx/eli-bil-h0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206500"/>
            <a:ext cx="5105400" cy="237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Bilingual word acquisition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Parallel activation</a:t>
                </a:r>
              </a:p>
              <a:p>
                <a:pPr lvl="0" indent="0" marL="0">
                  <a:buNone/>
                </a:pPr>
                <a:r>
                  <a:rPr b="1"/>
                  <a:t>Hypothesis</a:t>
                </a:r>
                <a:r>
                  <a:rPr/>
                  <a:t>: word-representations receive learning instances from their translations</a:t>
                </a:r>
              </a:p>
              <a:p>
                <a:pPr lvl="0" indent="0" marL="0">
                  <a:buNone/>
                </a:pPr>
                <a:r>
                  <a:rPr/>
                  <a:t>Increment in learning instances: proportional to form-similarity (</a:t>
                </a:r>
                <a:r>
                  <a:rPr b="1"/>
                  <a:t>cognateness</a:t>
                </a:r>
                <a:r>
                  <a:rPr/>
                  <a:t>)</a:t>
                </a:r>
              </a:p>
              <a:p>
                <a:pPr lvl="0" indent="0" marL="0">
                  <a:buNone/>
                </a:pPr>
                <a:r>
                  <a:rPr b="1"/>
                  <a:t>Cognate</a:t>
                </a:r>
              </a:p>
              <a:p>
                <a:pPr lvl="0" indent="0" marL="0">
                  <a:buNone/>
                </a:pPr>
              </a:p>
              <a:p>
                <a:pPr lvl="0" indent="0" marL="0">
                  <a:buNone/>
                </a:pPr>
                <a:r>
                  <a:rPr b="1"/>
                  <a:t>Non-cognate</a:t>
                </a:r>
              </a:p>
              <a:p>
                <a:pPr lvl="0" indent="0" marL="0">
                  <a:buNone/>
                </a:pP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Bilingual word acquisition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Parallel activation</a:t>
                </a:r>
              </a:p>
              <a:p>
                <a:pPr lvl="0" indent="0" marL="0">
                  <a:buNone/>
                </a:pPr>
                <a:r>
                  <a:rPr/>
                  <a:t>Including learning instances from </a:t>
                </a:r>
                <a:r>
                  <a:rPr b="1"/>
                  <a:t>parallel activation</a:t>
                </a:r>
              </a:p>
              <a:p>
                <a:pPr lvl="0" indent="0" marL="0">
                  <a:buNone/>
                </a:pPr>
                <a:r>
                  <a:rPr b="1"/>
                  <a:t>Hypothesis</a:t>
                </a:r>
                <a:r>
                  <a:rPr/>
                  <a:t>: word-representations receive learning instances from their translations</a:t>
                </a:r>
              </a:p>
              <a:p>
                <a:pPr lvl="0" indent="0" marL="0">
                  <a:buNone/>
                </a:pPr>
                <a:r>
                  <a:rPr/>
                  <a:t>Proportional to the amount of form-similarity (</a:t>
                </a:r>
                <a:r>
                  <a:rPr b="1"/>
                  <a:t>cognateness</a:t>
                </a:r>
                <a:r>
                  <a:rPr/>
                  <a:t>)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b"/>
                              </m:rPr>
                              <m:t>Monolinguals: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Learning instances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A</m:t>
                            </m:r>
                            <m:r>
                              <m:t>g</m:t>
                            </m:r>
                            <m:sSub>
                              <m:e>
                                <m:r>
                                  <m:t>e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⋅</m:t>
                            </m:r>
                            <m:r>
                              <m:t>F</m:t>
                            </m:r>
                            <m:r>
                              <m:t>r</m:t>
                            </m:r>
                            <m:r>
                              <m:t>e</m:t>
                            </m:r>
                            <m:r>
                              <m:t>q</m:t>
                            </m:r>
                            <m:r>
                              <m:t>u</m:t>
                            </m:r>
                            <m:r>
                              <m:t>e</m:t>
                            </m:r>
                            <m:r>
                              <m:t>n</m:t>
                            </m:r>
                            <m:r>
                              <m:t>c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b"/>
                              </m:rPr>
                              <m:t>Bilinguals: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Learning instances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Age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⋅</m:t>
                            </m:r>
                            <m:sSub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Frequency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⋅</m:t>
                            </m:r>
                            <m:sSub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Exposure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rPr>
                                        <m:nor/>
                                        <m:sty m:val="p"/>
                                      </m:rPr>
                                      <m:t>Cognateness</m:t>
                                    </m:r>
                                  </m:e>
                                  <m:sub>
                                    <m:r>
                                      <m:t>j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⋅</m:t>
                                </m:r>
                                <m:sSub>
                                  <m:e>
                                    <m:r>
                                      <m:rPr>
                                        <m:nor/>
                                        <m:sty m:val="p"/>
                                      </m:rPr>
                                      <m:t>Learning instances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  <m:r>
                                      <m:t>j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′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Bilingual word acquisition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Parallel activation</a:t>
                </a:r>
              </a:p>
            </p:txBody>
          </p:sp>
        </mc:Choice>
      </mc:AlternateContent>
      <p:pic>
        <p:nvPicPr>
          <p:cNvPr descr="index_files/figure-pptx/eli-bil-h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06500"/>
            <a:ext cx="5105400" cy="237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predictions (observed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Questionnaire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Barcelona Vocabulary Questionnaire (BVQ)</a:t>
            </a:r>
          </a:p>
          <a:p>
            <a:pPr lvl="0"/>
            <a:r>
              <a:rPr/>
              <a:t>On-line, implemented in formr (Arslan, Walther, and Tata 2020)</a:t>
            </a:r>
          </a:p>
          <a:p>
            <a:pPr lvl="0"/>
            <a:r>
              <a:rPr/>
              <a:t>Inspired in MacArthur-Bates CDI (Fenson et al. 1994)</a:t>
            </a:r>
          </a:p>
          <a:p>
            <a:pPr lvl="0"/>
            <a:r>
              <a:rPr/>
              <a:t>~1,600 items/words (800 Catalan + 800 Spanish)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 acquisition</a:t>
            </a:r>
          </a:p>
          <a:p>
            <a:pPr lvl="0" indent="0" marL="0">
              <a:buNone/>
            </a:pP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Participants filled one of four versions of the questionnaire: - 500 items: 250 Catalan + 250 Spanish</a:t>
            </a:r>
          </a:p>
          <a:p>
            <a:pPr lvl="0" indent="0" marL="0">
              <a:buNone/>
            </a:pPr>
            <a:r>
              <a:rPr/>
              <a:t>Short-listed (nouns): 302 translation equivalents (TE)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138,078 item responses</a:t>
            </a:r>
            <a:r>
              <a:rPr/>
              <a:t> from </a:t>
            </a:r>
            <a:r>
              <a:rPr b="1"/>
              <a:t>366 participants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 times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pic>
        <p:nvPicPr>
          <p:cNvPr descr="index_files/figure-pptx/participants-ag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97000"/>
            <a:ext cx="5105400" cy="198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Data analysis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Model structure</a:t>
                </a:r>
              </a:p>
              <a:p>
                <a:pPr lvl="0" indent="0" marL="0">
                  <a:buNone/>
                </a:pPr>
              </a:p>
              <a:p>
                <a:pPr lvl="0" indent="0" marL="0">
                  <a:buNone/>
                </a:pPr>
                <a:r>
                  <a:rPr b="1"/>
                  <a:t>Ordinal</a:t>
                </a:r>
                <a:r>
                  <a:rPr/>
                  <a:t> regression model: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U</m:t>
                        </m:r>
                        <m:r>
                          <m:t>n</m:t>
                        </m:r>
                        <m:r>
                          <m:t>d</m:t>
                        </m:r>
                        <m:r>
                          <m:t>e</m:t>
                        </m:r>
                        <m:r>
                          <m:t>r</m:t>
                        </m:r>
                        <m:r>
                          <m:t>s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n</m:t>
                        </m:r>
                        <m:r>
                          <m:t>d</m:t>
                        </m:r>
                        <m:r>
                          <m:t>s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S</m:t>
                        </m:r>
                        <m:r>
                          <m:t>a</m:t>
                        </m:r>
                        <m:r>
                          <m:t>y</m:t>
                        </m:r>
                        <m:r>
                          <m:t>s</m:t>
                        </m:r>
                      </m:e>
                    </m:d>
                  </m:oMath>
                </a14:m>
              </a:p>
              <a:p>
                <a:pPr lvl="0"/>
                <a:r>
                  <a:rPr i="1"/>
                  <a:t>No</a:t>
                </a:r>
                <a:r>
                  <a:rPr/>
                  <a:t> &lt; </a:t>
                </a:r>
                <a:r>
                  <a:rPr i="1"/>
                  <a:t>Understands</a:t>
                </a:r>
                <a:r>
                  <a:rPr/>
                  <a:t> &lt; </a:t>
                </a:r>
                <a:r>
                  <a:rPr i="1"/>
                  <a:t>Understands and Says</a:t>
                </a:r>
              </a:p>
              <a:p>
                <a:pPr lvl="0" indent="0" marL="0">
                  <a:buNone/>
                </a:pPr>
                <a:r>
                  <a:rPr b="1"/>
                  <a:t>Multilevel</a:t>
                </a:r>
                <a:r>
                  <a:rPr/>
                  <a:t>: Crossed-random effects</a:t>
                </a:r>
              </a:p>
              <a:p>
                <a:pPr lvl="0"/>
                <a:r>
                  <a:rPr i="1"/>
                  <a:t>Participant</a:t>
                </a:r>
                <a:r>
                  <a:rPr/>
                  <a:t> and </a:t>
                </a:r>
                <a:r>
                  <a:rPr i="1"/>
                  <a:t>Translation equivalent</a:t>
                </a:r>
                <a:r>
                  <a:rPr/>
                  <a:t> as grouping variables</a:t>
                </a:r>
              </a:p>
              <a:p>
                <a:pPr lvl="0" indent="0" marL="0">
                  <a:buNone/>
                </a:pPr>
                <a:r>
                  <a:rPr b="1"/>
                  <a:t>Bayesian</a:t>
                </a:r>
                <a:r>
                  <a:rPr/>
                  <a:t>: probability of parameter values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nor/>
                              <m:sty m:val="p"/>
                            </m:rPr>
                            <m:t>model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nor/>
                              <m:sty m:val="p"/>
                            </m:rPr>
                            <m:t>data</m:t>
                          </m:r>
                        </m:e>
                      </m:d>
                      <m:r>
                        <m:rPr>
                          <m:sty m:val="p"/>
                        </m:rPr>
                        <m:t>∝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nor/>
                              <m:sty m:val="p"/>
                            </m:rPr>
                            <m:t>data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nor/>
                              <m:sty m:val="p"/>
                            </m:rPr>
                            <m:t>model</m:t>
                          </m:r>
                        </m:e>
                      </m:d>
                      <m:r>
                        <m:rPr>
                          <m:sty m:val="p"/>
                        </m:rPr>
                        <m:t>×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nor/>
                              <m:sty m:val="p"/>
                            </m:rPr>
                            <m:t>model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4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4" name="Text Placeholder 3" /><p:cNvSpPr><a:spLocks noGrp="1" /></p:cNvSpPr><p:nvPr><p:ph idx="2" sz="half" type="body" /></p:nvPr></p:nvSpPr><p:spPr /><p:txBody><a:bodyPr /><a:lstStyle /><a:p><a:pPr lvl="0" indent="0" marL="0"><a:spcBef><a:spcPts val="3000" /></a:spcBef><a:buNone /></a:pPr><a:r><a:rPr b="1" /><a:t>Predictors</a:t></a:r></a:p></p:txBody></p:sp><p:graphicFrame><p:nvGraphicFramePr><p:cNvPr id="6" name="Content Placeholder 5" /><p:cNvGraphicFramePr><a:graphicFrameLocks noGrp="1" /></p:cNvGraphicFramePr><p:nvPr><p:ph idx="1" /></p:nvPr></p:nvGraphicFramePr><p:xfrm><a:off x="3568700" y="203200" /><a:ext cx="5105400" cy="4381500" /></p:xfrm><a:graphic><a:graphicData uri="http://schemas.openxmlformats.org/drawingml/2006/table"><a:tbl><a:tblPr firstRow="1" bandRow="1"><a:tableStyleId>{5C22544A-7EE6-4342-B048-85BDC9FD1C3A}</a:tableStyleId></a:tblPr><a:tblGrid><a:gridCol w="2552700" /><a:gridCol w="2552700" /></a:tblGrid><a:tr h="0"><a:tc><a:txBody><a:bodyPr /><a:lstStyle /><a:p><a:pPr lvl="0" indent="0" marL="0" algn="l"><a:buNone /></a:pPr><a:r><a:rPr /><a:t>Predictor</a:t></a:r></a:p></a:txBody><a:tcPr /></a:tc><a:tc><a:txBody><a:bodyPr /><a:lstStyle /><a:p><a:pPr lvl="0" indent="0" marL="0" algn="l"><a:buNone /></a:pPr><a:r><a:rPr /><a:t>Example</a:t></a:r></a:p></a:txBody><a:tcPr /></a:tc></a:tr><a:tr h="0"><a:tc><a:txBody><a:bodyPr /><a:lstStyle /><a:p><a:pPr lvl="0" indent="0" marL="0" algn="l"><a:buNone /></a:pPr><a:r><a:rPr /><a:t>Age</a:t></a:r></a:p></a:txBody></a:tc><a:tc><a:txBody><a:bodyPr /><a:lstStyle /><a:p><a:pPr lvl="0" indent="0" marL="0" algn="l"><a:buNone /></a:pPr><a:r><a:rPr /><a:t>Months</a:t></a:r></a:p></a:txBody></a:tc></a:tr><a:tr h="0"><a:tc><a:txBody><a:bodyPr /><a:lstStyle /><a:p><a:pPr lvl="0" indent="0" marL="0" algn="l"><a:buNone /></a:pPr><a:r><a:rPr /><a:t>Length</a:t></a:r></a:p></a:txBody></a:tc><a:tc><a:txBody><a:bodyPr /><a:lstStyle /><a:p><a:pPr lvl="0" indent="0" marL="0" algn="l"><a:buNone /></a:pPr><a:r><a:rPr /><a:t>Number of phonemes</a:t></a:r></a:p></a:txBody></a:tc></a:tr><a:tr h="0"><a:tc><a:txBody><a:bodyPr /><a:lstStyle /><a:p><a:pPr lvl="0" indent="0" marL="0" algn="l"><a:buNone /></a:pPr><a:r><a:rPr /><a:t>Exposure</a:t></a:r></a:p></a:txBody></a:tc><a:tc><a:txBody><a:bodyPr /><a:lstStyle /><a:p><a:pPr lvl="0" indent="0" marL="0" algn="l"><a:buNone /></a:pPr><a:r><a:rPr /><a:t>Lexical frequency </a:t></a:r><a14:m><m:oMath xmlns:m="http://schemas.openxmlformats.org/officeDocument/2006/math"><m:r><m:rPr><m:sty m:val="p" /></m:rPr><m:t>×</m:t></m:r></m:oMath></a14:m><a:r><a:rPr /><a:t> Language exposure</a:t></a:r></a:p></a:txBody></a:tc></a:tr><a:tr h="0"><a:tc><a:txBody><a:bodyPr /><a:lstStyle /><a:p><a:pPr lvl="0" indent="0" marL="0" algn="l"><a:buNone /></a:pPr><a:r><a:rPr /><a:t>Cognateness</a:t></a:r></a:p></a:txBody></a:tc><a:tc><a:txBody><a:bodyPr /><a:lstStyle /><a:p><a:pPr lvl="0" indent="0" marL="0" algn="l"><a:buNone /></a:pPr><a:r><a:rPr /><a:t>Levenshtein similarity between a word-form and its translation</a:t></a:r></a:p></a:txBody></a:tc></a:tr><a:tr h="0"><a:tc><a:txBody><a:bodyPr /><a:lstStyle /><a:p><a:pPr lvl="0" indent="0" marL="0" algn="l"><a:buNone /></a:pPr><a:r><a:rPr /><a:t>Two-way and three-way interactions between age, exposure, and cognateness</a:t></a:r></a:p></a:txBody></a:tc><a:tc><a:txBody><a:bodyPr /><a:lstStyle /><a:p><a:endParaRPr /></a:p></a:txBody></a:tc></a:tr></a:tbl></a:graphicData></a:graphic></p:graphicFrame></p:spTree></p:cSld>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Results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Posterior distribution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95% HDI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p(H0)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Intercepts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Comprehension and Production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[-0.5, 0.5]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0.088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Comprehension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0.936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[2.44, 0.95]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Slopes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Age (+1 SD, 4.87, months)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[1.43, 0.45]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Exposure (+1 SD, 1.81)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0.233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[0.8, 0.27]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Cognateness (+1 SD, 0.26)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[0.06, 0.1]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0.037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Length (+1 SD, 1.56 phonemes)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-0.062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[-0.35, -0.04]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Age × Exposure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[0.16, 0.1]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Age × Cognateness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[0, 0.03]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0.985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Exposure × Cognateness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-0.057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[-0.28, -0.05]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Age × Exposure × Cognateness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[-0.11, -0.01]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0.975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Posterior predictions</a:t>
            </a:r>
          </a:p>
        </p:txBody>
      </p:sp>
      <p:pic>
        <p:nvPicPr>
          <p:cNvPr descr="index_files/figure-pptx/predictions-hig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85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Posterior predictions</a:t>
            </a:r>
          </a:p>
        </p:txBody>
      </p:sp>
      <p:pic>
        <p:nvPicPr>
          <p:cNvPr descr="index_files/figure-pptx/predictions-mean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85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Posterior predictions</a:t>
            </a:r>
          </a:p>
        </p:txBody>
      </p:sp>
      <p:pic>
        <p:nvPicPr>
          <p:cNvPr descr="index_files/figure-pptx/predictions-low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85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Discussion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 b="1"/>
              <a:t>Cognateness facilitates word acquisition</a:t>
            </a:r>
          </a:p>
          <a:p>
            <a:pPr lvl="0"/>
            <a:r>
              <a:rPr/>
              <a:t>Only </a:t>
            </a:r>
            <a:r>
              <a:rPr b="1"/>
              <a:t>low-exposure</a:t>
            </a:r>
            <a:r>
              <a:rPr/>
              <a:t> words benefit from their cognate status: less dominant language receives more facilitation</a:t>
            </a:r>
          </a:p>
          <a:p>
            <a:pPr lvl="0"/>
            <a:r>
              <a:rPr b="1"/>
              <a:t>Parallel activation</a:t>
            </a:r>
            <a:r>
              <a:rPr/>
              <a:t> as mechanism that boosts lexical consolidation: increment in </a:t>
            </a:r>
            <a:r>
              <a:rPr b="1"/>
              <a:t>cumulative learning instances</a:t>
            </a:r>
          </a:p>
          <a:p>
            <a:pPr lvl="0"/>
            <a:r>
              <a:rPr/>
              <a:t>Catalan-Spanish: very specific population</a:t>
            </a:r>
          </a:p>
          <a:p>
            <a:pPr lvl="0"/>
            <a:r>
              <a:rPr/>
              <a:t>Next steps: word-learning, formalisation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Appendix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Item properties</a:t>
            </a:r>
          </a:p>
        </p:txBody>
      </p:sp>
      <p:pic>
        <p:nvPicPr>
          <p:cNvPr descr="index_files/figure-pptx/item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Associating a </a:t>
            </a:r>
            <a:r>
              <a:rPr b="1"/>
              <a:t>word-form</a:t>
            </a:r>
            <a:r>
              <a:rPr/>
              <a:t> to its </a:t>
            </a:r>
            <a:r>
              <a:rPr b="1"/>
              <a:t>referential context</a:t>
            </a:r>
            <a:r>
              <a:rPr/>
              <a:t> (and more)</a:t>
            </a:r>
          </a:p>
          <a:p>
            <a:pPr lvl="0"/>
            <a:r>
              <a:rPr b="1"/>
              <a:t>Challenging</a:t>
            </a:r>
            <a:r>
              <a:rPr/>
              <a:t> task: ambiguity, variability</a:t>
            </a:r>
          </a:p>
          <a:p>
            <a:pPr lvl="0"/>
            <a:r>
              <a:rPr/>
              <a:t>Earliest evidence of word acquisition: </a:t>
            </a:r>
            <a:r>
              <a:rPr b="1"/>
              <a:t>6 months</a:t>
            </a:r>
            <a:r>
              <a:rPr/>
              <a:t> of age (Jusczyk and Aslin 1995; Bergelson and Swingley 2012)</a:t>
            </a:r>
          </a:p>
        </p:txBody>
      </p:sp>
      <p:pic>
        <p:nvPicPr>
          <p:cNvPr descr="images/bergelson-swingley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49800" y="1193800"/>
            <a:ext cx="3848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Medical Xpress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Levenshtein similarity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Phonological similarity</a:t>
            </a:r>
          </a:p>
          <a:p>
            <a:pPr lvl="0" indent="0" marL="0">
              <a:buNone/>
            </a:pPr>
            <a:r>
              <a:rPr b="1"/>
              <a:t>Levenshtein distance</a:t>
            </a:r>
            <a:r>
              <a:rPr/>
              <a:t>: number of edits for two character strings to become identical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Orthography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Phonology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String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Catalan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i="1"/>
                        <a:t>porta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/ˈpɔɾ.tə/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pɔɾtə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Spanish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i="1"/>
                        <a:t>puerta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/ˈpweɾ.ta/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pweɾta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Levenshtein similarity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l</m:t>
                          </m:r>
                          <m:r>
                            <m:t>e</m:t>
                          </m:r>
                          <m:r>
                            <m:t>v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B</m:t>
                              </m:r>
                            </m:e>
                          </m:d>
                        </m:num>
                        <m:den>
                          <m:r>
                            <m:t>M</m:t>
                          </m:r>
                          <m:r>
                            <m:t>a</m:t>
                          </m:r>
                          <m:r>
                            <m:t>x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l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g</m:t>
                              </m:r>
                              <m:r>
                                <m:t>t</m:t>
                              </m:r>
                              <m:r>
                                <m:t>h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A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g</m:t>
                              </m:r>
                              <m:r>
                                <m:t>t</m:t>
                              </m:r>
                              <m:r>
                                <m:t>h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B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Catalan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Spanish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Levenshtein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porta (/ˈpɔɾ.tə/)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puerta (/ˈpweɾ.ta/)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0.50 (3)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taula (/ˈtaw.lə/)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mesa* (/ˈmesa/)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 (5)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cotxe (/ˈkɔ.t͡ʃə/)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coche (/ˈkot͡ʃe/)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0.40 (3)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…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…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…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Thank you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Arslan, Ruben C., Matthias P. Walther, and Cyril S. Tata. 2020. “Formr: A Study Framework Allowing for Automated Feedback Generation and Complex Longitudinal Experience-Sampling Studies Using R.” </a:t>
            </a:r>
            <a:r>
              <a:rPr i="1"/>
              <a:t>Behavior Research Methods</a:t>
            </a:r>
            <a:r>
              <a:rPr/>
              <a:t> 52 (1): 376–87. </a:t>
            </a:r>
            <a:r>
              <a:rPr>
                <a:hlinkClick r:id="rId2"/>
              </a:rPr>
              <a:t>https://doi.org/10.3758/s13428-019-01236-y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Bergelson, Elika, and Daniel Swingley. 2012. “At 6–9 Months, Human Infants Know the Meanings of Many Common Nouns.” </a:t>
            </a:r>
            <a:r>
              <a:rPr i="1"/>
              <a:t>Proceedings of the National Academy of Sciences</a:t>
            </a:r>
            <a:r>
              <a:rPr/>
              <a:t> 109 (9): 3253–58. </a:t>
            </a:r>
            <a:r>
              <a:rPr>
                <a:hlinkClick r:id="rId3"/>
              </a:rPr>
              <a:t>https://doi.org/10.1073/pnas.1113380109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Bilson, Samuel, Hanako Yoshida, Crystal D Tran, Elizabeth A Woods, and Thomas T Hills. 2015. “Semantic Facilitation in Bilingual First Language Acquisition.” </a:t>
            </a:r>
            <a:r>
              <a:rPr i="1"/>
              <a:t>Cognition</a:t>
            </a:r>
            <a:r>
              <a:rPr/>
              <a:t> 140: 122–34.</a:t>
            </a:r>
          </a:p>
          <a:p>
            <a:pPr lvl="0" indent="0" marL="0">
              <a:buNone/>
            </a:pPr>
            <a:r>
              <a:rPr/>
              <a:t>Bosch, Laura, and Marta Ramon-Casas. 2014. “First Translation Equivalents in Bilingual Toddlers’ Expressive Vocabulary: Does Form Similarity Matter?” </a:t>
            </a:r>
            <a:r>
              <a:rPr i="1"/>
              <a:t>International Journal of Behavioral Development</a:t>
            </a:r>
            <a:r>
              <a:rPr/>
              <a:t> 38 (4): 317–22. </a:t>
            </a:r>
            <a:r>
              <a:rPr>
                <a:hlinkClick r:id="rId4"/>
              </a:rPr>
              <a:t>https://doi.org/10.1177/0165025414532559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Costa, Albert, Alfonso Caramazza, and Nuria Sebastian-Galles. 2000. “The Cognate Facilitation Effect: Implications for Models of Lexical Access.” </a:t>
            </a:r>
            <a:r>
              <a:rPr i="1"/>
              <a:t>Journal of Experimental Psychology: Learning, Memory, and Cognition</a:t>
            </a:r>
            <a:r>
              <a:rPr/>
              <a:t> 26: 1283–96. </a:t>
            </a:r>
            <a:r>
              <a:rPr>
                <a:hlinkClick r:id="rId5"/>
              </a:rPr>
              <a:t>https://doi.org/10.1037/0278-7393.26.5.1283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Fenson, Larry, Philip S. Dale, J. Steven Reznick, Elizabeth Bates, Donna J. Thal, Stephen J. Pethick, Michael Tomasello, Carolyn B. Mervis, and Joan Stiles. 1994. “Variability in Early Communicative Development.” </a:t>
            </a:r>
            <a:r>
              <a:rPr i="1"/>
              <a:t>Monographs of the Society for Research in Child Development</a:t>
            </a:r>
            <a:r>
              <a:rPr/>
              <a:t> 59 (5): i–185. </a:t>
            </a:r>
            <a:r>
              <a:rPr>
                <a:hlinkClick r:id="rId6"/>
              </a:rPr>
              <a:t>https://doi.org/10.2307/1166093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Floccia, Caroline, Thomas D. Sambrook, Claire Delle Luche, Rosa Kwok, Jeremy Goslin, Laurence White, Allegra Cattani, et al. 2018. “I: Introduction.” </a:t>
            </a:r>
            <a:r>
              <a:rPr i="1"/>
              <a:t>Monographs of the Society for Research in Child Development</a:t>
            </a:r>
            <a:r>
              <a:rPr/>
              <a:t> 83 (1): 7–29. </a:t>
            </a:r>
            <a:r>
              <a:rPr>
                <a:hlinkClick r:id="rId7"/>
              </a:rPr>
              <a:t>https://doi.org/10.1111/mono.12348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Hidaka, Shohei. 2013. “A Computational Model Associating Learning Process, Word Attributes, and Age of Acquisition.” </a:t>
            </a:r>
            <a:r>
              <a:rPr i="1"/>
              <a:t>PLOS ONE</a:t>
            </a:r>
            <a:r>
              <a:rPr/>
              <a:t> 8 (11): e76242. </a:t>
            </a:r>
            <a:r>
              <a:rPr>
                <a:hlinkClick r:id="rId8"/>
              </a:rPr>
              <a:t>https://doi.org/10.1371/journal.pone.0076242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Hoff, Erika, Cynthia Core, Silvia Place, Rosario Rumiche, Melissa Señor, and Marisol Parra. 2012. “Dual Language Exposure and Early Bilingual Development*.” </a:t>
            </a:r>
            <a:r>
              <a:rPr i="1"/>
              <a:t>Journal of Child Language</a:t>
            </a:r>
            <a:r>
              <a:rPr/>
              <a:t> 39 (1): 1–27. </a:t>
            </a:r>
            <a:r>
              <a:rPr>
                <a:hlinkClick r:id="rId9"/>
              </a:rPr>
              <a:t>https://doi.org/10.1017/S0305000910000759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Jusczyk, P. W., and R. N. Aslin. 1995. “Infants′ Detection of the Sound Patterns of Words in Fluent Speech.” </a:t>
            </a:r>
            <a:r>
              <a:rPr i="1"/>
              <a:t>Cognitive Psychology</a:t>
            </a:r>
            <a:r>
              <a:rPr/>
              <a:t> 29 (1): 1–23. </a:t>
            </a:r>
            <a:r>
              <a:rPr>
                <a:hlinkClick r:id="rId10"/>
              </a:rPr>
              <a:t>https://doi.org/10.1006/cogp.1995.1010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Mitchell, Lori, Rachel K. Y. Tsui, and Krista Byers-Heinlein. 2022. “Cognates Are Advantaged in Early Bilingual Expressive Vocabulary Development.” PsyArXiv. </a:t>
            </a:r>
            <a:r>
              <a:rPr>
                <a:hlinkClick r:id="rId11"/>
              </a:rPr>
              <a:t>https://doi.org/10.31234/osf.io/daktp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Mollica, Francis, and Steven T. Piantadosi. 2017. “How Data Drive Early Word Learning: A Cross-Linguistic Waiting Time Analysis.” </a:t>
            </a:r>
            <a:r>
              <a:rPr i="1"/>
              <a:t>Open Mind</a:t>
            </a:r>
            <a:r>
              <a:rPr/>
              <a:t> 1 (2): 67–77. </a:t>
            </a:r>
            <a:r>
              <a:rPr>
                <a:hlinkClick r:id="rId12"/>
              </a:rPr>
              <a:t>https://doi.org/10.1162/OPMI_a_00006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Tsui, Rachel Ka-Ying, Ana Maria Gonzalez-Barrero, Esther Schott, and Krista Byers-Heinlein. 2022. “Are Translation Equivalents Special? Evidence from Simulations and Empirical Data from Bilingual Infants.” </a:t>
            </a:r>
            <a:r>
              <a:rPr i="1"/>
              <a:t>Cognition</a:t>
            </a:r>
            <a:r>
              <a:rPr/>
              <a:t> 225 (August): 105084. </a:t>
            </a:r>
            <a:r>
              <a:rPr>
                <a:hlinkClick r:id="rId13"/>
              </a:rPr>
              <a:t>https://doi.org/10.1016/j.cognition.2022.105084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 acquisition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Bilingual word acquisition</a:t>
            </a:r>
            <a:r>
              <a:rPr/>
              <a:t>: more than one word-form per referent</a:t>
            </a:r>
          </a:p>
          <a:p>
            <a:pPr lvl="0" indent="0" marL="0">
              <a:buNone/>
            </a:pPr>
            <a:r>
              <a:rPr i="1"/>
              <a:t>gos</a:t>
            </a:r>
            <a:r>
              <a:rPr/>
              <a:t> → DOG ← </a:t>
            </a:r>
            <a:r>
              <a:rPr i="1"/>
              <a:t>perro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 acquisition</a:t>
            </a:r>
          </a:p>
          <a:p>
            <a:pPr lvl="0" indent="0" marL="0">
              <a:buNone/>
            </a:pP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Vocabulary checklist</a:t>
            </a:r>
            <a:r>
              <a:rPr/>
              <a:t>: number/proportion of words checked by caregivers as </a:t>
            </a:r>
            <a:r>
              <a:rPr>
                <a:latin typeface="Courier"/>
              </a:rPr>
              <a:t>Understands</a:t>
            </a:r>
            <a:r>
              <a:rPr/>
              <a:t>, and/or </a:t>
            </a:r>
            <a:r>
              <a:rPr>
                <a:latin typeface="Courier"/>
              </a:rPr>
              <a:t>Says</a:t>
            </a:r>
            <a:r>
              <a:rPr/>
              <a:t> (e.g., CDI, Fenson et al. 1994)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Understands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Understands &amp; Says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chair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[ x 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[ 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[ 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[ 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…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[ 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[ x ]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 acquisition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English-Spanish bilinguals: </a:t>
            </a:r>
            <a:r>
              <a:rPr b="1"/>
              <a:t>smaller English vocab. size</a:t>
            </a:r>
            <a:r>
              <a:rPr/>
              <a:t> compared to monolinguals, but </a:t>
            </a:r>
            <a:r>
              <a:rPr b="1"/>
              <a:t>similar total vocab. size</a:t>
            </a:r>
            <a:r>
              <a:rPr/>
              <a:t> (Hoff et al. 2012)</a:t>
            </a:r>
          </a:p>
          <a:p>
            <a:pPr lvl="0" indent="0" marL="0">
              <a:buNone/>
            </a:pPr>
            <a:r>
              <a:rPr b="1"/>
              <a:t>Mixed evidence</a:t>
            </a:r>
            <a:r>
              <a:rPr/>
              <a:t> on other language pairs: English-French, Catalan-Spanish, English-Dutch</a:t>
            </a:r>
          </a:p>
        </p:txBody>
      </p:sp>
      <p:pic>
        <p:nvPicPr>
          <p:cNvPr descr="index_files/figure-pptx/vocab-preds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193800"/>
            <a:ext cx="297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Linguistic distance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Bilingual toddlers learning two </a:t>
            </a:r>
            <a:r>
              <a:rPr b="1"/>
              <a:t>typologically close languages</a:t>
            </a:r>
            <a:r>
              <a:rPr/>
              <a:t>: larger vocabulary sizes (Floccia et al. 2018)</a:t>
            </a:r>
          </a:p>
          <a:p>
            <a:pPr lvl="0" indent="0" marL="0">
              <a:buNone/>
            </a:pPr>
            <a:r>
              <a:rPr b="1"/>
              <a:t>Cognate</a:t>
            </a:r>
            <a:r>
              <a:rPr/>
              <a:t>: form-similar translation equivalents (TEs)</a:t>
            </a:r>
          </a:p>
          <a:p>
            <a:pPr lvl="0" indent="0" marL="0">
              <a:buNone/>
            </a:pPr>
            <a:r>
              <a:rPr/>
              <a:t>Bilinguals acquire </a:t>
            </a:r>
            <a:r>
              <a:rPr b="1"/>
              <a:t>TEs</a:t>
            </a:r>
            <a:r>
              <a:rPr/>
              <a:t> from early steps of vocabulary growth (Bilson et al. 2015; Tsui et al. 2022)</a:t>
            </a:r>
          </a:p>
          <a:p>
            <a:pPr lvl="0" indent="0" marL="0">
              <a:buNone/>
            </a:pPr>
            <a:r>
              <a:rPr/>
              <a:t>Cognates are acquired earlier than non-cognates (Mitchell, Tsui, and Byers-Heinlein 2022; Bosch and Ramon-Casas 2014)</a:t>
            </a:r>
          </a:p>
          <a:p>
            <a:pPr lvl="0" indent="0" marL="0">
              <a:buNone/>
            </a:pPr>
            <a:r>
              <a:rPr/>
              <a:t>Why would cognates be acquired earlier?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Parallel activation: candidate mechanism?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Lexical access is </a:t>
            </a:r>
            <a:r>
              <a:rPr b="1"/>
              <a:t>language non-selective</a:t>
            </a:r>
            <a:r>
              <a:rPr/>
              <a:t>:</a:t>
            </a:r>
          </a:p>
          <a:p>
            <a:pPr lvl="0" indent="0" marL="0">
              <a:buNone/>
            </a:pPr>
            <a:r>
              <a:rPr/>
              <a:t>Translation equivalents are co-activated, even in monolingual situations (e.g., Costa, Caramazza, and Sebastian-Galles 2000)</a:t>
            </a:r>
          </a:p>
          <a:p>
            <a:pPr lvl="0" indent="0" marL="0">
              <a:buNone/>
            </a:pPr>
            <a:r>
              <a:rPr b="1"/>
              <a:t>Dissociation</a:t>
            </a:r>
            <a:r>
              <a:rPr/>
              <a:t> between models of bilingual word </a:t>
            </a:r>
            <a:r>
              <a:rPr i="1"/>
              <a:t>processing</a:t>
            </a:r>
            <a:r>
              <a:rPr/>
              <a:t> and </a:t>
            </a:r>
            <a:r>
              <a:rPr i="1"/>
              <a:t>word acquisition</a:t>
            </a:r>
          </a:p>
        </p:txBody>
      </p:sp>
      <p:pic>
        <p:nvPicPr>
          <p:cNvPr descr="index_files/figure-pptx/parallel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324600" y="1193800"/>
            <a:ext cx="673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Cognateness, frequency, and vocabulary size</dc:title>
  <dc:creator>Gonzalo Garcia-Castro; Daniela S. Ávila-Varela; Ignacio Castillejo; Núria Sebastian-Galles</dc:creator>
  <cp:keywords/>
  <dcterms:created xsi:type="dcterms:W3CDTF">2023-05-29T11:38:33Z</dcterms:created>
  <dcterms:modified xsi:type="dcterms:W3CDTF">2023-05-29T11:38:33Z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assets/references.bib</vt:lpwstr>
  </property>
  <property fmtid="{D5CDD505-2E9C-101B-9397-08002B2CF9AE}" pid="5" name="by-author">
    <vt:lpwstr/>
  </property>
  <property fmtid="{D5CDD505-2E9C-101B-9397-08002B2CF9AE}" pid="6" name="footer">
    <vt:lpwstr>International Symposium of Psycholinguistics | Vitoria, 31st May, 2023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crollable">
    <vt:lpwstr>True</vt:lpwstr>
  </property>
  <property fmtid="{D5CDD505-2E9C-101B-9397-08002B2CF9AE}" pid="12" name="subtitle">
    <vt:lpwstr>An interactive account of bilingual lexical acquisition</vt:lpwstr>
  </property>
  <property fmtid="{D5CDD505-2E9C-101B-9397-08002B2CF9AE}" pid="13" name="toc-title">
    <vt:lpwstr>Table of contents</vt:lpwstr>
  </property>
</Properties>
</file>