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30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ssets/tiktok.mp4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ssets/benny-lava.mp4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ssets/soramimi.mp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ssets/yunomi.mp4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role of cognateness in native spoken word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Gonzalo García-Castro</a:t>
            </a:r>
            <a:br/>
            <a:r>
              <a:rPr/>
              <a:t>Serene Siow</a:t>
            </a:r>
            <a:br/>
            <a:r>
              <a:rPr/>
              <a:t>Kim Plunkett</a:t>
            </a:r>
            <a:br/>
            <a:r>
              <a:rPr/>
              <a:t>Nuria Sebastian-Galles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2025-07-11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Experiment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English participants listening to Catalan (</a:t>
            </a:r>
            <a:r>
              <a:rPr b="1"/>
              <a:t>cat-ENG</a:t>
            </a:r>
            <a:r>
              <a:rPr/>
              <a:t>) or Spanish (</a:t>
            </a:r>
            <a:r>
              <a:rPr b="1"/>
              <a:t>spa-ENG</a:t>
            </a:r>
            <a:r>
              <a:rPr/>
              <a:t>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Participants</a:t>
            </a:r>
          </a:p>
          <a:p>
            <a:pPr lvl="0"/>
            <a:r>
              <a:rPr b="1"/>
              <a:t>British English native adults</a:t>
            </a:r>
            <a:r>
              <a:rPr/>
              <a:t> living in the UK</a:t>
            </a:r>
          </a:p>
          <a:p>
            <a:pPr lvl="0"/>
            <a:r>
              <a:rPr/>
              <a:t>Recruited from Prolific</a:t>
            </a:r>
          </a:p>
          <a:p>
            <a:pPr lvl="0"/>
            <a:r>
              <a:rPr/>
              <a:t>No prior relevant familiarity with Catalan, Spanish or any other Romance language (self-reported).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 ± 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spa-ENG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35 (8)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21.80 ± 2.08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18–26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Russian (1)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cat-ENG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36 (4)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21.72 ± 2.25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18–25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French (1), German (1), Italian (1), Punjabi (1), Several (1)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aseline="30000"/>
                        <a:t>1</a:t>
                      </a:r>
                      <a:r>
                        <a:rPr/>
                        <a:t> Number of included participants (number of excluded participants.)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Task design</a:t>
            </a:r>
          </a:p>
          <a:p>
            <a:pPr lvl="0" indent="0" marL="0">
              <a:buNone/>
            </a:pPr>
            <a:r>
              <a:rPr/>
              <a:t>Implemented in Psychopy, deployed online via Pavlovia.</a:t>
            </a:r>
          </a:p>
        </p:txBody>
      </p:sp>
      <p:pic>
        <p:nvPicPr>
          <p:cNvPr descr="assets/desig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Stimuli</a:t>
            </a:r>
          </a:p>
          <a:p>
            <a:pPr lvl="0"/>
            <a:r>
              <a:rPr/>
              <a:t>High-frequency Catalan and Spanish nouns</a:t>
            </a:r>
          </a:p>
          <a:p>
            <a:pPr lvl="0"/>
            <a:r>
              <a:rPr/>
              <a:t>Recorded by a Catalan-Spanish proficient bilingual in a child-directed manner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Catalan list (</a:t>
            </a:r>
            <a:r>
              <a:rPr b="1" i="1"/>
              <a:t>n</a:t>
            </a:r>
            <a:r>
              <a:rPr b="1"/>
              <a:t> = 94)</a:t>
            </a:r>
          </a:p>
          <a:p>
            <a:pPr lvl="0" indent="0" marL="0">
              <a:buNone/>
            </a:pPr>
            <a:r>
              <a:rPr/>
              <a:t>6.67 phon (</a:t>
            </a:r>
            <a:r>
              <a:rPr i="1"/>
              <a:t>SD</a:t>
            </a:r>
            <a:r>
              <a:rPr/>
              <a:t> = 2.06, </a:t>
            </a:r>
            <a:r>
              <a:rPr i="1"/>
              <a:t>Range</a:t>
            </a:r>
            <a:r>
              <a:rPr/>
              <a:t> = 2-11) English translations: 5.12 char long (</a:t>
            </a:r>
            <a:r>
              <a:rPr i="1"/>
              <a:t>SD</a:t>
            </a:r>
            <a:r>
              <a:rPr/>
              <a:t> = 1.56, </a:t>
            </a:r>
            <a:r>
              <a:rPr i="1"/>
              <a:t>Range</a:t>
            </a:r>
            <a:r>
              <a:rPr/>
              <a:t> = 3-9)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Spanish list (</a:t>
            </a:r>
            <a:r>
              <a:rPr b="1" i="1"/>
              <a:t>n</a:t>
            </a:r>
            <a:r>
              <a:rPr b="1"/>
              <a:t> = 105)</a:t>
            </a:r>
          </a:p>
          <a:p>
            <a:pPr lvl="0" indent="0" marL="0">
              <a:buNone/>
            </a:pPr>
            <a:r>
              <a:rPr/>
              <a:t>7.27 phon long (</a:t>
            </a:r>
            <a:r>
              <a:rPr i="1"/>
              <a:t>SD</a:t>
            </a:r>
            <a:r>
              <a:rPr/>
              <a:t> = 2.05, </a:t>
            </a:r>
            <a:r>
              <a:rPr i="1"/>
              <a:t>Range</a:t>
            </a:r>
            <a:r>
              <a:rPr/>
              <a:t> = 3-13) English translations: 5.29 char long (</a:t>
            </a:r>
            <a:r>
              <a:rPr i="1"/>
              <a:t>SD</a:t>
            </a:r>
            <a:r>
              <a:rPr/>
              <a:t> = 1.77, </a:t>
            </a:r>
            <a:r>
              <a:rPr i="1"/>
              <a:t>Range</a:t>
            </a:r>
            <a:r>
              <a:rPr/>
              <a:t> = 3-12).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Results</a:t>
            </a:r>
          </a:p>
          <a:p>
            <a:pPr lvl="0" indent="0" marL="0">
              <a:buNone/>
            </a:pPr>
            <a:r>
              <a:rPr/>
              <a:t>Manual coding of responses as: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Valid responses</a:t>
            </a:r>
            <a:r>
              <a:rPr/>
              <a:t> Included in dataset</a:t>
            </a:r>
          </a:p>
          <a:p>
            <a:pPr lvl="0"/>
            <a:r>
              <a:rPr i="1"/>
              <a:t>Correct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(1)</a:t>
            </a:r>
          </a:p>
          <a:p>
            <a:pPr lvl="0"/>
            <a:r>
              <a:rPr i="1"/>
              <a:t>Incorrect</a:t>
            </a:r>
            <a:r>
              <a:rPr/>
              <a:t> (0)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Invalid responses</a:t>
            </a:r>
            <a:r>
              <a:rPr/>
              <a:t> Excluded from dataset</a:t>
            </a:r>
          </a:p>
          <a:p>
            <a:pPr lvl="0" indent="0" marL="0">
              <a:buNone/>
            </a:pPr>
            <a:r>
              <a:rPr/>
              <a:t>Blank, comments to experimenters, responses in languages other than English, 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Valid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 trials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spa-ENG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15.86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8.82–28.71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96.37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2,602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2.88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87–98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cat-ENG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10.84–32.56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81.38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2,604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71–83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5,206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3.16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8,887.27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302.71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Results</a:t>
                </a:r>
              </a:p>
              <a:p>
                <a:pPr lvl="0" indent="0" marL="0">
                  <a:buNone/>
                </a:pPr>
                <a:r>
                  <a:rPr/>
                  <a:t>Bayesian generalised linear mixed model (</a:t>
                </a:r>
                <a:r>
                  <a:rPr>
                    <a:latin typeface="Courier"/>
                  </a:rPr>
                  <a:t>brms</a:t>
                </a:r>
                <a:r>
                  <a:rPr/>
                  <a:t>).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b"/>
                              </m:rPr>
                              <m:t>Likelihood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∼</m:t>
                            </m:r>
                          </m:e>
                          <m:e>
                            <m:r>
                              <m:rPr>
                                <m:nor/>
                                <m:sty m:val="p"/>
                              </m:rPr>
                              <m:t>Bernoulli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b"/>
                              </m:rPr>
                              <m:t>Parameters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Logit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</m:e>
                                </m:d>
                              </m:sub>
                            </m:sSub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Frequency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</m:e>
                                </m:d>
                              </m:sub>
                            </m:sSub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PTHN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3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</m:e>
                                </m:d>
                              </m:sub>
                            </m:sSub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Similarity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4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PTHN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sSub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Similarity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6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</m:sub>
                            </m:sSub>
                            <m:r>
                              <m:rPr>
                                <m:sty m:val="p"/>
                              </m:rPr>
                              <m:t>∼</m:t>
                            </m:r>
                          </m:e>
                          <m:e>
                            <m:r>
                              <m:rPr>
                                <m:sty m:val="p"/>
                                <m:scr m:val="script"/>
                              </m:rP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  <m:sty m:val="p"/>
                              </m:rPr>
                              <m:t>, for participant </m:t>
                            </m:r>
                            <m:r>
                              <m:t>p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in 1, ..., </m:t>
                            </m:r>
                            <m:r>
                              <m:t>P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word </m:t>
                            </m:r>
                            <m:r>
                              <m:t>w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in 1, ..., </m:t>
                            </m:r>
                            <m:r>
                              <m:t>W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6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</m:e>
                                </m:d>
                              </m:sub>
                            </m:sSub>
                            <m:r>
                              <m:rPr>
                                <m:sty m:val="p"/>
                              </m:rPr>
                              <m:t>∼</m:t>
                            </m:r>
                          </m:e>
                          <m:e>
                            <m:r>
                              <m:rPr>
                                <m:sty m:val="p"/>
                                <m:scr m:val="script"/>
                              </m:rP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  <m:sty m:val="p"/>
                              </m:rPr>
                              <m:t>, for participant </m:t>
                            </m:r>
                            <m:r>
                              <m:t>p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in 1, ..., </m:t>
                            </m:r>
                            <m:r>
                              <m:t>P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b"/>
                              </m:rPr>
                              <m:t>Prior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μ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</m:sub>
                            </m:sSub>
                            <m:r>
                              <m:rPr>
                                <m:sty m:val="p"/>
                              </m:rPr>
                              <m:t>∼</m:t>
                            </m:r>
                          </m:e>
                          <m:e>
                            <m:r>
                              <m:rPr>
                                <m:sty m:val="p"/>
                                <m:scr m:val="script"/>
                              </m:rP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0.1</m:t>
                                </m:r>
                              </m:e>
                            </m:d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σ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</m:sub>
                                </m:sSub>
                              </m:sub>
                            </m:sSub>
                            <m:r>
                              <m:rPr>
                                <m:sty m:val="p"/>
                              </m:rPr>
                              <m:t>,</m:t>
                            </m:r>
                            <m:sSub>
                              <m:e>
                                <m:r>
                                  <m:t>σ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w</m:t>
                                    </m:r>
                                  </m:sub>
                                </m:sSub>
                              </m:sub>
                            </m:sSub>
                            <m:r>
                              <m:rPr>
                                <m:sty m:val="p"/>
                              </m:rPr>
                              <m:t>∼</m:t>
                            </m:r>
                          </m:e>
                          <m:e>
                            <m:r>
                              <m:rPr>
                                <m:nor/>
                                <m:sty m:val="p"/>
                              </m:rPr>
                              <m:t>HalfCauchy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0.1</m:t>
                                </m:r>
                              </m:e>
                            </m:d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ρ</m:t>
                                </m:r>
                              </m:e>
                              <m:sub>
                                <m:r>
                                  <m:t>p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,</m:t>
                            </m:r>
                            <m:sSub>
                              <m:e>
                                <m:r>
                                  <m:t>ρ</m:t>
                                </m:r>
                              </m:e>
                              <m:sub>
                                <m:r>
                                  <m:t>w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∼</m:t>
                            </m:r>
                          </m:e>
                          <m:e>
                            <m:r>
                              <m:rPr>
                                <m:nor/>
                                <m:sty m:val="p"/>
                              </m:rPr>
                              <m:t>LKJCorr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8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Results</a:t>
                </a:r>
              </a:p>
            </p:txBody>
          </p:sp>
        </mc:Choice>
      </mc:AlternateContent>
      <p:pic>
        <p:nvPicPr>
          <p:cNvPr descr="index_files/figure-pptx/fig-epreds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Discussion</a:t>
            </a:r>
          </a:p>
          <a:p>
            <a:pPr lvl="0"/>
            <a:r>
              <a:rPr/>
              <a:t>Word-forms in an unfamiliar language </a:t>
            </a:r>
            <a:r>
              <a:rPr b="1"/>
              <a:t>activate their translation equivalents</a:t>
            </a:r>
            <a:r>
              <a:rPr/>
              <a:t> in the native language, provided:</a:t>
            </a:r>
          </a:p>
          <a:p>
            <a:pPr lvl="1" indent="-342900" marL="685800">
              <a:buAutoNum type="arabicParenR"/>
            </a:pPr>
            <a:r>
              <a:rPr b="1"/>
              <a:t>Some phonological similarity</a:t>
            </a:r>
            <a:r>
              <a:rPr/>
              <a:t> between both words</a:t>
            </a:r>
          </a:p>
          <a:p>
            <a:pPr lvl="1" indent="-342900" marL="685800">
              <a:buAutoNum type="arabicParenR"/>
            </a:pPr>
            <a:r>
              <a:rPr b="1"/>
              <a:t>Few phonological neighbors</a:t>
            </a:r>
            <a:r>
              <a:rPr/>
              <a:t> of higher frequency</a:t>
            </a:r>
          </a:p>
          <a:p>
            <a:pPr lvl="0"/>
            <a:r>
              <a:rPr/>
              <a:t>Participants surprisingly good at translating words from Catalan and Spanish (two unfamiliar languages)</a:t>
            </a:r>
          </a:p>
          <a:p>
            <a:pPr lvl="0"/>
            <a:r>
              <a:rPr/>
              <a:t>Do speakers of </a:t>
            </a:r>
            <a:r>
              <a:rPr b="1"/>
              <a:t>typologically closer</a:t>
            </a:r>
            <a:r>
              <a:rPr/>
              <a:t> languages to Catalan and Spanish benefit even more strongly from phonological similarity in the same task?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Discussion</a:t>
            </a:r>
          </a:p>
          <a:p>
            <a:pPr lvl="0" indent="0" marL="0">
              <a:buNone/>
            </a:pPr>
            <a:r>
              <a:rPr/>
              <a:t>English shares fewer phonologically similar translations with Romance languages than Romance languages share with each other.</a:t>
            </a:r>
          </a:p>
          <a:p>
            <a:pPr lvl="0" indent="0" marL="0">
              <a:buNone/>
            </a:pPr>
            <a:r>
              <a:rPr/>
              <a:t>Is the probability of homophonic translations higher in unfamiliar languages from the same </a:t>
            </a:r>
            <a:r>
              <a:rPr b="1"/>
              <a:t>typological family</a:t>
            </a:r>
            <a:r>
              <a:rPr/>
              <a:t> as the native language?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Spanish participants listening to Catalan (</a:t>
            </a:r>
            <a:r>
              <a:rPr i="1"/>
              <a:t>cat-SPA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assets/tiktok.mp4</a:t>
            </a:r>
          </a:p>
          <a:p>
            <a:pPr lvl="0" indent="0" marL="0">
              <a:buNone/>
            </a:pPr>
            <a:r>
              <a:rPr/>
              <a:t>Source: https://www.youtube.com/watch?v=8FXQ38-ZQK0&amp;t=11s, Tiktok: kegan_stiles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 ± 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cat-SPA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33 (12)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21.85 ± 3.00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18–33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French (9), German (1), Italian (2)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aseline="30000"/>
                        <a:t>1</a:t>
                      </a:r>
                      <a:r>
                        <a:rPr/>
                        <a:t> Number of included participants (number of excluded participants.)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Stimuli: Spanish list from Experiment 1.</a:t>
            </a:r>
          </a:p>
          <a:p>
            <a:pPr lvl="0" indent="0" marL="0">
              <a:buNone/>
            </a:pPr>
            <a:r>
              <a:rPr/>
              <a:t>Same as in Experiment 1.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Valid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 trials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cat-SPA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48.30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38.27–58.97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79.14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1,662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3.14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72–82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1,662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48.30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7,914.29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313.51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Results</a:t>
            </a:r>
          </a:p>
        </p:txBody>
      </p:sp>
      <p:pic>
        <p:nvPicPr>
          <p:cNvPr descr="index_files/figure-pptx/fig-epred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2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Discussion</a:t>
            </a:r>
          </a:p>
          <a:p>
            <a:pPr lvl="0"/>
            <a:r>
              <a:rPr/>
              <a:t>Spanish natives exploited </a:t>
            </a:r>
            <a:r>
              <a:rPr b="1"/>
              <a:t>phonological similarity</a:t>
            </a:r>
            <a:r>
              <a:rPr/>
              <a:t> to translate unfamiliar Catalan words</a:t>
            </a:r>
          </a:p>
          <a:p>
            <a:pPr lvl="0"/>
            <a:r>
              <a:rPr/>
              <a:t>Positive impact of phonological similarity more resilient to interference from phonological neighbours</a:t>
            </a:r>
          </a:p>
          <a:p>
            <a:pPr lvl="0"/>
            <a:r>
              <a:rPr/>
              <a:t>Low-similarity Catalan and Spanish words in Experiments 1 and 2 were responded to with surprising accuracy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Discussion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1905000"/>
                <a:gridCol w="1016000"/>
                <a:gridCol w="571500"/>
                <a:gridCol w="127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Experiment 1 (cat-ENG)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cavall - horse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kə’baʎ - hɔːs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llibre - book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ˈʎi.βɾə - bʊk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camisa - shirt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ka.’mi.za - ʃɜːt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poma - apple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ˈpo.ma - ˈæpl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cama - leg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ˈka.mə - lɛg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Experiment 2 (spa-ENG)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pantalon - trousers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paŋ.taˈlon - ˈtraʊzəz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77.42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naranja - orange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naˈɾaŋ.xa - ˈɒrɪnʤ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leche - milk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ˈle.t͡ʃe - mɪlk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toro - bull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ˈto.ɾo - bʊl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libro - book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ˈli.βɾo - bʊk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cebra - zebra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ˈθe.bɾa - ˈziːbrə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pan - bread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pan - brɛd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pollo - chicken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ˈpo.ʎo - ˈʧɪkɪn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jirafa - giraffe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xi’ɾa.fa - ʤɪˈrɑːf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perro - dog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pe.ro - dɒg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pluma - feather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plu.ma - ˈfɛðə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puerta - door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pwer.ta - dɔː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pie - foot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pje - fʊt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caballo - horse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kaˈβa.ʎo - hɔːs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bocadillo - sandwich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bo.kaˈdi.ʎo - ˈsænwɪʤ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globo - balloon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ˈɡlo.βo - bəˈluːn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Experiment 3 (cat-SPA)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fulla - hoja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ˈfu.ʎə - ˈo.xa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ull - ojo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uʎ - ˈo.xo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got - vaso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ˈɡɔt - ˈba.so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entrepa - bocadillo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ˌen.tɾəˈpa - bo.kaˈdi.ʎo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mirall - espejo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miˈɾaʎ - es’pe.xo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Experiment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English participants listening to Catalan (</a:t>
            </a:r>
            <a:r>
              <a:rPr i="1"/>
              <a:t>cat-ENG</a:t>
            </a:r>
            <a:r>
              <a:rPr/>
              <a:t>) or Spanish (</a:t>
            </a:r>
            <a:r>
              <a:rPr i="1"/>
              <a:t>spa-ENG</a:t>
            </a:r>
            <a:r>
              <a:rPr/>
              <a:t>) [Now with confidence reports]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3</a:t>
            </a:r>
          </a:p>
          <a:p>
            <a:pPr lvl="0" indent="0" marL="0">
              <a:buNone/>
            </a:pPr>
            <a:r>
              <a:rPr/>
              <a:t>Collected additional data about participants’ prior familiarity with the presented Catalan and Spanish words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</a:t>
                      </a:r>
                      <a:r>
                        <a:rPr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 ± 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spa-ENG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32 (1)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21.72 ± 2.59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18–26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German (2), Japanese (1)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cat-ENG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32 (0)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22.31 ± 2.39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18–26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Cantonese (1), Irish (1)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aseline="30000"/>
                        <a:t>1</a:t>
                      </a:r>
                      <a:r>
                        <a:rPr/>
                        <a:t> Number of included participants (number of excluded participants.)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Stimuli</a:t>
            </a:r>
            <a:r>
              <a:rPr/>
              <a:t>: same as in Experiment 1.</a:t>
            </a:r>
          </a:p>
          <a:p>
            <a:pPr lvl="0" indent="0" marL="0">
              <a:buNone/>
            </a:pPr>
            <a:r>
              <a:rPr b="1"/>
              <a:t>Task design</a:t>
            </a:r>
            <a:r>
              <a:rPr/>
              <a:t>: same task design as in Experiment 1. After each trial, binary rating of </a:t>
            </a:r>
            <a:r>
              <a:rPr b="1"/>
              <a:t>previous knowledge</a:t>
            </a:r>
            <a:r>
              <a:rPr/>
              <a:t> of the meaning of the presented word.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Reported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Confidence (0-8)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cat-ENG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Yes (14.18%)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5.05 ± 1.94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(85.82%)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1.13 ± 1.38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spa-ENG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Yes (7.18%)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4.79 ± 1.82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(92.82%)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1.25 ± 1.66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removed answers in which participants reported prior knowledge of word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Valid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 trials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spa-ENG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5.88–44.12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97.45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3,021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88–98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cat-ENG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19.74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10.34–27.91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82.75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2,648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82–83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5,669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6.62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9,010.08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112.22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Results</a:t>
            </a:r>
          </a:p>
        </p:txBody>
      </p:sp>
      <p:pic>
        <p:nvPicPr>
          <p:cNvPr descr="index_files/figure-pptx/fig-epreds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3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Discussion</a:t>
            </a:r>
          </a:p>
          <a:p>
            <a:pPr lvl="0"/>
            <a:r>
              <a:rPr/>
              <a:t>After removing responses with reported prior knowledge, results are equivalent to Experiment 1</a:t>
            </a:r>
          </a:p>
          <a:p>
            <a:pPr lvl="0"/>
            <a:r>
              <a:rPr/>
              <a:t>In the absence of prior knwledge, participants exploit phonological similarity to provide correct translations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explored the psycholinguistic bases of homophonic translation</a:t>
            </a:r>
          </a:p>
          <a:p>
            <a:pPr lvl="0"/>
            <a:r>
              <a:rPr/>
              <a:t>Auditory words from an unfamiliar language trigger native-like dynamics of lexical activation and selection</a:t>
            </a:r>
          </a:p>
          <a:p>
            <a:pPr lvl="0"/>
            <a:r>
              <a:rPr/>
              <a:t>Listeners are able to exploit to non-native speech signal to translate unfamiliar words with surprisingly high accuracy</a:t>
            </a:r>
          </a:p>
          <a:p>
            <a:pPr lvl="0"/>
            <a:r>
              <a:rPr/>
              <a:t>When presented language and native language are typologically close, participants benefited from phonological similarity more strongly</a:t>
            </a:r>
          </a:p>
          <a:p>
            <a:pPr lvl="0"/>
            <a:r>
              <a:rPr/>
              <a:t>Larger pool of words and word-pairs</a:t>
            </a:r>
          </a:p>
          <a:p>
            <a:pPr lvl="0" indent="0" marL="0">
              <a:spcBef>
                <a:spcPts val="3000"/>
              </a:spcBef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Dupoux, Emmanuel, Kazuhiko Kakehi, Yuki Hirose, Christophe Pallier, and Jacques Mehler. 1999. “Epenthetic Vowels in Japanese: A Perceptual Illusion?” </a:t>
            </a:r>
            <a:r>
              <a:rPr i="1"/>
              <a:t>Journal of Experimental Psychology: Human Perception and Performance</a:t>
            </a:r>
            <a:r>
              <a:rPr/>
              <a:t> 25 (6): 1568.</a:t>
            </a:r>
          </a:p>
          <a:p>
            <a:pPr lvl="0" indent="0" marL="0">
              <a:buNone/>
            </a:pPr>
            <a:r>
              <a:rPr/>
              <a:t>Gasparov, Mikhail Leonovich. 2006. </a:t>
            </a:r>
            <a:r>
              <a:rPr i="1"/>
              <a:t>Semen Kirsanov</a:t>
            </a:r>
            <a:r>
              <a:rPr/>
              <a:t>. Semen. Stikhotvorenija i poemy. Sankt-Peterburg: Akademicheskij proekt.</a:t>
            </a:r>
          </a:p>
          <a:p>
            <a:pPr lvl="0" indent="0" marL="0">
              <a:buNone/>
            </a:pPr>
            <a:r>
              <a:rPr/>
              <a:t>Peperkamp, Sharon, Inga Vendelin, and Kimihiro Nakamura. 2008. “On the Perceptual Origin of Loanword Adaptations: Experimental Evidence from Japanese.” </a:t>
            </a:r>
            <a:r>
              <a:rPr i="1"/>
              <a:t>Phonology</a:t>
            </a:r>
            <a:r>
              <a:rPr/>
              <a:t> 25 (1): 129–64.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assets/benny-lava.mp4</a:t>
            </a:r>
          </a:p>
          <a:p>
            <a:pPr lvl="0" indent="0" marL="0">
              <a:buNone/>
            </a:pPr>
            <a:r>
              <a:rPr/>
              <a:t>https://www.youtube.com/watch?v=sdyC1BrQd6g&amp;list=PL217-5XHnpx1Tb3FRXqWmPZX2UV4m2I-2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Typos up to 1 edit distance counted as correct.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assets/soramimi.mp4</a:t>
            </a:r>
          </a:p>
          <a:p>
            <a:pPr lvl="0" indent="0" marL="0">
              <a:buNone/>
            </a:pPr>
            <a:r>
              <a:rPr/>
              <a:t>https://www.youtube.com/watch?v=7bYG7duRYV0&amp;t=1s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assets/yunomi.mp4</a:t>
            </a:r>
          </a:p>
          <a:p>
            <a:pPr lvl="0" indent="0" marL="0">
              <a:buNone/>
            </a:pPr>
            <a:r>
              <a:rPr/>
              <a:t>https://www.youtube.com/watch?v=EW_Q4IYpbWE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Homophonic translation</a:t>
            </a:r>
          </a:p>
          <a:p>
            <a:pPr lvl="0"/>
            <a:r>
              <a:rPr/>
              <a:t>Words/phrases in one language are translated to similar-sounding phrases </a:t>
            </a:r>
            <a:r>
              <a:rPr b="1"/>
              <a:t>without necessarility preserving its meaning</a:t>
            </a:r>
          </a:p>
          <a:p>
            <a:pPr lvl="0"/>
            <a:r>
              <a:rPr/>
              <a:t>Intentional (literary figure, e.g., poetry) (Gasparov 2006) or </a:t>
            </a:r>
            <a:r>
              <a:rPr b="1"/>
              <a:t>spontaneous</a:t>
            </a:r>
          </a:p>
          <a:p>
            <a:pPr lvl="0" indent="0" marL="0">
              <a:buNone/>
            </a:pPr>
            <a:r>
              <a:rPr/>
              <a:t>What are the psycholinguistic foundations of spontaneous homophonic translation?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Homophonic translation</a:t>
            </a:r>
          </a:p>
          <a:p>
            <a:pPr lvl="0" indent="0" marL="0">
              <a:buNone/>
            </a:pPr>
            <a:r>
              <a:rPr b="1"/>
              <a:t>Otake (2017)</a:t>
            </a:r>
            <a:r>
              <a:rPr/>
              <a:t>: analysed 194 instances of Soramimi broadcaster between 1992 and 2007 by the TV show </a:t>
            </a:r>
            <a:r>
              <a:rPr i="1"/>
              <a:t>Soramimi hour</a:t>
            </a:r>
          </a:p>
          <a:p>
            <a:pPr lvl="0"/>
            <a:r>
              <a:rPr/>
              <a:t>English song lyrics to words (4%) and phrases (96%) in Japanese</a:t>
            </a:r>
          </a:p>
          <a:p>
            <a:pPr lvl="0"/>
            <a:r>
              <a:rPr/>
              <a:t>English phonetic features preserved with </a:t>
            </a:r>
            <a:r>
              <a:rPr b="1"/>
              <a:t>varying degrees</a:t>
            </a:r>
            <a:r>
              <a:rPr/>
              <a:t> in their Japanese translations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Homophonic translation</a:t>
            </a:r>
          </a:p>
          <a:p>
            <a:pPr lvl="0" indent="0" marL="0">
              <a:buNone/>
            </a:pPr>
            <a:r>
              <a:rPr b="1"/>
              <a:t>Otake (2017)</a:t>
            </a:r>
            <a:r>
              <a:rPr/>
              <a:t>: Japanese listeners accommodated English input strings to Japanese phonology (Peperkamp, Vendelin, and Nakamura 2008; Dupoux et al. 1999).</a:t>
            </a:r>
          </a:p>
          <a:p>
            <a:pPr lvl="0" indent="0" marL="0">
              <a:buNone/>
            </a:p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English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Japanese word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Insertion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cry /ˈkɹaɪ/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i="1"/>
                        <a:t>kurai</a:t>
                      </a:r>
                      <a:r>
                        <a:rPr/>
                        <a:t> (くらい) /ˈkɯ̟ɾa̠i/ [dark]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 /ˈɡoʊ/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i="1"/>
                        <a:t>go</a:t>
                      </a:r>
                      <a:r>
                        <a:rPr/>
                        <a:t> (*ご) /ˈɡo̞/ [go (board game)]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Alternation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/ˈloʊ/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i="1"/>
                        <a:t>rou</a:t>
                      </a:r>
                      <a:r>
                        <a:rPr/>
                        <a:t> (ろう) /ˈɾo̞ː/ [wax]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Our study</a:t>
                </a:r>
              </a:p>
              <a:p>
                <a:pPr lvl="0"/>
                <a:r>
                  <a:rPr/>
                  <a:t>Characterise the </a:t>
                </a:r>
                <a:r>
                  <a:rPr b="1"/>
                  <a:t>psycholinguistic bases</a:t>
                </a:r>
                <a:r>
                  <a:rPr/>
                  <a:t> of homophonic translation</a:t>
                </a:r>
              </a:p>
              <a:p>
                <a:pPr lvl="0"/>
                <a:r>
                  <a:rPr/>
                  <a:t>What leads to a </a:t>
                </a:r>
                <a:r>
                  <a:rPr b="1"/>
                  <a:t>correct homophonic translation</a:t>
                </a:r>
                <a:r>
                  <a:rPr/>
                  <a:t> (i.e., homophonic translation with preservation of meaning)?</a:t>
                </a:r>
              </a:p>
              <a:p>
                <a:pPr lvl="0"/>
                <a:r>
                  <a:rPr/>
                  <a:t>Interplay between </a:t>
                </a:r>
                <a:r>
                  <a:rPr b="1"/>
                  <a:t>phonological similarity</a:t>
                </a:r>
                <a:r>
                  <a:rPr/>
                  <a:t> and </a:t>
                </a:r>
                <a:r>
                  <a:rPr b="1"/>
                  <a:t>phonological neighbourhood density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Our study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More </a:t>
                </a:r>
                <a:r>
                  <a:rPr b="1"/>
                  <a:t>phonological similarity</a:t>
                </a:r>
                <a:r>
                  <a:rPr/>
                  <a:t> (i.e., cognateness), higher probability of correct translation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More </a:t>
                </a:r>
                <a:r>
                  <a:rPr b="1"/>
                  <a:t>phonological neighbours</a:t>
                </a:r>
                <a:r>
                  <a:rPr/>
                  <a:t>, lower probability of correct translation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Phonological similarity</a:t>
                </a:r>
              </a:p>
              <a:p>
                <a:pPr lvl="0" indent="0" marL="0">
                  <a:buNone/>
                </a:pPr>
                <a:r>
                  <a:rPr b="1"/>
                  <a:t>Levenshtein similarity (Similarity)</a:t>
                </a:r>
                <a:r>
                  <a:rPr/>
                  <a:t> between the phonological representation of two word-forms</a:t>
                </a:r>
              </a:p>
              <a:p>
                <a:pPr lvl="0" indent="0" marL="0">
                  <a:buNone/>
                </a:pPr>
                <a:r>
                  <a:rPr b="1"/>
                  <a:t>Levenshtein distance</a:t>
                </a:r>
                <a:r>
                  <a:rPr/>
                  <a:t>: number of edits (additions, deletions, substitutions) needed to make both strings identical.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Similarity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nor/>
                            <m:sty m:val="p"/>
                          </m:rPr>
                          <m:t>Levenshtein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Word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Word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m:t>max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rPr>
                                <m:nor/>
                                <m:sty m:val="p"/>
                              </m:rPr>
                              <m:t>Length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Word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Length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rPr>
                                        <m:nor/>
                                        <m:sty m:val="p"/>
                                      </m:rPr>
                                      <m:t>Word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Similarity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nor/>
                            <m:sty m:val="p"/>
                            <m:scr m:val="sans-serif"/>
                          </m:rPr>
                          <m:t>pinɡwino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nor/>
                            <m:sty m:val="p"/>
                            <m:scr m:val="sans-serif"/>
                          </m:rPr>
                          <m:t>pɛŋɡwɪn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f>
                      <m:fPr>
                        <m:type m:val="bar"/>
                      </m:fPr>
                      <m:num>
                        <m:r>
                          <m:t>4</m:t>
                        </m:r>
                      </m:num>
                      <m:den>
                        <m:r>
                          <m:t>8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Phonological similarity</a:t>
                </a:r>
              </a:p>
            </p:txBody>
          </p:sp>
        </mc:Choice>
      </mc:AlternateContent>
      <p:pic>
        <p:nvPicPr>
          <p:cNvPr descr="assets/lexic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Phonological similarity</a:t>
            </a:r>
          </a:p>
        </p:txBody>
      </p:sp>
      <p:pic>
        <p:nvPicPr>
          <p:cNvPr descr="assets/lexicon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Phonological neighbourhood density</a:t>
            </a:r>
          </a:p>
          <a:p>
            <a:pPr lvl="0" indent="0" marL="0">
              <a:buNone/>
            </a:pPr>
            <a:r>
              <a:rPr b="1"/>
              <a:t>Cross-linguistic Phonological Neighbours (CLPN)</a:t>
            </a:r>
          </a:p>
          <a:p>
            <a:pPr lvl="0" indent="0" marL="1270000">
              <a:buNone/>
            </a:pPr>
            <a:r>
              <a:rPr sz="2000"/>
              <a:t>Number of words in the native language that are one phoneme apart from the presented word (phonological neibourhoods).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Only counting CLPN with </a:t>
            </a:r>
            <a:r>
              <a:rPr b="1"/>
              <a:t>higher lexical frequency</a:t>
            </a:r>
            <a:r>
              <a:rPr/>
              <a:t> than the correct translation.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Phonological neighbourhood density</a:t>
            </a:r>
          </a:p>
        </p:txBody>
      </p:sp>
      <p:pic>
        <p:nvPicPr>
          <p:cNvPr descr="assets/lexicon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cognateness in native spoken word recognition</dc:title>
  <dc:creator>Gonzalo García-Castro; Serene Siow; Kim Plunkett; Nuria Sebastian-Galles</dc:creator>
  <cp:keywords/>
  <dcterms:created xsi:type="dcterms:W3CDTF">2024-11-18T15:45:40Z</dcterms:created>
  <dcterms:modified xsi:type="dcterms:W3CDTF">2024-11-18T15:45:40Z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ls">
    <vt:lpwstr>assets/apa7.csl</vt:lpwstr>
  </property>
  <property fmtid="{D5CDD505-2E9C-101B-9397-08002B2CF9AE}" pid="7" name="conference">
    <vt:lpwstr>SAP seminar presentation</vt:lpwstr>
  </property>
  <property fmtid="{D5CDD505-2E9C-101B-9397-08002B2CF9AE}" pid="8" name="date">
    <vt:lpwstr>2025-07-11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resources">
    <vt:lpwstr/>
  </property>
  <property fmtid="{D5CDD505-2E9C-101B-9397-08002B2CF9AE}" pid="14" name="scrollable">
    <vt:lpwstr>True</vt:lpwstr>
  </property>
  <property fmtid="{D5CDD505-2E9C-101B-9397-08002B2CF9AE}" pid="15" name="show-slide-number">
    <vt:lpwstr>all</vt:lpwstr>
  </property>
  <property fmtid="{D5CDD505-2E9C-101B-9397-08002B2CF9AE}" pid="16" name="slide-number">
    <vt:lpwstr>c</vt:lpwstr>
  </property>
  <property fmtid="{D5CDD505-2E9C-101B-9397-08002B2CF9AE}" pid="17" name="toc-title">
    <vt:lpwstr>Table of contents</vt:lpwstr>
  </property>
</Properties>
</file>