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068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17E5-CA0C-4B0E-9334-E622AC3E760A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D96C-D859-40AD-B766-7A3CF252FF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3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17E5-CA0C-4B0E-9334-E622AC3E760A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D96C-D859-40AD-B766-7A3CF252FF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00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17E5-CA0C-4B0E-9334-E622AC3E760A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D96C-D859-40AD-B766-7A3CF252FF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05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17E5-CA0C-4B0E-9334-E622AC3E760A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D96C-D859-40AD-B766-7A3CF252FF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46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17E5-CA0C-4B0E-9334-E622AC3E760A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D96C-D859-40AD-B766-7A3CF252FF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08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17E5-CA0C-4B0E-9334-E622AC3E760A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D96C-D859-40AD-B766-7A3CF252FF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13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17E5-CA0C-4B0E-9334-E622AC3E760A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D96C-D859-40AD-B766-7A3CF252FF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05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17E5-CA0C-4B0E-9334-E622AC3E760A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D96C-D859-40AD-B766-7A3CF252FF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57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17E5-CA0C-4B0E-9334-E622AC3E760A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D96C-D859-40AD-B766-7A3CF252FF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28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17E5-CA0C-4B0E-9334-E622AC3E760A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D96C-D859-40AD-B766-7A3CF252FF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1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17E5-CA0C-4B0E-9334-E622AC3E760A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D96C-D859-40AD-B766-7A3CF252FF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72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17E5-CA0C-4B0E-9334-E622AC3E760A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9D96C-D859-40AD-B766-7A3CF252FF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18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3213219" y="2973936"/>
            <a:ext cx="5926083" cy="369332"/>
            <a:chOff x="2033899" y="3110669"/>
            <a:chExt cx="5926083" cy="369332"/>
          </a:xfrm>
        </p:grpSpPr>
        <p:sp>
          <p:nvSpPr>
            <p:cNvPr id="4" name="CuadroTexto 3"/>
            <p:cNvSpPr txBox="1"/>
            <p:nvPr/>
          </p:nvSpPr>
          <p:spPr>
            <a:xfrm>
              <a:off x="2033899" y="3110669"/>
              <a:ext cx="1654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>
                  <a:latin typeface="Bahnschrift SemiCondensed" panose="020B0502040204020203" pitchFamily="34" charset="0"/>
                </a:rPr>
                <a:t>Low</a:t>
              </a:r>
              <a:r>
                <a:rPr lang="es-ES" dirty="0" smtClean="0">
                  <a:latin typeface="Bahnschrift SemiCondensed" panose="020B0502040204020203" pitchFamily="34" charset="0"/>
                </a:rPr>
                <a:t> </a:t>
              </a:r>
              <a:r>
                <a:rPr lang="es-ES" dirty="0" err="1" smtClean="0">
                  <a:latin typeface="Bahnschrift SemiCondensed" panose="020B0502040204020203" pitchFamily="34" charset="0"/>
                </a:rPr>
                <a:t>proficiency</a:t>
              </a:r>
              <a:endParaRPr lang="en-GB" dirty="0">
                <a:latin typeface="Bahnschrift SemiCondensed" panose="020B0502040204020203" pitchFamily="34" charset="0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331010" y="3110669"/>
              <a:ext cx="1628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Bahnschrift SemiCondensed" panose="020B0502040204020203" pitchFamily="34" charset="0"/>
                </a:rPr>
                <a:t>High </a:t>
              </a:r>
              <a:r>
                <a:rPr lang="es-ES" dirty="0" err="1" smtClean="0">
                  <a:latin typeface="Bahnschrift SemiCondensed" panose="020B0502040204020203" pitchFamily="34" charset="0"/>
                </a:rPr>
                <a:t>proficiency</a:t>
              </a:r>
              <a:endParaRPr lang="en-GB" dirty="0">
                <a:latin typeface="Bahnschrift SemiCondensed" panose="020B0502040204020203" pitchFamily="34" charset="0"/>
              </a:endParaRPr>
            </a:p>
          </p:txBody>
        </p:sp>
        <p:cxnSp>
          <p:nvCxnSpPr>
            <p:cNvPr id="7" name="Conector recto de flecha 6"/>
            <p:cNvCxnSpPr>
              <a:stCxn id="4" idx="3"/>
              <a:endCxn id="5" idx="1"/>
            </p:cNvCxnSpPr>
            <p:nvPr/>
          </p:nvCxnSpPr>
          <p:spPr>
            <a:xfrm>
              <a:off x="3688711" y="3295335"/>
              <a:ext cx="264229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257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o 52"/>
          <p:cNvGrpSpPr/>
          <p:nvPr/>
        </p:nvGrpSpPr>
        <p:grpSpPr>
          <a:xfrm>
            <a:off x="2733473" y="828526"/>
            <a:ext cx="3759195" cy="3542844"/>
            <a:chOff x="2733473" y="828526"/>
            <a:chExt cx="3759195" cy="3542844"/>
          </a:xfrm>
        </p:grpSpPr>
        <p:grpSp>
          <p:nvGrpSpPr>
            <p:cNvPr id="22" name="Grupo 21"/>
            <p:cNvGrpSpPr/>
            <p:nvPr/>
          </p:nvGrpSpPr>
          <p:grpSpPr>
            <a:xfrm>
              <a:off x="4861609" y="828526"/>
              <a:ext cx="1631059" cy="1508161"/>
              <a:chOff x="4984525" y="828526"/>
              <a:chExt cx="1631059" cy="1508161"/>
            </a:xfrm>
          </p:grpSpPr>
          <p:sp>
            <p:nvSpPr>
              <p:cNvPr id="3" name="CuadroTexto 2"/>
              <p:cNvSpPr txBox="1"/>
              <p:nvPr/>
            </p:nvSpPr>
            <p:spPr>
              <a:xfrm>
                <a:off x="5223614" y="828526"/>
                <a:ext cx="1152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400" dirty="0" smtClean="0">
                    <a:latin typeface="Bahnschrift SemiCondensed" panose="020B0502040204020203" pitchFamily="34" charset="0"/>
                  </a:rPr>
                  <a:t>Concept</a:t>
                </a:r>
                <a:endParaRPr lang="en-GB" sz="2400" dirty="0">
                  <a:latin typeface="Bahnschrift SemiCondensed" panose="020B0502040204020203" pitchFamily="34" charset="0"/>
                </a:endParaRPr>
              </a:p>
            </p:txBody>
          </p:sp>
          <p:pic>
            <p:nvPicPr>
              <p:cNvPr id="6" name="Imagen 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905" b="16765"/>
              <a:stretch/>
            </p:blipFill>
            <p:spPr>
              <a:xfrm>
                <a:off x="4984525" y="1287425"/>
                <a:ext cx="1631059" cy="1049262"/>
              </a:xfrm>
              <a:prstGeom prst="rect">
                <a:avLst/>
              </a:prstGeom>
            </p:spPr>
          </p:pic>
        </p:grpSp>
        <p:grpSp>
          <p:nvGrpSpPr>
            <p:cNvPr id="14" name="Grupo 13"/>
            <p:cNvGrpSpPr/>
            <p:nvPr/>
          </p:nvGrpSpPr>
          <p:grpSpPr>
            <a:xfrm>
              <a:off x="2733473" y="3448040"/>
              <a:ext cx="1284326" cy="923330"/>
              <a:chOff x="2879932" y="3037332"/>
              <a:chExt cx="1284326" cy="923330"/>
            </a:xfrm>
          </p:grpSpPr>
          <p:sp>
            <p:nvSpPr>
              <p:cNvPr id="2" name="CuadroTexto 1"/>
              <p:cNvSpPr txBox="1"/>
              <p:nvPr/>
            </p:nvSpPr>
            <p:spPr>
              <a:xfrm>
                <a:off x="2879932" y="3498997"/>
                <a:ext cx="1284326" cy="46166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400" dirty="0" smtClean="0">
                    <a:latin typeface="Bahnschrift SemiCondensed" panose="020B0502040204020203" pitchFamily="34" charset="0"/>
                  </a:rPr>
                  <a:t>Word (L1)</a:t>
                </a:r>
                <a:endParaRPr lang="en-GB" sz="24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2879933" y="3037332"/>
                <a:ext cx="1284325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dirty="0">
                    <a:latin typeface="Bahnschrift SemiCondensed" panose="020B0502040204020203" pitchFamily="34" charset="0"/>
                  </a:rPr>
                  <a:t>t</a:t>
                </a:r>
                <a:r>
                  <a:rPr lang="es-ES" sz="2400" dirty="0" smtClean="0">
                    <a:latin typeface="Bahnschrift SemiCondensed" panose="020B0502040204020203" pitchFamily="34" charset="0"/>
                  </a:rPr>
                  <a:t>able</a:t>
                </a:r>
                <a:endParaRPr lang="en-GB" sz="2400" dirty="0">
                  <a:latin typeface="Bahnschrift SemiCondensed" panose="020B0502040204020203" pitchFamily="34" charset="0"/>
                </a:endParaRPr>
              </a:p>
            </p:txBody>
          </p:sp>
        </p:grpSp>
        <p:cxnSp>
          <p:nvCxnSpPr>
            <p:cNvPr id="25" name="Conector curvado 24"/>
            <p:cNvCxnSpPr>
              <a:stCxn id="7" idx="0"/>
              <a:endCxn id="6" idx="1"/>
            </p:cNvCxnSpPr>
            <p:nvPr/>
          </p:nvCxnSpPr>
          <p:spPr>
            <a:xfrm rot="5400000" flipH="1" flipV="1">
              <a:off x="3300631" y="1887062"/>
              <a:ext cx="1635984" cy="1485972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2870916" y="2291494"/>
              <a:ext cx="174211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>
                  <a:latin typeface="Bahnschrift SemiCondensed" panose="020B0502040204020203" pitchFamily="34" charset="0"/>
                </a:rPr>
                <a:t>Comprehension</a:t>
              </a:r>
              <a:endParaRPr lang="en-GB" sz="1600" dirty="0">
                <a:latin typeface="Bahnschrift SemiCondensed" panose="020B0502040204020203" pitchFamily="34" charset="0"/>
              </a:endParaRPr>
            </a:p>
          </p:txBody>
        </p:sp>
        <p:cxnSp>
          <p:nvCxnSpPr>
            <p:cNvPr id="42" name="Conector curvado 41"/>
            <p:cNvCxnSpPr>
              <a:stCxn id="6" idx="2"/>
              <a:endCxn id="7" idx="3"/>
            </p:cNvCxnSpPr>
            <p:nvPr/>
          </p:nvCxnSpPr>
          <p:spPr>
            <a:xfrm rot="5400000">
              <a:off x="4176376" y="2178110"/>
              <a:ext cx="1342186" cy="1659340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/>
            <p:cNvSpPr txBox="1"/>
            <p:nvPr/>
          </p:nvSpPr>
          <p:spPr>
            <a:xfrm>
              <a:off x="4487381" y="3091211"/>
              <a:ext cx="122663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>
                  <a:latin typeface="Bahnschrift SemiCondensed" panose="020B0502040204020203" pitchFamily="34" charset="0"/>
                </a:rPr>
                <a:t>Production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534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/>
          <p:cNvGrpSpPr/>
          <p:nvPr/>
        </p:nvGrpSpPr>
        <p:grpSpPr>
          <a:xfrm>
            <a:off x="2733473" y="828526"/>
            <a:ext cx="5964403" cy="3542844"/>
            <a:chOff x="2733473" y="828526"/>
            <a:chExt cx="5964403" cy="3542844"/>
          </a:xfrm>
        </p:grpSpPr>
        <p:grpSp>
          <p:nvGrpSpPr>
            <p:cNvPr id="2" name="Grupo 1"/>
            <p:cNvGrpSpPr/>
            <p:nvPr/>
          </p:nvGrpSpPr>
          <p:grpSpPr>
            <a:xfrm>
              <a:off x="2733473" y="828526"/>
              <a:ext cx="3759195" cy="3542844"/>
              <a:chOff x="2733473" y="828526"/>
              <a:chExt cx="3759195" cy="3542844"/>
            </a:xfrm>
          </p:grpSpPr>
          <p:grpSp>
            <p:nvGrpSpPr>
              <p:cNvPr id="3" name="Grupo 2"/>
              <p:cNvGrpSpPr/>
              <p:nvPr/>
            </p:nvGrpSpPr>
            <p:grpSpPr>
              <a:xfrm>
                <a:off x="4861609" y="828526"/>
                <a:ext cx="1631059" cy="1508161"/>
                <a:chOff x="4984525" y="828526"/>
                <a:chExt cx="1631059" cy="1508161"/>
              </a:xfrm>
            </p:grpSpPr>
            <p:sp>
              <p:nvSpPr>
                <p:cNvPr id="11" name="CuadroTexto 10"/>
                <p:cNvSpPr txBox="1"/>
                <p:nvPr/>
              </p:nvSpPr>
              <p:spPr>
                <a:xfrm>
                  <a:off x="5223614" y="828526"/>
                  <a:ext cx="11528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2400" dirty="0" smtClean="0">
                      <a:latin typeface="Bahnschrift SemiCondensed" panose="020B0502040204020203" pitchFamily="34" charset="0"/>
                    </a:rPr>
                    <a:t>Concept</a:t>
                  </a:r>
                  <a:endParaRPr lang="en-GB" sz="2400" dirty="0">
                    <a:latin typeface="Bahnschrift SemiCondensed" panose="020B0502040204020203" pitchFamily="34" charset="0"/>
                  </a:endParaRPr>
                </a:p>
              </p:txBody>
            </p:sp>
            <p:pic>
              <p:nvPicPr>
                <p:cNvPr id="12" name="Imagen 1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8905" b="16765"/>
                <a:stretch/>
              </p:blipFill>
              <p:spPr>
                <a:xfrm>
                  <a:off x="4984525" y="1287425"/>
                  <a:ext cx="1631059" cy="1049262"/>
                </a:xfrm>
                <a:prstGeom prst="rect">
                  <a:avLst/>
                </a:prstGeom>
              </p:spPr>
            </p:pic>
          </p:grpSp>
          <p:grpSp>
            <p:nvGrpSpPr>
              <p:cNvPr id="4" name="Grupo 3"/>
              <p:cNvGrpSpPr/>
              <p:nvPr/>
            </p:nvGrpSpPr>
            <p:grpSpPr>
              <a:xfrm>
                <a:off x="2733473" y="3448040"/>
                <a:ext cx="1284326" cy="923330"/>
                <a:chOff x="2879932" y="3037332"/>
                <a:chExt cx="1284326" cy="923330"/>
              </a:xfrm>
            </p:grpSpPr>
            <p:sp>
              <p:nvSpPr>
                <p:cNvPr id="9" name="CuadroTexto 8"/>
                <p:cNvSpPr txBox="1"/>
                <p:nvPr/>
              </p:nvSpPr>
              <p:spPr>
                <a:xfrm>
                  <a:off x="2879932" y="3498997"/>
                  <a:ext cx="1284326" cy="46166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2400" dirty="0" smtClean="0">
                      <a:latin typeface="Bahnschrift SemiCondensed" panose="020B0502040204020203" pitchFamily="34" charset="0"/>
                    </a:rPr>
                    <a:t>Word (L1)</a:t>
                  </a:r>
                  <a:endParaRPr lang="en-GB" sz="2400" dirty="0">
                    <a:latin typeface="Bahnschrift SemiCondensed" panose="020B0502040204020203" pitchFamily="34" charset="0"/>
                  </a:endParaRPr>
                </a:p>
              </p:txBody>
            </p:sp>
            <p:sp>
              <p:nvSpPr>
                <p:cNvPr id="10" name="CuadroTexto 9"/>
                <p:cNvSpPr txBox="1"/>
                <p:nvPr/>
              </p:nvSpPr>
              <p:spPr>
                <a:xfrm>
                  <a:off x="2879933" y="3037332"/>
                  <a:ext cx="1284325" cy="46166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2400" dirty="0">
                      <a:latin typeface="Bahnschrift SemiCondensed" panose="020B0502040204020203" pitchFamily="34" charset="0"/>
                    </a:rPr>
                    <a:t>t</a:t>
                  </a:r>
                  <a:r>
                    <a:rPr lang="es-ES" sz="2400" dirty="0" smtClean="0">
                      <a:latin typeface="Bahnschrift SemiCondensed" panose="020B0502040204020203" pitchFamily="34" charset="0"/>
                    </a:rPr>
                    <a:t>able</a:t>
                  </a:r>
                  <a:endParaRPr lang="en-GB" sz="2400" dirty="0">
                    <a:latin typeface="Bahnschrift SemiCondensed" panose="020B0502040204020203" pitchFamily="34" charset="0"/>
                  </a:endParaRPr>
                </a:p>
              </p:txBody>
            </p:sp>
          </p:grpSp>
          <p:cxnSp>
            <p:nvCxnSpPr>
              <p:cNvPr id="5" name="Conector curvado 4"/>
              <p:cNvCxnSpPr>
                <a:stCxn id="10" idx="0"/>
                <a:endCxn id="12" idx="1"/>
              </p:cNvCxnSpPr>
              <p:nvPr/>
            </p:nvCxnSpPr>
            <p:spPr>
              <a:xfrm rot="5400000" flipH="1" flipV="1">
                <a:off x="3300631" y="1887062"/>
                <a:ext cx="1635984" cy="1485972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CuadroTexto 5"/>
              <p:cNvSpPr txBox="1"/>
              <p:nvPr/>
            </p:nvSpPr>
            <p:spPr>
              <a:xfrm>
                <a:off x="2870916" y="2291494"/>
                <a:ext cx="174211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dirty="0" smtClean="0">
                    <a:latin typeface="Bahnschrift SemiCondensed" panose="020B0502040204020203" pitchFamily="34" charset="0"/>
                  </a:rPr>
                  <a:t>Comprehension</a:t>
                </a:r>
                <a:endParaRPr lang="en-GB" sz="1600" dirty="0">
                  <a:latin typeface="Bahnschrift SemiCondensed" panose="020B0502040204020203" pitchFamily="34" charset="0"/>
                </a:endParaRPr>
              </a:p>
            </p:txBody>
          </p:sp>
          <p:cxnSp>
            <p:nvCxnSpPr>
              <p:cNvPr id="7" name="Conector curvado 6"/>
              <p:cNvCxnSpPr>
                <a:stCxn id="12" idx="2"/>
                <a:endCxn id="10" idx="3"/>
              </p:cNvCxnSpPr>
              <p:nvPr/>
            </p:nvCxnSpPr>
            <p:spPr>
              <a:xfrm rot="5400000">
                <a:off x="4176376" y="2178110"/>
                <a:ext cx="1342186" cy="1659340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CuadroTexto 7"/>
              <p:cNvSpPr txBox="1"/>
              <p:nvPr/>
            </p:nvSpPr>
            <p:spPr>
              <a:xfrm>
                <a:off x="4487381" y="3091211"/>
                <a:ext cx="122663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dirty="0" smtClean="0">
                    <a:latin typeface="Bahnschrift SemiCondensed" panose="020B0502040204020203" pitchFamily="34" charset="0"/>
                  </a:rPr>
                  <a:t>Production</a:t>
                </a:r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7365460" y="3429765"/>
              <a:ext cx="1332416" cy="923330"/>
              <a:chOff x="7203091" y="3448040"/>
              <a:chExt cx="1332416" cy="923330"/>
            </a:xfrm>
          </p:grpSpPr>
          <p:sp>
            <p:nvSpPr>
              <p:cNvPr id="13" name="CuadroTexto 12"/>
              <p:cNvSpPr txBox="1"/>
              <p:nvPr/>
            </p:nvSpPr>
            <p:spPr>
              <a:xfrm>
                <a:off x="7203091" y="3909705"/>
                <a:ext cx="1332416" cy="4616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400" dirty="0" smtClean="0">
                    <a:latin typeface="Bahnschrift SemiCondensed" panose="020B0502040204020203" pitchFamily="34" charset="0"/>
                  </a:rPr>
                  <a:t>Word (L2)</a:t>
                </a:r>
                <a:endParaRPr lang="en-GB" sz="24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4" name="CuadroTexto 13"/>
              <p:cNvSpPr txBox="1"/>
              <p:nvPr/>
            </p:nvSpPr>
            <p:spPr>
              <a:xfrm>
                <a:off x="7203091" y="3448040"/>
                <a:ext cx="1332416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dirty="0" smtClean="0">
                    <a:latin typeface="Bahnschrift SemiCondensed" panose="020B0502040204020203" pitchFamily="34" charset="0"/>
                  </a:rPr>
                  <a:t>mesa</a:t>
                </a:r>
                <a:endParaRPr lang="en-GB" sz="2400" dirty="0">
                  <a:latin typeface="Bahnschrift SemiCondensed" panose="020B0502040204020203" pitchFamily="34" charset="0"/>
                </a:endParaRPr>
              </a:p>
            </p:txBody>
          </p:sp>
        </p:grpSp>
        <p:cxnSp>
          <p:nvCxnSpPr>
            <p:cNvPr id="15" name="Conector curvado 14"/>
            <p:cNvCxnSpPr>
              <a:stCxn id="12" idx="2"/>
              <a:endCxn id="14" idx="1"/>
            </p:cNvCxnSpPr>
            <p:nvPr/>
          </p:nvCxnSpPr>
          <p:spPr>
            <a:xfrm rot="16200000" flipH="1">
              <a:off x="5859344" y="2154481"/>
              <a:ext cx="1323911" cy="1688321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adroTexto 20"/>
            <p:cNvSpPr txBox="1"/>
            <p:nvPr/>
          </p:nvSpPr>
          <p:spPr>
            <a:xfrm>
              <a:off x="5671321" y="3100349"/>
              <a:ext cx="122663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>
                  <a:latin typeface="Bahnschrift SemiCondensed" panose="020B0502040204020203" pitchFamily="34" charset="0"/>
                </a:rPr>
                <a:t>Production</a:t>
              </a:r>
            </a:p>
          </p:txBody>
        </p:sp>
        <p:cxnSp>
          <p:nvCxnSpPr>
            <p:cNvPr id="33" name="Conector curvado 32"/>
            <p:cNvCxnSpPr>
              <a:stCxn id="14" idx="0"/>
              <a:endCxn id="12" idx="3"/>
            </p:cNvCxnSpPr>
            <p:nvPr/>
          </p:nvCxnSpPr>
          <p:spPr>
            <a:xfrm rot="16200000" flipV="1">
              <a:off x="6453314" y="1851411"/>
              <a:ext cx="1617709" cy="1539000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uadroTexto 35"/>
            <p:cNvSpPr txBox="1"/>
            <p:nvPr/>
          </p:nvSpPr>
          <p:spPr>
            <a:xfrm>
              <a:off x="6622659" y="2291494"/>
              <a:ext cx="174211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>
                  <a:latin typeface="Bahnschrift SemiCondensed" panose="020B0502040204020203" pitchFamily="34" charset="0"/>
                </a:rPr>
                <a:t>Comprehension</a:t>
              </a:r>
              <a:endParaRPr lang="en-GB" sz="1600" dirty="0">
                <a:latin typeface="Bahnschrift SemiCondensed" panose="020B0502040204020203" pitchFamily="34" charset="0"/>
              </a:endParaRPr>
            </a:p>
          </p:txBody>
        </p:sp>
      </p:grpSp>
      <p:cxnSp>
        <p:nvCxnSpPr>
          <p:cNvPr id="42" name="Conector recto de flecha 41"/>
          <p:cNvCxnSpPr>
            <a:stCxn id="9" idx="3"/>
            <a:endCxn id="13" idx="1"/>
          </p:cNvCxnSpPr>
          <p:nvPr/>
        </p:nvCxnSpPr>
        <p:spPr>
          <a:xfrm flipV="1">
            <a:off x="4017799" y="4122263"/>
            <a:ext cx="3347661" cy="1827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27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733473" y="828526"/>
            <a:ext cx="5964403" cy="3542844"/>
            <a:chOff x="2733473" y="828526"/>
            <a:chExt cx="5964403" cy="3542844"/>
          </a:xfrm>
        </p:grpSpPr>
        <p:grpSp>
          <p:nvGrpSpPr>
            <p:cNvPr id="3" name="Grupo 2"/>
            <p:cNvGrpSpPr/>
            <p:nvPr/>
          </p:nvGrpSpPr>
          <p:grpSpPr>
            <a:xfrm>
              <a:off x="2733473" y="828526"/>
              <a:ext cx="3759195" cy="3542844"/>
              <a:chOff x="2733473" y="828526"/>
              <a:chExt cx="3759195" cy="3542844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4861609" y="828526"/>
                <a:ext cx="1631059" cy="1508161"/>
                <a:chOff x="4984525" y="828526"/>
                <a:chExt cx="1631059" cy="1508161"/>
              </a:xfrm>
            </p:grpSpPr>
            <p:sp>
              <p:nvSpPr>
                <p:cNvPr id="13" name="CuadroTexto 12"/>
                <p:cNvSpPr txBox="1"/>
                <p:nvPr/>
              </p:nvSpPr>
              <p:spPr>
                <a:xfrm>
                  <a:off x="5223614" y="828526"/>
                  <a:ext cx="11528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2400" dirty="0" smtClean="0">
                      <a:latin typeface="Bahnschrift SemiCondensed" panose="020B0502040204020203" pitchFamily="34" charset="0"/>
                    </a:rPr>
                    <a:t>Concept</a:t>
                  </a:r>
                  <a:endParaRPr lang="en-GB" sz="2400" dirty="0">
                    <a:latin typeface="Bahnschrift SemiCondensed" panose="020B0502040204020203" pitchFamily="34" charset="0"/>
                  </a:endParaRPr>
                </a:p>
              </p:txBody>
            </p:sp>
            <p:pic>
              <p:nvPicPr>
                <p:cNvPr id="14" name="Imagen 1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8905" b="16765"/>
                <a:stretch/>
              </p:blipFill>
              <p:spPr>
                <a:xfrm>
                  <a:off x="4984525" y="1287425"/>
                  <a:ext cx="1631059" cy="1049262"/>
                </a:xfrm>
                <a:prstGeom prst="rect">
                  <a:avLst/>
                </a:prstGeom>
              </p:spPr>
            </p:pic>
          </p:grpSp>
          <p:grpSp>
            <p:nvGrpSpPr>
              <p:cNvPr id="9" name="Grupo 8"/>
              <p:cNvGrpSpPr/>
              <p:nvPr/>
            </p:nvGrpSpPr>
            <p:grpSpPr>
              <a:xfrm>
                <a:off x="2733473" y="3448040"/>
                <a:ext cx="1284326" cy="923330"/>
                <a:chOff x="2879932" y="3037332"/>
                <a:chExt cx="1284326" cy="923330"/>
              </a:xfrm>
            </p:grpSpPr>
            <p:sp>
              <p:nvSpPr>
                <p:cNvPr id="11" name="CuadroTexto 10"/>
                <p:cNvSpPr txBox="1"/>
                <p:nvPr/>
              </p:nvSpPr>
              <p:spPr>
                <a:xfrm>
                  <a:off x="2879932" y="3498997"/>
                  <a:ext cx="1284326" cy="46166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2400" dirty="0" smtClean="0">
                      <a:latin typeface="Bahnschrift SemiCondensed" panose="020B0502040204020203" pitchFamily="34" charset="0"/>
                    </a:rPr>
                    <a:t>Word (L1)</a:t>
                  </a:r>
                  <a:endParaRPr lang="en-GB" sz="2400" dirty="0">
                    <a:latin typeface="Bahnschrift SemiCondensed" panose="020B0502040204020203" pitchFamily="34" charset="0"/>
                  </a:endParaRPr>
                </a:p>
              </p:txBody>
            </p:sp>
            <p:sp>
              <p:nvSpPr>
                <p:cNvPr id="12" name="CuadroTexto 11"/>
                <p:cNvSpPr txBox="1"/>
                <p:nvPr/>
              </p:nvSpPr>
              <p:spPr>
                <a:xfrm>
                  <a:off x="2879933" y="3037332"/>
                  <a:ext cx="1284325" cy="46166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2400" dirty="0">
                      <a:latin typeface="Bahnschrift SemiCondensed" panose="020B0502040204020203" pitchFamily="34" charset="0"/>
                    </a:rPr>
                    <a:t>t</a:t>
                  </a:r>
                  <a:r>
                    <a:rPr lang="es-ES" sz="2400" dirty="0" smtClean="0">
                      <a:latin typeface="Bahnschrift SemiCondensed" panose="020B0502040204020203" pitchFamily="34" charset="0"/>
                    </a:rPr>
                    <a:t>able</a:t>
                  </a:r>
                  <a:endParaRPr lang="en-GB" sz="2400" dirty="0">
                    <a:latin typeface="Bahnschrift SemiCondensed" panose="020B0502040204020203" pitchFamily="34" charset="0"/>
                  </a:endParaRPr>
                </a:p>
              </p:txBody>
            </p:sp>
          </p:grpSp>
          <p:cxnSp>
            <p:nvCxnSpPr>
              <p:cNvPr id="10" name="Conector curvado 9"/>
              <p:cNvCxnSpPr>
                <a:stCxn id="12" idx="0"/>
                <a:endCxn id="14" idx="1"/>
              </p:cNvCxnSpPr>
              <p:nvPr/>
            </p:nvCxnSpPr>
            <p:spPr>
              <a:xfrm rot="5400000" flipH="1" flipV="1">
                <a:off x="3300631" y="1887062"/>
                <a:ext cx="1635984" cy="1485972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upo 3"/>
            <p:cNvGrpSpPr/>
            <p:nvPr/>
          </p:nvGrpSpPr>
          <p:grpSpPr>
            <a:xfrm>
              <a:off x="7365460" y="3448040"/>
              <a:ext cx="1332416" cy="923330"/>
              <a:chOff x="7203091" y="3466315"/>
              <a:chExt cx="1332416" cy="923330"/>
            </a:xfrm>
          </p:grpSpPr>
          <p:sp>
            <p:nvSpPr>
              <p:cNvPr id="6" name="CuadroTexto 5"/>
              <p:cNvSpPr txBox="1"/>
              <p:nvPr/>
            </p:nvSpPr>
            <p:spPr>
              <a:xfrm>
                <a:off x="7203091" y="3927980"/>
                <a:ext cx="1332416" cy="4616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400" dirty="0" smtClean="0">
                    <a:latin typeface="Bahnschrift SemiCondensed" panose="020B0502040204020203" pitchFamily="34" charset="0"/>
                  </a:rPr>
                  <a:t>Word (L2)</a:t>
                </a:r>
                <a:endParaRPr lang="en-GB" sz="24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7203091" y="3466315"/>
                <a:ext cx="1332416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dirty="0" smtClean="0">
                    <a:latin typeface="Bahnschrift SemiCondensed" panose="020B0502040204020203" pitchFamily="34" charset="0"/>
                  </a:rPr>
                  <a:t>mesa</a:t>
                </a:r>
                <a:endParaRPr lang="en-GB" sz="2400" dirty="0">
                  <a:latin typeface="Bahnschrift SemiCondensed" panose="020B0502040204020203" pitchFamily="34" charset="0"/>
                </a:endParaRPr>
              </a:p>
            </p:txBody>
          </p:sp>
        </p:grpSp>
        <p:cxnSp>
          <p:nvCxnSpPr>
            <p:cNvPr id="5" name="Conector curvado 4"/>
            <p:cNvCxnSpPr>
              <a:stCxn id="14" idx="3"/>
              <a:endCxn id="7" idx="0"/>
            </p:cNvCxnSpPr>
            <p:nvPr/>
          </p:nvCxnSpPr>
          <p:spPr>
            <a:xfrm>
              <a:off x="6492668" y="1812056"/>
              <a:ext cx="1539000" cy="1635984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40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/>
          <p:cNvGrpSpPr/>
          <p:nvPr/>
        </p:nvGrpSpPr>
        <p:grpSpPr>
          <a:xfrm>
            <a:off x="2273181" y="521293"/>
            <a:ext cx="6836636" cy="3850077"/>
            <a:chOff x="2273181" y="521293"/>
            <a:chExt cx="6836636" cy="3850077"/>
          </a:xfrm>
        </p:grpSpPr>
        <p:sp>
          <p:nvSpPr>
            <p:cNvPr id="28" name="Rectángulo 27"/>
            <p:cNvSpPr/>
            <p:nvPr/>
          </p:nvSpPr>
          <p:spPr>
            <a:xfrm>
              <a:off x="2273181" y="521293"/>
              <a:ext cx="6836636" cy="3050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2733473" y="828526"/>
              <a:ext cx="5964403" cy="3542844"/>
              <a:chOff x="2733473" y="828526"/>
              <a:chExt cx="5964403" cy="3542844"/>
            </a:xfrm>
          </p:grpSpPr>
          <p:grpSp>
            <p:nvGrpSpPr>
              <p:cNvPr id="3" name="Grupo 2"/>
              <p:cNvGrpSpPr/>
              <p:nvPr/>
            </p:nvGrpSpPr>
            <p:grpSpPr>
              <a:xfrm>
                <a:off x="2733473" y="828526"/>
                <a:ext cx="3759195" cy="3542844"/>
                <a:chOff x="2733473" y="828526"/>
                <a:chExt cx="3759195" cy="3542844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4861609" y="828526"/>
                  <a:ext cx="1631059" cy="1508161"/>
                  <a:chOff x="4984525" y="828526"/>
                  <a:chExt cx="1631059" cy="1508161"/>
                </a:xfrm>
              </p:grpSpPr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5223614" y="828526"/>
                    <a:ext cx="115288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s-ES" sz="2400" dirty="0" smtClean="0">
                        <a:latin typeface="Bahnschrift SemiCondensed" panose="020B0502040204020203" pitchFamily="34" charset="0"/>
                      </a:rPr>
                      <a:t>Concept</a:t>
                    </a:r>
                    <a:endParaRPr lang="en-GB" sz="2400" dirty="0">
                      <a:latin typeface="Bahnschrift SemiCondensed" panose="020B0502040204020203" pitchFamily="34" charset="0"/>
                    </a:endParaRPr>
                  </a:p>
                </p:txBody>
              </p:sp>
              <p:pic>
                <p:nvPicPr>
                  <p:cNvPr id="20" name="Imagen 19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8905" b="16765"/>
                  <a:stretch/>
                </p:blipFill>
                <p:spPr>
                  <a:xfrm>
                    <a:off x="4984525" y="1287425"/>
                    <a:ext cx="1631059" cy="104926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" name="Grupo 11"/>
                <p:cNvGrpSpPr/>
                <p:nvPr/>
              </p:nvGrpSpPr>
              <p:grpSpPr>
                <a:xfrm>
                  <a:off x="2733473" y="3448040"/>
                  <a:ext cx="1284326" cy="923330"/>
                  <a:chOff x="2879932" y="3037332"/>
                  <a:chExt cx="1284326" cy="923330"/>
                </a:xfrm>
              </p:grpSpPr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2879932" y="3498997"/>
                    <a:ext cx="1284326" cy="46166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s-ES" sz="2400" dirty="0" smtClean="0">
                        <a:latin typeface="Bahnschrift SemiCondensed" panose="020B0502040204020203" pitchFamily="34" charset="0"/>
                      </a:rPr>
                      <a:t>Word (L1)</a:t>
                    </a:r>
                    <a:endParaRPr lang="en-GB" sz="2400" dirty="0">
                      <a:latin typeface="Bahnschrift SemiCondensed" panose="020B0502040204020203" pitchFamily="34" charset="0"/>
                    </a:endParaRPr>
                  </a:p>
                </p:txBody>
              </p:sp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2879933" y="3037332"/>
                    <a:ext cx="1284325" cy="461665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2400" dirty="0">
                        <a:latin typeface="Bahnschrift SemiCondensed" panose="020B0502040204020203" pitchFamily="34" charset="0"/>
                      </a:rPr>
                      <a:t>t</a:t>
                    </a:r>
                    <a:r>
                      <a:rPr lang="es-ES" sz="2400" dirty="0" smtClean="0">
                        <a:latin typeface="Bahnschrift SemiCondensed" panose="020B0502040204020203" pitchFamily="34" charset="0"/>
                      </a:rPr>
                      <a:t>able</a:t>
                    </a:r>
                    <a:endParaRPr lang="en-GB" sz="2400" dirty="0">
                      <a:latin typeface="Bahnschrift SemiCondensed" panose="020B0502040204020203" pitchFamily="34" charset="0"/>
                    </a:endParaRPr>
                  </a:p>
                </p:txBody>
              </p:sp>
            </p:grpSp>
            <p:cxnSp>
              <p:nvCxnSpPr>
                <p:cNvPr id="13" name="Conector curvado 12"/>
                <p:cNvCxnSpPr>
                  <a:stCxn id="18" idx="0"/>
                  <a:endCxn id="20" idx="1"/>
                </p:cNvCxnSpPr>
                <p:nvPr/>
              </p:nvCxnSpPr>
              <p:spPr>
                <a:xfrm rot="5400000" flipH="1" flipV="1">
                  <a:off x="3300631" y="1887062"/>
                  <a:ext cx="1635984" cy="1485972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" name="Grupo 3"/>
              <p:cNvGrpSpPr/>
              <p:nvPr/>
            </p:nvGrpSpPr>
            <p:grpSpPr>
              <a:xfrm>
                <a:off x="7365460" y="3448040"/>
                <a:ext cx="1332416" cy="923330"/>
                <a:chOff x="7203091" y="3466315"/>
                <a:chExt cx="1332416" cy="923330"/>
              </a:xfrm>
            </p:grpSpPr>
            <p:sp>
              <p:nvSpPr>
                <p:cNvPr id="9" name="CuadroTexto 8"/>
                <p:cNvSpPr txBox="1"/>
                <p:nvPr/>
              </p:nvSpPr>
              <p:spPr>
                <a:xfrm>
                  <a:off x="7203091" y="3927980"/>
                  <a:ext cx="1332416" cy="46166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2400" dirty="0" smtClean="0">
                      <a:latin typeface="Bahnschrift SemiCondensed" panose="020B0502040204020203" pitchFamily="34" charset="0"/>
                    </a:rPr>
                    <a:t>Word (L2)</a:t>
                  </a:r>
                  <a:endParaRPr lang="en-GB" sz="2400" dirty="0">
                    <a:latin typeface="Bahnschrift SemiCondensed" panose="020B0502040204020203" pitchFamily="34" charset="0"/>
                  </a:endParaRPr>
                </a:p>
              </p:txBody>
            </p:sp>
            <p:sp>
              <p:nvSpPr>
                <p:cNvPr id="10" name="CuadroTexto 9"/>
                <p:cNvSpPr txBox="1"/>
                <p:nvPr/>
              </p:nvSpPr>
              <p:spPr>
                <a:xfrm>
                  <a:off x="7203091" y="3466315"/>
                  <a:ext cx="1332416" cy="46166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2400" dirty="0" smtClean="0">
                      <a:latin typeface="Bahnschrift SemiCondensed" panose="020B0502040204020203" pitchFamily="34" charset="0"/>
                    </a:rPr>
                    <a:t>mesa</a:t>
                  </a:r>
                  <a:endParaRPr lang="en-GB" sz="2400" dirty="0">
                    <a:latin typeface="Bahnschrift SemiCondensed" panose="020B0502040204020203" pitchFamily="34" charset="0"/>
                  </a:endParaRPr>
                </a:p>
              </p:txBody>
            </p:sp>
          </p:grpSp>
          <p:cxnSp>
            <p:nvCxnSpPr>
              <p:cNvPr id="7" name="Conector curvado 6"/>
              <p:cNvCxnSpPr>
                <a:stCxn id="20" idx="3"/>
                <a:endCxn id="10" idx="0"/>
              </p:cNvCxnSpPr>
              <p:nvPr/>
            </p:nvCxnSpPr>
            <p:spPr>
              <a:xfrm>
                <a:off x="6492668" y="1812056"/>
                <a:ext cx="1539000" cy="1635984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CuadroTexto 28"/>
            <p:cNvSpPr txBox="1"/>
            <p:nvPr/>
          </p:nvSpPr>
          <p:spPr>
            <a:xfrm>
              <a:off x="4831327" y="2580954"/>
              <a:ext cx="1720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Bahnschrift SemiCondensed" panose="020B0502040204020203" pitchFamily="34" charset="0"/>
                </a:rPr>
                <a:t>Conceptual route</a:t>
              </a:r>
              <a:endParaRPr lang="en-GB" dirty="0">
                <a:latin typeface="Bahnschrift Semi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92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/>
          <p:cNvGrpSpPr/>
          <p:nvPr/>
        </p:nvGrpSpPr>
        <p:grpSpPr>
          <a:xfrm>
            <a:off x="2273181" y="521293"/>
            <a:ext cx="6836636" cy="4562733"/>
            <a:chOff x="2273181" y="521293"/>
            <a:chExt cx="6836636" cy="4562733"/>
          </a:xfrm>
        </p:grpSpPr>
        <p:sp>
          <p:nvSpPr>
            <p:cNvPr id="34" name="Rectángulo 33"/>
            <p:cNvSpPr/>
            <p:nvPr/>
          </p:nvSpPr>
          <p:spPr>
            <a:xfrm>
              <a:off x="2273181" y="3537960"/>
              <a:ext cx="6836636" cy="15460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upo 17"/>
            <p:cNvGrpSpPr/>
            <p:nvPr/>
          </p:nvGrpSpPr>
          <p:grpSpPr>
            <a:xfrm>
              <a:off x="2273181" y="521293"/>
              <a:ext cx="6836636" cy="3850077"/>
              <a:chOff x="2273181" y="521293"/>
              <a:chExt cx="6836636" cy="3850077"/>
            </a:xfrm>
          </p:grpSpPr>
          <p:sp>
            <p:nvSpPr>
              <p:cNvPr id="19" name="Rectángulo 18"/>
              <p:cNvSpPr/>
              <p:nvPr/>
            </p:nvSpPr>
            <p:spPr>
              <a:xfrm>
                <a:off x="2273181" y="521293"/>
                <a:ext cx="6836636" cy="30166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0" name="Grupo 19"/>
              <p:cNvGrpSpPr/>
              <p:nvPr/>
            </p:nvGrpSpPr>
            <p:grpSpPr>
              <a:xfrm>
                <a:off x="2733473" y="828526"/>
                <a:ext cx="5971934" cy="3542844"/>
                <a:chOff x="2733473" y="828526"/>
                <a:chExt cx="5971934" cy="3542844"/>
              </a:xfrm>
            </p:grpSpPr>
            <p:grpSp>
              <p:nvGrpSpPr>
                <p:cNvPr id="22" name="Grupo 21"/>
                <p:cNvGrpSpPr/>
                <p:nvPr/>
              </p:nvGrpSpPr>
              <p:grpSpPr>
                <a:xfrm>
                  <a:off x="2733473" y="828526"/>
                  <a:ext cx="3759195" cy="3542844"/>
                  <a:chOff x="2733473" y="828526"/>
                  <a:chExt cx="3759195" cy="3542844"/>
                </a:xfrm>
              </p:grpSpPr>
              <p:grpSp>
                <p:nvGrpSpPr>
                  <p:cNvPr id="27" name="Grupo 26"/>
                  <p:cNvGrpSpPr/>
                  <p:nvPr/>
                </p:nvGrpSpPr>
                <p:grpSpPr>
                  <a:xfrm>
                    <a:off x="4861609" y="828526"/>
                    <a:ext cx="1631059" cy="1508161"/>
                    <a:chOff x="4984525" y="828526"/>
                    <a:chExt cx="1631059" cy="1508161"/>
                  </a:xfrm>
                </p:grpSpPr>
                <p:sp>
                  <p:nvSpPr>
                    <p:cNvPr id="32" name="CuadroTexto 31"/>
                    <p:cNvSpPr txBox="1"/>
                    <p:nvPr/>
                  </p:nvSpPr>
                  <p:spPr>
                    <a:xfrm>
                      <a:off x="5223614" y="828526"/>
                      <a:ext cx="115288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s-ES" sz="2400" dirty="0" smtClean="0">
                          <a:latin typeface="Bahnschrift SemiCondensed" panose="020B0502040204020203" pitchFamily="34" charset="0"/>
                        </a:rPr>
                        <a:t>Concept</a:t>
                      </a:r>
                      <a:endParaRPr lang="en-GB" sz="2400" dirty="0">
                        <a:latin typeface="Bahnschrift SemiCondensed" panose="020B0502040204020203" pitchFamily="34" charset="0"/>
                      </a:endParaRPr>
                    </a:p>
                  </p:txBody>
                </p:sp>
                <p:pic>
                  <p:nvPicPr>
                    <p:cNvPr id="33" name="Imagen 32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18905" b="16765"/>
                    <a:stretch/>
                  </p:blipFill>
                  <p:spPr>
                    <a:xfrm>
                      <a:off x="4984525" y="1287425"/>
                      <a:ext cx="1631059" cy="1049262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8" name="Grupo 27"/>
                  <p:cNvGrpSpPr/>
                  <p:nvPr/>
                </p:nvGrpSpPr>
                <p:grpSpPr>
                  <a:xfrm>
                    <a:off x="2733473" y="3448040"/>
                    <a:ext cx="1284326" cy="923330"/>
                    <a:chOff x="2879932" y="3037332"/>
                    <a:chExt cx="1284326" cy="923330"/>
                  </a:xfrm>
                </p:grpSpPr>
                <p:sp>
                  <p:nvSpPr>
                    <p:cNvPr id="30" name="CuadroTexto 29"/>
                    <p:cNvSpPr txBox="1"/>
                    <p:nvPr/>
                  </p:nvSpPr>
                  <p:spPr>
                    <a:xfrm>
                      <a:off x="2879932" y="3498997"/>
                      <a:ext cx="1284326" cy="461665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s-ES" sz="2400" dirty="0" smtClean="0">
                          <a:latin typeface="Bahnschrift SemiCondensed" panose="020B0502040204020203" pitchFamily="34" charset="0"/>
                        </a:rPr>
                        <a:t>Word (L1)</a:t>
                      </a:r>
                      <a:endParaRPr lang="en-GB" sz="2400" dirty="0">
                        <a:latin typeface="Bahnschrift SemiCondensed" panose="020B0502040204020203" pitchFamily="34" charset="0"/>
                      </a:endParaRPr>
                    </a:p>
                  </p:txBody>
                </p:sp>
                <p:sp>
                  <p:nvSpPr>
                    <p:cNvPr id="31" name="CuadroTexto 30"/>
                    <p:cNvSpPr txBox="1"/>
                    <p:nvPr/>
                  </p:nvSpPr>
                  <p:spPr>
                    <a:xfrm>
                      <a:off x="2879933" y="3037332"/>
                      <a:ext cx="1284325" cy="46166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" sz="2400" dirty="0">
                          <a:latin typeface="Bahnschrift SemiCondensed" panose="020B0502040204020203" pitchFamily="34" charset="0"/>
                        </a:rPr>
                        <a:t>t</a:t>
                      </a:r>
                      <a:r>
                        <a:rPr lang="es-ES" sz="2400" dirty="0" smtClean="0">
                          <a:latin typeface="Bahnschrift SemiCondensed" panose="020B0502040204020203" pitchFamily="34" charset="0"/>
                        </a:rPr>
                        <a:t>able</a:t>
                      </a:r>
                      <a:endParaRPr lang="en-GB" sz="2400" dirty="0">
                        <a:latin typeface="Bahnschrift SemiCondensed" panose="020B0502040204020203" pitchFamily="34" charset="0"/>
                      </a:endParaRPr>
                    </a:p>
                  </p:txBody>
                </p:sp>
              </p:grpSp>
              <p:cxnSp>
                <p:nvCxnSpPr>
                  <p:cNvPr id="29" name="Conector curvado 28"/>
                  <p:cNvCxnSpPr>
                    <a:stCxn id="31" idx="0"/>
                    <a:endCxn id="33" idx="1"/>
                  </p:cNvCxnSpPr>
                  <p:nvPr/>
                </p:nvCxnSpPr>
                <p:spPr>
                  <a:xfrm rot="5400000" flipH="1" flipV="1">
                    <a:off x="3300631" y="1887062"/>
                    <a:ext cx="1635984" cy="1485972"/>
                  </a:xfrm>
                  <a:prstGeom prst="curvedConnector2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upo 22"/>
                <p:cNvGrpSpPr/>
                <p:nvPr/>
              </p:nvGrpSpPr>
              <p:grpSpPr>
                <a:xfrm>
                  <a:off x="7365460" y="3448040"/>
                  <a:ext cx="1339947" cy="923330"/>
                  <a:chOff x="7203091" y="3466315"/>
                  <a:chExt cx="1339947" cy="923330"/>
                </a:xfrm>
              </p:grpSpPr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7210622" y="3927980"/>
                    <a:ext cx="1332416" cy="461665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s-ES" sz="2400" dirty="0" smtClean="0">
                        <a:latin typeface="Bahnschrift SemiCondensed" panose="020B0502040204020203" pitchFamily="34" charset="0"/>
                      </a:rPr>
                      <a:t>Word (L2)</a:t>
                    </a:r>
                    <a:endParaRPr lang="en-GB" sz="2400" dirty="0">
                      <a:latin typeface="Bahnschrift SemiCondensed" panose="020B0502040204020203" pitchFamily="34" charset="0"/>
                    </a:endParaRPr>
                  </a:p>
                </p:txBody>
              </p:sp>
              <p:sp>
                <p:nvSpPr>
                  <p:cNvPr id="26" name="CuadroTexto 25"/>
                  <p:cNvSpPr txBox="1"/>
                  <p:nvPr/>
                </p:nvSpPr>
                <p:spPr>
                  <a:xfrm>
                    <a:off x="7203091" y="3466315"/>
                    <a:ext cx="1332416" cy="46166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2400" dirty="0" smtClean="0">
                        <a:latin typeface="Bahnschrift SemiCondensed" panose="020B0502040204020203" pitchFamily="34" charset="0"/>
                      </a:rPr>
                      <a:t>mesa</a:t>
                    </a:r>
                    <a:endParaRPr lang="en-GB" sz="2400" dirty="0">
                      <a:latin typeface="Bahnschrift SemiCondensed" panose="020B0502040204020203" pitchFamily="34" charset="0"/>
                    </a:endParaRPr>
                  </a:p>
                </p:txBody>
              </p:sp>
            </p:grpSp>
            <p:cxnSp>
              <p:nvCxnSpPr>
                <p:cNvPr id="24" name="Conector curvado 23"/>
                <p:cNvCxnSpPr>
                  <a:stCxn id="33" idx="3"/>
                  <a:endCxn id="26" idx="0"/>
                </p:cNvCxnSpPr>
                <p:nvPr/>
              </p:nvCxnSpPr>
              <p:spPr>
                <a:xfrm>
                  <a:off x="6492668" y="1812056"/>
                  <a:ext cx="1539000" cy="1635984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CuadroTexto 20"/>
              <p:cNvSpPr txBox="1"/>
              <p:nvPr/>
            </p:nvSpPr>
            <p:spPr>
              <a:xfrm>
                <a:off x="4831327" y="2580954"/>
                <a:ext cx="172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Bahnschrift SemiCondensed" panose="020B0502040204020203" pitchFamily="34" charset="0"/>
                  </a:rPr>
                  <a:t>Conceptual route</a:t>
                </a:r>
                <a:endParaRPr lang="en-GB" dirty="0">
                  <a:latin typeface="Bahnschrift SemiCondensed" panose="020B0502040204020203" pitchFamily="34" charset="0"/>
                </a:endParaRPr>
              </a:p>
            </p:txBody>
          </p:sp>
        </p:grpSp>
        <p:cxnSp>
          <p:nvCxnSpPr>
            <p:cNvPr id="36" name="Conector recto de flecha 35"/>
            <p:cNvCxnSpPr>
              <a:endCxn id="26" idx="1"/>
            </p:cNvCxnSpPr>
            <p:nvPr/>
          </p:nvCxnSpPr>
          <p:spPr>
            <a:xfrm flipV="1">
              <a:off x="4017799" y="3678873"/>
              <a:ext cx="3347661" cy="134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adroTexto 39"/>
            <p:cNvSpPr txBox="1"/>
            <p:nvPr/>
          </p:nvSpPr>
          <p:spPr>
            <a:xfrm>
              <a:off x="4861609" y="3834168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Bahnschrift SemiCondensed" panose="020B0502040204020203" pitchFamily="34" charset="0"/>
                </a:rPr>
                <a:t>Lexical route</a:t>
              </a:r>
              <a:endParaRPr lang="en-GB" dirty="0">
                <a:latin typeface="Bahnschrift Semi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78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273181" y="521293"/>
            <a:ext cx="6836636" cy="4562733"/>
            <a:chOff x="2273181" y="521293"/>
            <a:chExt cx="6836636" cy="4562733"/>
          </a:xfrm>
        </p:grpSpPr>
        <p:sp>
          <p:nvSpPr>
            <p:cNvPr id="3" name="Rectángulo 2"/>
            <p:cNvSpPr/>
            <p:nvPr/>
          </p:nvSpPr>
          <p:spPr>
            <a:xfrm>
              <a:off x="2273181" y="3537960"/>
              <a:ext cx="6836636" cy="15460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2273181" y="521293"/>
              <a:ext cx="6836636" cy="3850077"/>
              <a:chOff x="2273181" y="521293"/>
              <a:chExt cx="6836636" cy="3850077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2273181" y="521293"/>
                <a:ext cx="6836636" cy="30166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" name="Grupo 7"/>
              <p:cNvGrpSpPr/>
              <p:nvPr/>
            </p:nvGrpSpPr>
            <p:grpSpPr>
              <a:xfrm>
                <a:off x="2733473" y="828526"/>
                <a:ext cx="5971934" cy="3542844"/>
                <a:chOff x="2733473" y="828526"/>
                <a:chExt cx="5971934" cy="3542844"/>
              </a:xfrm>
            </p:grpSpPr>
            <p:grpSp>
              <p:nvGrpSpPr>
                <p:cNvPr id="10" name="Grupo 9"/>
                <p:cNvGrpSpPr/>
                <p:nvPr/>
              </p:nvGrpSpPr>
              <p:grpSpPr>
                <a:xfrm>
                  <a:off x="2733473" y="828526"/>
                  <a:ext cx="3759195" cy="3542844"/>
                  <a:chOff x="2733473" y="828526"/>
                  <a:chExt cx="3759195" cy="3542844"/>
                </a:xfrm>
              </p:grpSpPr>
              <p:grpSp>
                <p:nvGrpSpPr>
                  <p:cNvPr id="15" name="Grupo 14"/>
                  <p:cNvGrpSpPr/>
                  <p:nvPr/>
                </p:nvGrpSpPr>
                <p:grpSpPr>
                  <a:xfrm>
                    <a:off x="4861609" y="828526"/>
                    <a:ext cx="1631059" cy="1508161"/>
                    <a:chOff x="4984525" y="828526"/>
                    <a:chExt cx="1631059" cy="1508161"/>
                  </a:xfrm>
                </p:grpSpPr>
                <p:sp>
                  <p:nvSpPr>
                    <p:cNvPr id="20" name="CuadroTexto 19"/>
                    <p:cNvSpPr txBox="1"/>
                    <p:nvPr/>
                  </p:nvSpPr>
                  <p:spPr>
                    <a:xfrm>
                      <a:off x="5223614" y="828526"/>
                      <a:ext cx="115288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s-ES" sz="2400" dirty="0" smtClean="0">
                          <a:latin typeface="Bahnschrift SemiCondensed" panose="020B0502040204020203" pitchFamily="34" charset="0"/>
                        </a:rPr>
                        <a:t>Concept</a:t>
                      </a:r>
                      <a:endParaRPr lang="en-GB" sz="2400" dirty="0">
                        <a:latin typeface="Bahnschrift SemiCondensed" panose="020B0502040204020203" pitchFamily="34" charset="0"/>
                      </a:endParaRPr>
                    </a:p>
                  </p:txBody>
                </p:sp>
                <p:pic>
                  <p:nvPicPr>
                    <p:cNvPr id="21" name="Imagen 20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18905" b="16765"/>
                    <a:stretch/>
                  </p:blipFill>
                  <p:spPr>
                    <a:xfrm>
                      <a:off x="4984525" y="1287425"/>
                      <a:ext cx="1631059" cy="1049262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" name="Grupo 15"/>
                  <p:cNvGrpSpPr/>
                  <p:nvPr/>
                </p:nvGrpSpPr>
                <p:grpSpPr>
                  <a:xfrm>
                    <a:off x="2733473" y="3448040"/>
                    <a:ext cx="1284326" cy="923330"/>
                    <a:chOff x="2879932" y="3037332"/>
                    <a:chExt cx="1284326" cy="923330"/>
                  </a:xfrm>
                </p:grpSpPr>
                <p:sp>
                  <p:nvSpPr>
                    <p:cNvPr id="18" name="CuadroTexto 17"/>
                    <p:cNvSpPr txBox="1"/>
                    <p:nvPr/>
                  </p:nvSpPr>
                  <p:spPr>
                    <a:xfrm>
                      <a:off x="2879932" y="3498997"/>
                      <a:ext cx="1284326" cy="461665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s-ES" sz="2400" dirty="0" smtClean="0">
                          <a:latin typeface="Bahnschrift SemiCondensed" panose="020B0502040204020203" pitchFamily="34" charset="0"/>
                        </a:rPr>
                        <a:t>Word (L1)</a:t>
                      </a:r>
                      <a:endParaRPr lang="en-GB" sz="2400" dirty="0">
                        <a:latin typeface="Bahnschrift SemiCondensed" panose="020B0502040204020203" pitchFamily="34" charset="0"/>
                      </a:endParaRPr>
                    </a:p>
                  </p:txBody>
                </p:sp>
                <p:sp>
                  <p:nvSpPr>
                    <p:cNvPr id="19" name="CuadroTexto 18"/>
                    <p:cNvSpPr txBox="1"/>
                    <p:nvPr/>
                  </p:nvSpPr>
                  <p:spPr>
                    <a:xfrm>
                      <a:off x="2879933" y="3037332"/>
                      <a:ext cx="1284325" cy="46166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" sz="2400" dirty="0">
                          <a:latin typeface="Bahnschrift SemiCondensed" panose="020B0502040204020203" pitchFamily="34" charset="0"/>
                        </a:rPr>
                        <a:t>t</a:t>
                      </a:r>
                      <a:r>
                        <a:rPr lang="es-ES" sz="2400" dirty="0" smtClean="0">
                          <a:latin typeface="Bahnschrift SemiCondensed" panose="020B0502040204020203" pitchFamily="34" charset="0"/>
                        </a:rPr>
                        <a:t>able</a:t>
                      </a:r>
                      <a:endParaRPr lang="en-GB" sz="2400" dirty="0">
                        <a:latin typeface="Bahnschrift SemiCondensed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1" name="Grupo 10"/>
                <p:cNvGrpSpPr/>
                <p:nvPr/>
              </p:nvGrpSpPr>
              <p:grpSpPr>
                <a:xfrm>
                  <a:off x="7365460" y="3448040"/>
                  <a:ext cx="1339947" cy="923330"/>
                  <a:chOff x="7203091" y="3466315"/>
                  <a:chExt cx="1339947" cy="923330"/>
                </a:xfrm>
              </p:grpSpPr>
              <p:sp>
                <p:nvSpPr>
                  <p:cNvPr id="13" name="CuadroTexto 12"/>
                  <p:cNvSpPr txBox="1"/>
                  <p:nvPr/>
                </p:nvSpPr>
                <p:spPr>
                  <a:xfrm>
                    <a:off x="7210622" y="3927980"/>
                    <a:ext cx="1332416" cy="461665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s-ES" sz="2400" dirty="0" smtClean="0">
                        <a:latin typeface="Bahnschrift SemiCondensed" panose="020B0502040204020203" pitchFamily="34" charset="0"/>
                      </a:rPr>
                      <a:t>Word (L2)</a:t>
                    </a:r>
                    <a:endParaRPr lang="en-GB" sz="2400" dirty="0">
                      <a:latin typeface="Bahnschrift SemiCondensed" panose="020B0502040204020203" pitchFamily="34" charset="0"/>
                    </a:endParaRPr>
                  </a:p>
                </p:txBody>
              </p:sp>
              <p:sp>
                <p:nvSpPr>
                  <p:cNvPr id="14" name="CuadroTexto 13"/>
                  <p:cNvSpPr txBox="1"/>
                  <p:nvPr/>
                </p:nvSpPr>
                <p:spPr>
                  <a:xfrm>
                    <a:off x="7203091" y="3466315"/>
                    <a:ext cx="1332416" cy="46166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2400" dirty="0" smtClean="0">
                        <a:latin typeface="Bahnschrift SemiCondensed" panose="020B0502040204020203" pitchFamily="34" charset="0"/>
                      </a:rPr>
                      <a:t>mesa</a:t>
                    </a:r>
                    <a:endParaRPr lang="en-GB" sz="2400" dirty="0">
                      <a:latin typeface="Bahnschrift SemiCondensed" panose="020B0502040204020203" pitchFamily="34" charset="0"/>
                    </a:endParaRPr>
                  </a:p>
                </p:txBody>
              </p:sp>
            </p:grpSp>
            <p:cxnSp>
              <p:nvCxnSpPr>
                <p:cNvPr id="12" name="Conector curvado 11"/>
                <p:cNvCxnSpPr>
                  <a:stCxn id="14" idx="0"/>
                  <a:endCxn id="21" idx="3"/>
                </p:cNvCxnSpPr>
                <p:nvPr/>
              </p:nvCxnSpPr>
              <p:spPr>
                <a:xfrm rot="16200000" flipV="1">
                  <a:off x="6444176" y="1860548"/>
                  <a:ext cx="1635984" cy="1539000"/>
                </a:xfrm>
                <a:prstGeom prst="curvedConnector2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uadroTexto 8"/>
              <p:cNvSpPr txBox="1"/>
              <p:nvPr/>
            </p:nvSpPr>
            <p:spPr>
              <a:xfrm>
                <a:off x="4831327" y="2580954"/>
                <a:ext cx="172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Bahnschrift SemiCondensed" panose="020B0502040204020203" pitchFamily="34" charset="0"/>
                  </a:rPr>
                  <a:t>Conceptual route</a:t>
                </a:r>
                <a:endParaRPr lang="en-GB" dirty="0">
                  <a:latin typeface="Bahnschrift SemiCondensed" panose="020B0502040204020203" pitchFamily="34" charset="0"/>
                </a:endParaRPr>
              </a:p>
            </p:txBody>
          </p:sp>
        </p:grpSp>
        <p:cxnSp>
          <p:nvCxnSpPr>
            <p:cNvPr id="5" name="Conector recto de flecha 4"/>
            <p:cNvCxnSpPr>
              <a:endCxn id="14" idx="1"/>
            </p:cNvCxnSpPr>
            <p:nvPr/>
          </p:nvCxnSpPr>
          <p:spPr>
            <a:xfrm flipV="1">
              <a:off x="4017799" y="3678873"/>
              <a:ext cx="3347661" cy="134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uadroTexto 5"/>
            <p:cNvSpPr txBox="1"/>
            <p:nvPr/>
          </p:nvSpPr>
          <p:spPr>
            <a:xfrm>
              <a:off x="4861609" y="3834168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Bahnschrift SemiCondensed" panose="020B0502040204020203" pitchFamily="34" charset="0"/>
                </a:rPr>
                <a:t>Lexical route</a:t>
              </a:r>
              <a:endParaRPr lang="en-GB" dirty="0">
                <a:latin typeface="Bahnschrift SemiCondensed" panose="020B0502040204020203" pitchFamily="34" charset="0"/>
              </a:endParaRPr>
            </a:p>
          </p:txBody>
        </p:sp>
      </p:grpSp>
      <p:cxnSp>
        <p:nvCxnSpPr>
          <p:cNvPr id="26" name="Conector curvado 25"/>
          <p:cNvCxnSpPr>
            <a:stCxn id="19" idx="0"/>
            <a:endCxn id="21" idx="1"/>
          </p:cNvCxnSpPr>
          <p:nvPr/>
        </p:nvCxnSpPr>
        <p:spPr>
          <a:xfrm rot="5400000" flipH="1" flipV="1">
            <a:off x="3300631" y="1887062"/>
            <a:ext cx="1635984" cy="1485972"/>
          </a:xfrm>
          <a:prstGeom prst="curved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135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81</Words>
  <Application>Microsoft Office PowerPoint</Application>
  <PresentationFormat>Panorámica</PresentationFormat>
  <Paragraphs>41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Bahnschrift SemiCondensed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Universitat Pompeu Fabra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GARCÍA DE CASTRO GARCÍA</dc:creator>
  <cp:lastModifiedBy>GONZALO GARCÍA DE CASTRO GARCÍA</cp:lastModifiedBy>
  <cp:revision>8</cp:revision>
  <dcterms:created xsi:type="dcterms:W3CDTF">2022-11-14T10:00:45Z</dcterms:created>
  <dcterms:modified xsi:type="dcterms:W3CDTF">2022-11-15T08:15:33Z</dcterms:modified>
</cp:coreProperties>
</file>