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43200638"/>
  <p:notesSz cx="6858000" cy="9144000"/>
  <p:defaultTextStyle>
    <a:defPPr>
      <a:defRPr lang="en-US"/>
    </a:defPPr>
    <a:lvl1pPr marL="0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1pPr>
    <a:lvl2pPr marL="1900809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2pPr>
    <a:lvl3pPr marL="3801618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3pPr>
    <a:lvl4pPr marL="5702427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4pPr>
    <a:lvl5pPr marL="7603236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5pPr>
    <a:lvl6pPr marL="9504045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6pPr>
    <a:lvl7pPr marL="11404854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7pPr>
    <a:lvl8pPr marL="13305663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8pPr>
    <a:lvl9pPr marL="15206472" algn="l" defTabSz="3801618" rtl="0" eaLnBrk="1" latinLnBrk="0" hangingPunct="1">
      <a:defRPr sz="74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129"/>
    <a:srgbClr val="0F7BA2"/>
    <a:srgbClr val="000000"/>
    <a:srgbClr val="FAB255"/>
    <a:srgbClr val="43B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93" autoAdjust="0"/>
    <p:restoredTop sz="94660"/>
  </p:normalViewPr>
  <p:slideViewPr>
    <p:cSldViewPr snapToGrid="0">
      <p:cViewPr>
        <p:scale>
          <a:sx n="66" d="100"/>
          <a:sy n="66" d="100"/>
        </p:scale>
        <p:origin x="53" y="-4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7070108"/>
            <a:ext cx="30599777" cy="1504022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2690338"/>
            <a:ext cx="26999804" cy="1043015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5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300034"/>
            <a:ext cx="7762444" cy="366105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2300034"/>
            <a:ext cx="22837334" cy="366105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0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0770172"/>
            <a:ext cx="31049774" cy="17970262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8910440"/>
            <a:ext cx="31049774" cy="9450136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1500170"/>
            <a:ext cx="15299889" cy="2741040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1500170"/>
            <a:ext cx="15299889" cy="2741040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00044"/>
            <a:ext cx="31049774" cy="83501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10590160"/>
            <a:ext cx="15229574" cy="5190073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5780233"/>
            <a:ext cx="15229574" cy="232103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10590160"/>
            <a:ext cx="15304578" cy="5190073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5780233"/>
            <a:ext cx="15304578" cy="232103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5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880042"/>
            <a:ext cx="11610853" cy="1008014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6220102"/>
            <a:ext cx="18224867" cy="30700453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2960191"/>
            <a:ext cx="11610853" cy="24010358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880042"/>
            <a:ext cx="11610853" cy="1008014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6220102"/>
            <a:ext cx="18224867" cy="30700453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2960191"/>
            <a:ext cx="11610853" cy="24010358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FC3-B9FD-4CAF-A0D4-1F94B5C335EB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080-A55F-42BD-8B30-D20FFB8105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300044"/>
            <a:ext cx="3104977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1500170"/>
            <a:ext cx="3104977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0040601"/>
            <a:ext cx="8099941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E909FC3-B9FD-4CAF-A0D4-1F94B5C335EB}" type="datetimeFigureOut">
              <a:rPr lang="en-GB" smtClean="0"/>
              <a:pPr/>
              <a:t>06/06/2022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0040601"/>
            <a:ext cx="12149912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0040601"/>
            <a:ext cx="8099941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39027080-A55F-42BD-8B30-D20FFB8105B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2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ector curvado 76"/>
          <p:cNvCxnSpPr>
            <a:endCxn id="63" idx="1"/>
          </p:cNvCxnSpPr>
          <p:nvPr/>
        </p:nvCxnSpPr>
        <p:spPr>
          <a:xfrm rot="16200000" flipH="1">
            <a:off x="11986765" y="36687573"/>
            <a:ext cx="1959716" cy="1123632"/>
          </a:xfrm>
          <a:prstGeom prst="curvedConnector2">
            <a:avLst/>
          </a:prstGeom>
          <a:ln w="57150">
            <a:solidFill>
              <a:srgbClr val="DD512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-506" y="5243124"/>
            <a:ext cx="36000243" cy="9723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Subtítulo 2"/>
          <p:cNvSpPr txBox="1">
            <a:spLocks/>
          </p:cNvSpPr>
          <p:nvPr/>
        </p:nvSpPr>
        <p:spPr>
          <a:xfrm>
            <a:off x="20054136" y="5895826"/>
            <a:ext cx="14933426" cy="352346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3599993" rtl="0" eaLnBrk="1" latinLnBrk="0" hangingPunct="1">
              <a:lnSpc>
                <a:spcPct val="90000"/>
              </a:lnSpc>
              <a:spcBef>
                <a:spcPts val="3937"/>
              </a:spcBef>
              <a:buFont typeface="Arial" panose="020B0604020202020204" pitchFamily="34" charset="0"/>
              <a:buNone/>
              <a:defRPr sz="9449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1799996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7874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3599993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7087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5399989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7199986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8999982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9978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99975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99971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3000"/>
              </a:spcBef>
            </a:pP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sufficiently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categories to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inhibition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categories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[4]. </a:t>
            </a:r>
            <a:endParaRPr lang="ca-E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3000"/>
              </a:spcBef>
            </a:pP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monolingual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449" y="701450"/>
            <a:ext cx="23949717" cy="2611774"/>
          </a:xfrm>
        </p:spPr>
        <p:txBody>
          <a:bodyPr>
            <a:noAutofit/>
          </a:bodyPr>
          <a:lstStyle/>
          <a:p>
            <a:pPr algn="l"/>
            <a:r>
              <a:rPr lang="en-US" sz="8000" b="1" dirty="0"/>
              <a:t>The emergence of inhibitory links in the developing </a:t>
            </a:r>
            <a:r>
              <a:rPr lang="en-US" sz="8000" b="1" dirty="0" smtClean="0"/>
              <a:t>lexicon: </a:t>
            </a:r>
            <a:r>
              <a:rPr lang="en-US" sz="8000" dirty="0" smtClean="0"/>
              <a:t>Insights </a:t>
            </a:r>
            <a:r>
              <a:rPr lang="en-US" sz="8000" dirty="0"/>
              <a:t>from bilingual </a:t>
            </a:r>
            <a:r>
              <a:rPr lang="en-US" sz="8000" dirty="0" smtClean="0"/>
              <a:t>participants</a:t>
            </a:r>
            <a:endParaRPr lang="en-GB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5023" y="6538685"/>
            <a:ext cx="9860623" cy="3425336"/>
          </a:xfrm>
          <a:noFill/>
          <a:ln>
            <a:noFill/>
          </a:ln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  <a:spcBef>
                <a:spcPts val="2400"/>
              </a:spcBef>
            </a:pPr>
            <a:r>
              <a:rPr lang="ca-E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nhibitory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links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mental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 [1]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7449" y="3662678"/>
            <a:ext cx="34160113" cy="853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6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Bahnschrift" panose="020B0502040204020203" pitchFamily="34" charset="0"/>
              </a:rPr>
              <a:t>Gonzalo Garcia-Castro, Serene </a:t>
            </a:r>
            <a:r>
              <a:rPr lang="en-GB" sz="4400" dirty="0" err="1">
                <a:latin typeface="Bahnschrift" panose="020B0502040204020203" pitchFamily="34" charset="0"/>
              </a:rPr>
              <a:t>Siow</a:t>
            </a:r>
            <a:r>
              <a:rPr lang="en-GB" sz="4400" dirty="0">
                <a:latin typeface="Bahnschrift" panose="020B0502040204020203" pitchFamily="34" charset="0"/>
              </a:rPr>
              <a:t>, Irina </a:t>
            </a:r>
            <a:r>
              <a:rPr lang="en-GB" sz="4400" dirty="0" err="1">
                <a:latin typeface="Bahnschrift" panose="020B0502040204020203" pitchFamily="34" charset="0"/>
              </a:rPr>
              <a:t>Lepadatu</a:t>
            </a:r>
            <a:r>
              <a:rPr lang="en-GB" sz="4400" dirty="0">
                <a:latin typeface="Bahnschrift" panose="020B0502040204020203" pitchFamily="34" charset="0"/>
              </a:rPr>
              <a:t>, Nicola </a:t>
            </a:r>
            <a:r>
              <a:rPr lang="en-GB" sz="4400" dirty="0" smtClean="0">
                <a:latin typeface="Bahnschrift" panose="020B0502040204020203" pitchFamily="34" charset="0"/>
              </a:rPr>
              <a:t>A. Gillen</a:t>
            </a:r>
            <a:r>
              <a:rPr lang="en-GB" sz="4400" dirty="0">
                <a:latin typeface="Bahnschrift" panose="020B0502040204020203" pitchFamily="34" charset="0"/>
              </a:rPr>
              <a:t>,  </a:t>
            </a:r>
            <a:r>
              <a:rPr lang="en-GB" sz="4400" dirty="0" smtClean="0">
                <a:latin typeface="Bahnschrift" panose="020B0502040204020203" pitchFamily="34" charset="0"/>
              </a:rPr>
              <a:t>Daniela S. </a:t>
            </a:r>
            <a:r>
              <a:rPr lang="en-GB" sz="4400" dirty="0">
                <a:latin typeface="Bahnschrift" panose="020B0502040204020203" pitchFamily="34" charset="0"/>
              </a:rPr>
              <a:t>Avila-Varela, </a:t>
            </a:r>
            <a:r>
              <a:rPr lang="en-GB" sz="4400" dirty="0" err="1">
                <a:latin typeface="Bahnschrift" panose="020B0502040204020203" pitchFamily="34" charset="0"/>
              </a:rPr>
              <a:t>Núria</a:t>
            </a:r>
            <a:r>
              <a:rPr lang="en-GB" sz="4400" dirty="0">
                <a:latin typeface="Bahnschrift" panose="020B0502040204020203" pitchFamily="34" charset="0"/>
              </a:rPr>
              <a:t> Sebastian-</a:t>
            </a:r>
            <a:r>
              <a:rPr lang="en-GB" sz="4400" dirty="0" err="1">
                <a:latin typeface="Bahnschrift" panose="020B0502040204020203" pitchFamily="34" charset="0"/>
              </a:rPr>
              <a:t>Galles</a:t>
            </a:r>
            <a:r>
              <a:rPr lang="en-GB" sz="4400" dirty="0">
                <a:latin typeface="Bahnschrift" panose="020B0502040204020203" pitchFamily="34" charset="0"/>
              </a:rPr>
              <a:t> &amp; Kim Plunkett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045859" y="18293757"/>
            <a:ext cx="11841821" cy="156362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3599993" rtl="0" eaLnBrk="1" latinLnBrk="0" hangingPunct="1">
              <a:lnSpc>
                <a:spcPct val="90000"/>
              </a:lnSpc>
              <a:spcBef>
                <a:spcPts val="3937"/>
              </a:spcBef>
              <a:buFont typeface="Arial" panose="020B0604020202020204" pitchFamily="34" charset="0"/>
              <a:buNone/>
              <a:defRPr sz="9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996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7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9993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70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9989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9986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99982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9978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99975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99971" indent="0" algn="ctr" defTabSz="3599993" rtl="0" eaLnBrk="1" latinLnBrk="0" hangingPunct="1">
              <a:lnSpc>
                <a:spcPct val="90000"/>
              </a:lnSpc>
              <a:spcBef>
                <a:spcPts val="1968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err="1" smtClean="0">
                <a:latin typeface="Bahnschrift" panose="020B0502040204020203" pitchFamily="34" charset="0"/>
              </a:rPr>
              <a:t>Results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775023" y="16963330"/>
            <a:ext cx="57150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dirty="0" err="1">
                <a:latin typeface="Bahnschrift" panose="020B0502040204020203" pitchFamily="34" charset="0"/>
              </a:rPr>
              <a:t>Participants</a:t>
            </a:r>
            <a:endParaRPr lang="en-GB" dirty="0"/>
          </a:p>
        </p:txBody>
      </p:sp>
      <p:grpSp>
        <p:nvGrpSpPr>
          <p:cNvPr id="137" name="Grupo 136"/>
          <p:cNvGrpSpPr/>
          <p:nvPr/>
        </p:nvGrpSpPr>
        <p:grpSpPr>
          <a:xfrm>
            <a:off x="0" y="14965743"/>
            <a:ext cx="19914107" cy="1726137"/>
            <a:chOff x="223609" y="18709126"/>
            <a:chExt cx="14739108" cy="1654445"/>
          </a:xfrm>
        </p:grpSpPr>
        <p:sp>
          <p:nvSpPr>
            <p:cNvPr id="116" name="Rectángulo 115"/>
            <p:cNvSpPr/>
            <p:nvPr/>
          </p:nvSpPr>
          <p:spPr>
            <a:xfrm>
              <a:off x="223609" y="18709126"/>
              <a:ext cx="14739108" cy="1654445"/>
            </a:xfrm>
            <a:prstGeom prst="rect">
              <a:avLst/>
            </a:prstGeom>
            <a:solidFill>
              <a:srgbClr val="DD51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601521" y="18994067"/>
              <a:ext cx="14135314" cy="88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48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Is BSI </a:t>
              </a:r>
              <a:r>
                <a:rPr lang="ca-ES" sz="4800" dirty="0" err="1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driven</a:t>
              </a:r>
              <a:r>
                <a:rPr lang="ca-ES" sz="48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 </a:t>
              </a:r>
              <a:r>
                <a:rPr lang="ca-ES" sz="4800" dirty="0" err="1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by</a:t>
              </a:r>
              <a:r>
                <a:rPr lang="ca-ES" sz="48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 </a:t>
              </a:r>
              <a:r>
                <a:rPr lang="ca-ES" sz="4800" dirty="0" err="1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the</a:t>
              </a:r>
              <a:r>
                <a:rPr lang="ca-ES" sz="48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 </a:t>
              </a:r>
              <a:r>
                <a:rPr lang="ca-ES" sz="4800" dirty="0" err="1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growth</a:t>
              </a:r>
              <a:r>
                <a:rPr lang="ca-ES" sz="48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 of total or conceptual </a:t>
              </a:r>
              <a:r>
                <a:rPr lang="ca-ES" sz="4800" dirty="0" err="1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vocabulary</a:t>
              </a:r>
              <a:r>
                <a:rPr lang="ca-ES" sz="48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?</a:t>
              </a:r>
              <a:endParaRPr lang="en-GB" sz="48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165" name="Imagen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90" y="9648578"/>
            <a:ext cx="11057118" cy="5001435"/>
          </a:xfrm>
          <a:prstGeom prst="rect">
            <a:avLst/>
          </a:prstGeom>
          <a:noFill/>
        </p:spPr>
      </p:pic>
      <p:sp>
        <p:nvSpPr>
          <p:cNvPr id="166" name="Rectángulo 165"/>
          <p:cNvSpPr/>
          <p:nvPr/>
        </p:nvSpPr>
        <p:spPr>
          <a:xfrm>
            <a:off x="12595307" y="6594569"/>
            <a:ext cx="7010013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ca-E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ca-E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lang="ca-E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Inhibition</a:t>
            </a:r>
            <a:r>
              <a:rPr lang="ca-ES" sz="4400" b="1" dirty="0">
                <a:latin typeface="Arial" panose="020B0604020202020204" pitchFamily="34" charset="0"/>
                <a:cs typeface="Arial" panose="020B0604020202020204" pitchFamily="34" charset="0"/>
              </a:rPr>
              <a:t> (BSI)</a:t>
            </a:r>
          </a:p>
          <a:p>
            <a:pPr>
              <a:spcBef>
                <a:spcPts val="2400"/>
              </a:spcBef>
            </a:pP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a-ES" sz="4400" i="1" dirty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sz="4400" b="1" dirty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) to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>
                <a:solidFill>
                  <a:srgbClr val="0F7B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a-ES" sz="4400" i="1" dirty="0" err="1" smtClean="0">
                <a:solidFill>
                  <a:srgbClr val="0F7B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returning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a-ES" sz="4400" dirty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a-ES" sz="4400" i="1" dirty="0" err="1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r>
              <a:rPr lang="ca-ES" sz="44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inhibited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>
              <a:spcBef>
                <a:spcPts val="2400"/>
              </a:spcBef>
            </a:pP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Emerges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18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[3].</a:t>
            </a:r>
          </a:p>
          <a:p>
            <a:pPr>
              <a:spcBef>
                <a:spcPts val="2400"/>
              </a:spcBef>
            </a:pPr>
            <a:endParaRPr lang="ca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Imagen 1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938" y="15162796"/>
            <a:ext cx="12218231" cy="4037393"/>
          </a:xfrm>
          <a:prstGeom prst="rect">
            <a:avLst/>
          </a:prstGeom>
          <a:noFill/>
        </p:spPr>
      </p:pic>
      <p:pic>
        <p:nvPicPr>
          <p:cNvPr id="175" name="Imagen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60" y="18645568"/>
            <a:ext cx="8002253" cy="3703220"/>
          </a:xfrm>
          <a:prstGeom prst="rect">
            <a:avLst/>
          </a:prstGeom>
        </p:spPr>
      </p:pic>
      <p:sp>
        <p:nvSpPr>
          <p:cNvPr id="176" name="CuadroTexto 175"/>
          <p:cNvSpPr txBox="1"/>
          <p:nvPr/>
        </p:nvSpPr>
        <p:spPr>
          <a:xfrm>
            <a:off x="11163300" y="20100783"/>
            <a:ext cx="184731" cy="12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79" name="Rectángulo 178"/>
          <p:cNvSpPr/>
          <p:nvPr/>
        </p:nvSpPr>
        <p:spPr>
          <a:xfrm>
            <a:off x="15045859" y="19697586"/>
            <a:ext cx="199477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spcBef>
                <a:spcPts val="2400"/>
              </a:spcBef>
            </a:pP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model in {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brms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} [6]</a:t>
            </a:r>
          </a:p>
          <a:p>
            <a:pPr marL="444500" indent="-444500">
              <a:spcBef>
                <a:spcPts val="2400"/>
              </a:spcBef>
            </a:pP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endParaRPr lang="ca-E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>
              <a:spcBef>
                <a:spcPts val="2400"/>
              </a:spcBef>
            </a:pP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has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slighly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a-ES" sz="4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</a:t>
            </a:r>
            <a:r>
              <a:rPr lang="ca-ES" sz="44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-2.5, </a:t>
            </a:r>
            <a:r>
              <a:rPr lang="ca-ES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ca-E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>
              <a:spcBef>
                <a:spcPts val="2400"/>
              </a:spcBef>
            </a:pPr>
            <a:r>
              <a:rPr lang="ca-ES" sz="4400" b="1" dirty="0" smtClean="0">
                <a:solidFill>
                  <a:srgbClr val="0F7B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Intervening </a:t>
            </a:r>
            <a:r>
              <a:rPr lang="ca-ES" sz="4400" b="1" dirty="0" err="1" smtClean="0">
                <a:solidFill>
                  <a:srgbClr val="0F7B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ca-ES" sz="4400" b="1" dirty="0" smtClean="0">
                <a:solidFill>
                  <a:srgbClr val="0F7B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decreased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looking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ca-ES" sz="4400" b="1" dirty="0" err="1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a-ES" sz="4400" b="1" dirty="0" err="1" smtClean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ntervening</a:t>
            </a:r>
            <a:r>
              <a:rPr lang="ca-ES" sz="4400" b="1" dirty="0" smtClean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tones</a:t>
            </a:r>
            <a:r>
              <a:rPr lang="ca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participants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a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0" name="Grupo 209"/>
          <p:cNvGrpSpPr/>
          <p:nvPr/>
        </p:nvGrpSpPr>
        <p:grpSpPr>
          <a:xfrm>
            <a:off x="20754033" y="33822037"/>
            <a:ext cx="15219889" cy="9401250"/>
            <a:chOff x="19128942" y="35533641"/>
            <a:chExt cx="16870795" cy="9401250"/>
          </a:xfrm>
        </p:grpSpPr>
        <p:sp>
          <p:nvSpPr>
            <p:cNvPr id="23" name="Subtítulo 2"/>
            <p:cNvSpPr txBox="1">
              <a:spLocks/>
            </p:cNvSpPr>
            <p:nvPr/>
          </p:nvSpPr>
          <p:spPr>
            <a:xfrm>
              <a:off x="19154621" y="36985571"/>
              <a:ext cx="16845116" cy="7949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3599993" rtl="0" eaLnBrk="1" latinLnBrk="0" hangingPunct="1">
                <a:lnSpc>
                  <a:spcPct val="90000"/>
                </a:lnSpc>
                <a:spcBef>
                  <a:spcPts val="3937"/>
                </a:spcBef>
                <a:buFont typeface="Arial" panose="020B0604020202020204" pitchFamily="34" charset="0"/>
                <a:buNone/>
                <a:defRPr sz="9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996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787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9993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70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9989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9986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999982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799978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599975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399971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19128942" y="35533641"/>
              <a:ext cx="578716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8000" dirty="0" err="1">
                  <a:latin typeface="Bahnschrift" panose="020B0502040204020203" pitchFamily="34" charset="0"/>
                </a:rPr>
                <a:t>Conclusions</a:t>
              </a:r>
              <a:endParaRPr lang="en-GB" dirty="0"/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19369937" y="37347844"/>
              <a:ext cx="16170980" cy="5447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1000" indent="-381000">
                <a:spcBef>
                  <a:spcPts val="2400"/>
                </a:spcBef>
                <a:buSzPct val="150000"/>
              </a:pP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Inhibitory links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categories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more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likely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driven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conceptual</a:t>
              </a:r>
              <a:r>
                <a:rPr lang="es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vocabulary</a:t>
              </a:r>
              <a:r>
                <a:rPr lang="es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rather</a:t>
              </a:r>
              <a:r>
                <a:rPr lang="es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than</a:t>
              </a:r>
              <a:r>
                <a:rPr lang="es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  <a:r>
                <a:rPr lang="es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vocabulary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81000" indent="-381000">
                <a:spcBef>
                  <a:spcPts val="2400"/>
                </a:spcBef>
                <a:buSzPct val="150000"/>
              </a:pP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Contrary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our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predictions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s-ES" sz="4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lower</a:t>
              </a:r>
              <a:r>
                <a:rPr lang="es-E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vocabulary</a:t>
              </a:r>
              <a:r>
                <a:rPr lang="es-E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sizes</a:t>
              </a:r>
              <a:r>
                <a:rPr lang="es-E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are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associated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stronger</a:t>
              </a:r>
              <a:r>
                <a:rPr lang="es-E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 BSI </a:t>
              </a:r>
              <a:r>
                <a:rPr lang="es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effects</a:t>
              </a:r>
              <a:endParaRPr lang="es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81000" indent="-381000">
                <a:spcBef>
                  <a:spcPts val="2400"/>
                </a:spcBef>
                <a:buSzPct val="150000"/>
              </a:pP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Future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research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will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investigate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underlying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mechanisms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behind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this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unexpected</a:t>
              </a:r>
              <a:r>
                <a:rPr lang="es-ES" sz="4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effect</a:t>
              </a:r>
              <a:endParaRPr lang="en-GB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3" name="Grupo 192"/>
            <p:cNvGrpSpPr/>
            <p:nvPr/>
          </p:nvGrpSpPr>
          <p:grpSpPr>
            <a:xfrm>
              <a:off x="19499066" y="42768516"/>
              <a:ext cx="3938998" cy="2166375"/>
              <a:chOff x="18415095" y="29716078"/>
              <a:chExt cx="3938998" cy="2166375"/>
            </a:xfrm>
          </p:grpSpPr>
          <p:sp>
            <p:nvSpPr>
              <p:cNvPr id="191" name="Rectángulo 190"/>
              <p:cNvSpPr/>
              <p:nvPr/>
            </p:nvSpPr>
            <p:spPr>
              <a:xfrm>
                <a:off x="18415095" y="29716078"/>
                <a:ext cx="3938998" cy="21663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/>
              </a:p>
            </p:txBody>
          </p:sp>
          <p:pic>
            <p:nvPicPr>
              <p:cNvPr id="188" name="Imagen 1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50999" y="30273453"/>
                <a:ext cx="1469346" cy="1469346"/>
              </a:xfrm>
              <a:prstGeom prst="rect">
                <a:avLst/>
              </a:prstGeom>
            </p:spPr>
          </p:pic>
          <p:pic>
            <p:nvPicPr>
              <p:cNvPr id="192" name="Imagen 19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4015" y="30558220"/>
                <a:ext cx="909293" cy="788855"/>
              </a:xfrm>
              <a:prstGeom prst="rect">
                <a:avLst/>
              </a:prstGeom>
            </p:spPr>
          </p:pic>
        </p:grpSp>
      </p:grpSp>
      <p:sp>
        <p:nvSpPr>
          <p:cNvPr id="196" name="Rectángulo 195"/>
          <p:cNvSpPr/>
          <p:nvPr/>
        </p:nvSpPr>
        <p:spPr>
          <a:xfrm>
            <a:off x="775023" y="5192918"/>
            <a:ext cx="5368777" cy="12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>
                <a:latin typeface="Bahnschrift" panose="020B0502040204020203" pitchFamily="34" charset="0"/>
              </a:rPr>
              <a:t>Introduction</a:t>
            </a:r>
            <a:endParaRPr lang="es-ES" dirty="0" smtClean="0">
              <a:latin typeface="Bahnschrift" panose="020B0502040204020203" pitchFamily="34" charset="0"/>
            </a:endParaRPr>
          </a:p>
        </p:txBody>
      </p:sp>
      <p:cxnSp>
        <p:nvCxnSpPr>
          <p:cNvPr id="198" name="Conector recto 197"/>
          <p:cNvCxnSpPr/>
          <p:nvPr/>
        </p:nvCxnSpPr>
        <p:spPr>
          <a:xfrm>
            <a:off x="0" y="5105505"/>
            <a:ext cx="35999738" cy="357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o 203"/>
          <p:cNvGrpSpPr/>
          <p:nvPr/>
        </p:nvGrpSpPr>
        <p:grpSpPr>
          <a:xfrm>
            <a:off x="25524483" y="485410"/>
            <a:ext cx="9463079" cy="2435545"/>
            <a:chOff x="26556448" y="110593"/>
            <a:chExt cx="9463079" cy="2435545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6448" y="290247"/>
              <a:ext cx="4092868" cy="1417069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6" t="29361" r="9694" b="29104"/>
            <a:stretch/>
          </p:blipFill>
          <p:spPr>
            <a:xfrm>
              <a:off x="30909933" y="110593"/>
              <a:ext cx="5109594" cy="1756956"/>
            </a:xfrm>
            <a:prstGeom prst="rect">
              <a:avLst/>
            </a:prstGeom>
          </p:spPr>
        </p:pic>
        <p:grpSp>
          <p:nvGrpSpPr>
            <p:cNvPr id="201" name="Grupo 200"/>
            <p:cNvGrpSpPr/>
            <p:nvPr/>
          </p:nvGrpSpPr>
          <p:grpSpPr>
            <a:xfrm>
              <a:off x="27043204" y="1967993"/>
              <a:ext cx="3116557" cy="422122"/>
              <a:chOff x="17714928" y="725623"/>
              <a:chExt cx="5357427" cy="791478"/>
            </a:xfrm>
          </p:grpSpPr>
          <p:pic>
            <p:nvPicPr>
              <p:cNvPr id="185" name="Imagen 18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14928" y="1000123"/>
                <a:ext cx="516977" cy="516978"/>
              </a:xfrm>
              <a:prstGeom prst="rect">
                <a:avLst/>
              </a:prstGeom>
            </p:spPr>
          </p:pic>
          <p:sp>
            <p:nvSpPr>
              <p:cNvPr id="186" name="CuadroTexto 185"/>
              <p:cNvSpPr txBox="1"/>
              <p:nvPr/>
            </p:nvSpPr>
            <p:spPr>
              <a:xfrm>
                <a:off x="18360809" y="725623"/>
                <a:ext cx="4711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ca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onzalo.garciadecastro@upf.edu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32389716" y="1929131"/>
              <a:ext cx="2770133" cy="617007"/>
              <a:chOff x="25990314" y="4272627"/>
              <a:chExt cx="2770133" cy="617007"/>
            </a:xfrm>
          </p:grpSpPr>
          <p:pic>
            <p:nvPicPr>
              <p:cNvPr id="183" name="Imagen 18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90314" y="4272627"/>
                <a:ext cx="617007" cy="617007"/>
              </a:xfrm>
              <a:prstGeom prst="rect">
                <a:avLst/>
              </a:prstGeom>
            </p:spPr>
          </p:pic>
          <p:sp>
            <p:nvSpPr>
              <p:cNvPr id="187" name="CuadroTexto 186"/>
              <p:cNvSpPr txBox="1"/>
              <p:nvPr/>
            </p:nvSpPr>
            <p:spPr>
              <a:xfrm>
                <a:off x="26738740" y="4304677"/>
                <a:ext cx="2021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@gongcastro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1" name="Grupo 210"/>
          <p:cNvGrpSpPr/>
          <p:nvPr/>
        </p:nvGrpSpPr>
        <p:grpSpPr>
          <a:xfrm>
            <a:off x="24370430" y="41703459"/>
            <a:ext cx="10797959" cy="1237376"/>
            <a:chOff x="23675994" y="26563933"/>
            <a:chExt cx="10797959" cy="1237376"/>
          </a:xfrm>
        </p:grpSpPr>
        <p:pic>
          <p:nvPicPr>
            <p:cNvPr id="207" name="Imagen 20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4847" y="26563933"/>
              <a:ext cx="4013111" cy="1237376"/>
            </a:xfrm>
            <a:prstGeom prst="rect">
              <a:avLst/>
            </a:prstGeom>
          </p:spPr>
        </p:pic>
        <p:pic>
          <p:nvPicPr>
            <p:cNvPr id="208" name="Imagen 20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7151" y="26591766"/>
              <a:ext cx="5266802" cy="1170400"/>
            </a:xfrm>
            <a:prstGeom prst="rect">
              <a:avLst/>
            </a:prstGeom>
          </p:spPr>
        </p:pic>
        <p:pic>
          <p:nvPicPr>
            <p:cNvPr id="209" name="Imagen 20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5994" y="26563933"/>
              <a:ext cx="1397721" cy="1163817"/>
            </a:xfrm>
            <a:prstGeom prst="rect">
              <a:avLst/>
            </a:prstGeom>
          </p:spPr>
        </p:pic>
      </p:grpSp>
      <p:sp>
        <p:nvSpPr>
          <p:cNvPr id="214" name="Rectángulo 213"/>
          <p:cNvSpPr/>
          <p:nvPr/>
        </p:nvSpPr>
        <p:spPr>
          <a:xfrm>
            <a:off x="775023" y="28412486"/>
            <a:ext cx="33249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dirty="0" err="1" smtClean="0">
                <a:latin typeface="Bahnschrift" panose="020B0502040204020203" pitchFamily="34" charset="0"/>
              </a:rPr>
              <a:t>Design</a:t>
            </a:r>
            <a:endParaRPr lang="en-GB" dirty="0"/>
          </a:p>
        </p:txBody>
      </p:sp>
      <p:pic>
        <p:nvPicPr>
          <p:cNvPr id="215" name="Imagen 2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16" y="22512631"/>
            <a:ext cx="7761304" cy="5820978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876688" y="42129738"/>
            <a:ext cx="1392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Bahnschrift" panose="020B0502040204020203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0052046" y="9280169"/>
            <a:ext cx="15947692" cy="1824056"/>
            <a:chOff x="20052046" y="9788095"/>
            <a:chExt cx="15947692" cy="1824056"/>
          </a:xfrm>
          <a:noFill/>
        </p:grpSpPr>
        <p:sp>
          <p:nvSpPr>
            <p:cNvPr id="9" name="Rectángulo 8"/>
            <p:cNvSpPr/>
            <p:nvPr/>
          </p:nvSpPr>
          <p:spPr>
            <a:xfrm>
              <a:off x="20054135" y="9788095"/>
              <a:ext cx="15945603" cy="182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0052046" y="9883151"/>
              <a:ext cx="15293960" cy="1446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Bef>
                  <a:spcPts val="3000"/>
                </a:spcBef>
              </a:pP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ca-ES" sz="4400" b="1" dirty="0" smtClean="0">
                  <a:solidFill>
                    <a:srgbClr val="43B2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400" b="1" dirty="0" err="1" smtClean="0">
                  <a:solidFill>
                    <a:srgbClr val="43B2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monolinguals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# of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acquired</a:t>
              </a:r>
              <a:r>
                <a:rPr lang="ca-E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r>
                <a:rPr lang="ca-E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should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be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equal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# of </a:t>
              </a:r>
              <a:r>
                <a:rPr lang="ca-ES" sz="4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words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ca-ES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know</a:t>
              </a:r>
              <a:endParaRPr lang="ca-E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Rectángulo 53"/>
          <p:cNvSpPr/>
          <p:nvPr/>
        </p:nvSpPr>
        <p:spPr>
          <a:xfrm>
            <a:off x="20052046" y="11602055"/>
            <a:ext cx="15921876" cy="3377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073458" y="11045248"/>
            <a:ext cx="150345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ca-ES" sz="4400" b="1" dirty="0" smtClean="0">
                <a:solidFill>
                  <a:srgbClr val="FAB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b="1" dirty="0" err="1">
                <a:solidFill>
                  <a:srgbClr val="FAB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ca-ES" sz="4400" b="1" dirty="0" err="1" smtClean="0">
                <a:solidFill>
                  <a:srgbClr val="FAB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ilinguals</a:t>
            </a:r>
            <a:r>
              <a:rPr lang="ca-E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ca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[5]:</a:t>
            </a:r>
          </a:p>
          <a:p>
            <a:pPr marL="1206500" indent="-571500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en-GB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GB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 # </a:t>
            </a: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of acquired 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marL="1206500" indent="-571500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en-GB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vocabulary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 # of concepts </a:t>
            </a: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for which a 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word has </a:t>
            </a: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acquired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7072051" y="25272424"/>
            <a:ext cx="17791538" cy="8133274"/>
            <a:chOff x="15745712" y="25026769"/>
            <a:chExt cx="17791538" cy="813327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5712" y="25026769"/>
              <a:ext cx="17791538" cy="8133274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21212174" y="26449680"/>
              <a:ext cx="25763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Related</a:t>
              </a:r>
              <a:r>
                <a:rPr lang="ca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trials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3528439" y="33869222"/>
            <a:ext cx="6346174" cy="2483921"/>
            <a:chOff x="14273123" y="34458890"/>
            <a:chExt cx="6035803" cy="2483921"/>
          </a:xfrm>
        </p:grpSpPr>
        <p:sp>
          <p:nvSpPr>
            <p:cNvPr id="17" name="Rectángulo 16"/>
            <p:cNvSpPr/>
            <p:nvPr/>
          </p:nvSpPr>
          <p:spPr>
            <a:xfrm>
              <a:off x="14273123" y="34483755"/>
              <a:ext cx="6035803" cy="2459056"/>
            </a:xfrm>
            <a:prstGeom prst="rect">
              <a:avLst/>
            </a:prstGeom>
            <a:noFill/>
            <a:ln w="57150">
              <a:solidFill>
                <a:srgbClr val="0F7B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4528800" y="34458890"/>
              <a:ext cx="55240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b="1" dirty="0" err="1" smtClean="0">
                  <a:solidFill>
                    <a:srgbClr val="0F7B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Related</a:t>
              </a:r>
              <a:r>
                <a:rPr lang="ca-ES" sz="3600" b="1" dirty="0">
                  <a:solidFill>
                    <a:srgbClr val="0F7B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3600" b="1" dirty="0" smtClean="0">
                  <a:solidFill>
                    <a:srgbClr val="0F7B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Word</a:t>
              </a:r>
            </a:p>
            <a:p>
              <a:r>
                <a:rPr lang="ca-ES" sz="3600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ca-ES" sz="3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3600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shift</a:t>
              </a:r>
              <a:endParaRPr lang="ca-E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ca-ES" sz="3600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animals-</a:t>
              </a:r>
              <a:r>
                <a:rPr lang="ca-ES" sz="3600" i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clothes</a:t>
              </a:r>
              <a:r>
                <a:rPr lang="ca-ES" sz="3600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-animals</a:t>
              </a:r>
            </a:p>
            <a:p>
              <a:r>
                <a:rPr lang="ca-ES" sz="36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BSI </a:t>
              </a:r>
              <a:r>
                <a:rPr lang="ca-ES" sz="3600" b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endPara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3528439" y="36840248"/>
            <a:ext cx="6346174" cy="2777998"/>
            <a:chOff x="14273123" y="34410525"/>
            <a:chExt cx="6035803" cy="1749272"/>
          </a:xfrm>
        </p:grpSpPr>
        <p:sp>
          <p:nvSpPr>
            <p:cNvPr id="63" name="Rectángulo 62"/>
            <p:cNvSpPr/>
            <p:nvPr/>
          </p:nvSpPr>
          <p:spPr>
            <a:xfrm>
              <a:off x="14273123" y="34410525"/>
              <a:ext cx="6035803" cy="1749272"/>
            </a:xfrm>
            <a:prstGeom prst="rect">
              <a:avLst/>
            </a:prstGeom>
            <a:noFill/>
            <a:ln w="57150">
              <a:solidFill>
                <a:srgbClr val="DD51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4528800" y="34535344"/>
              <a:ext cx="5524005" cy="145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b="1" dirty="0" err="1" smtClean="0">
                  <a:solidFill>
                    <a:srgbClr val="DD512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Related</a:t>
              </a:r>
              <a:r>
                <a:rPr lang="ca-ES" sz="3600" b="1" dirty="0">
                  <a:solidFill>
                    <a:srgbClr val="DD512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3600" b="1" dirty="0" smtClean="0">
                  <a:solidFill>
                    <a:srgbClr val="DD512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ca-ES" sz="3600" b="1" dirty="0" err="1" smtClean="0">
                  <a:solidFill>
                    <a:srgbClr val="DD512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Tone</a:t>
              </a:r>
              <a:endParaRPr lang="ca-ES" sz="3600" b="1" dirty="0" smtClean="0">
                <a:solidFill>
                  <a:srgbClr val="DD51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ca-ES" sz="3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</a:t>
              </a:r>
              <a:r>
                <a:rPr lang="ca-ES" sz="36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ca-ES" sz="3600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ategory</a:t>
              </a:r>
              <a:r>
                <a:rPr lang="ca-ES" sz="3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3600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shift</a:t>
              </a:r>
              <a:endParaRPr lang="ca-E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ca-ES" sz="3600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animals-X-animals</a:t>
              </a:r>
            </a:p>
            <a:p>
              <a:r>
                <a:rPr lang="ca-ES" sz="36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BSI </a:t>
              </a:r>
              <a:r>
                <a:rPr lang="ca-ES" sz="3600" b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ca-ES" sz="36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3600" b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endPara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5" name="Imagen 64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9" y="30041998"/>
            <a:ext cx="11867708" cy="9420645"/>
          </a:xfrm>
          <a:prstGeom prst="rect">
            <a:avLst/>
          </a:prstGeom>
          <a:noFill/>
        </p:spPr>
      </p:pic>
      <p:cxnSp>
        <p:nvCxnSpPr>
          <p:cNvPr id="21" name="Conector curvado 20"/>
          <p:cNvCxnSpPr>
            <a:endCxn id="18" idx="0"/>
          </p:cNvCxnSpPr>
          <p:nvPr/>
        </p:nvCxnSpPr>
        <p:spPr>
          <a:xfrm>
            <a:off x="12404807" y="32551017"/>
            <a:ext cx="4296485" cy="1318205"/>
          </a:xfrm>
          <a:prstGeom prst="curvedConnector2">
            <a:avLst/>
          </a:prstGeom>
          <a:ln w="57150">
            <a:solidFill>
              <a:srgbClr val="0F7BA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811152" y="40505287"/>
            <a:ext cx="19425003" cy="2656833"/>
            <a:chOff x="811152" y="40719399"/>
            <a:chExt cx="19425003" cy="2656833"/>
          </a:xfrm>
        </p:grpSpPr>
        <p:sp>
          <p:nvSpPr>
            <p:cNvPr id="8" name="CuadroTexto 7"/>
            <p:cNvSpPr txBox="1"/>
            <p:nvPr/>
          </p:nvSpPr>
          <p:spPr>
            <a:xfrm>
              <a:off x="811152" y="40719399"/>
              <a:ext cx="1760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2400" b="1" dirty="0" err="1" smtClean="0">
                  <a:latin typeface="Bahnschrift" panose="020B0502040204020203" pitchFamily="34" charset="0"/>
                </a:rPr>
                <a:t>References</a:t>
              </a:r>
              <a:endParaRPr lang="en-GB" sz="2400" b="1" dirty="0">
                <a:latin typeface="Bahnschrift" panose="020B0502040204020203" pitchFamily="34" charset="0"/>
              </a:endParaRP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827449" y="41344907"/>
              <a:ext cx="1940870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[1] Willits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J. A.,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Wojcik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E. H., Seidenberg, M. S., &amp;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Saffran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J. R. (2013). Toddlers activate lexical semantic knowledge in the absence of visual referents: Evidence from auditory priming. Infancy, 18(6), 1053-1075</a:t>
              </a:r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ca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[2]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Fuentes, L. J.,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Vivas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A. B., &amp; Humphreys, G. W. (1999). Inhibitory mechanisms of attentional networks: Spatial and semantic inhibitory processing. Journal of Experimental Psychology: Human perception and performance, 25(4), 1114.</a:t>
              </a:r>
              <a:endParaRPr lang="en-GB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[3] Chow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J.,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Aimola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 Davies, A. M., Fuentes, L. J., &amp; Plunkett, K. (2016). Backward semantic inhibition in toddlers. Psychological Science, 27(10), 1312-1320</a:t>
              </a:r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ca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[4]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Chow, J.,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Aimola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 Davies, A. M., Fuentes, L. J., &amp; Plunkett, K. (2019). The vocabulary spurt predicts the emergence of backward semantic inhibition in 18‐month‐old toddlers. Developmental science, 22(2), e12754</a:t>
              </a:r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ca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[5]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Core, C., Hoff, E.,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Rumiche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R., &amp;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Señor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M. (2013). Total and conceptual vocabulary in Spanish–English bilinguals from 22 to 30 months: Implications for assessment</a:t>
              </a:r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ca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[6]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Bürkner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, P. C. (2017). Advanced Bayesian multilevel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 with the R package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brms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arXiv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 preprint arXiv:1705.11123</a:t>
              </a:r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ca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[7]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Mirman, D. (2017). Growth curve analysis and visualization using R. Chapman and Hall/CRC.</a:t>
              </a:r>
              <a:endParaRPr lang="en-GB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26732589" y="41375416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PGC2018-101831-B-I00</a:t>
            </a:r>
          </a:p>
        </p:txBody>
      </p:sp>
      <p:grpSp>
        <p:nvGrpSpPr>
          <p:cNvPr id="88" name="Grupo 87"/>
          <p:cNvGrpSpPr/>
          <p:nvPr/>
        </p:nvGrpSpPr>
        <p:grpSpPr>
          <a:xfrm>
            <a:off x="-14499" y="18657123"/>
            <a:ext cx="6343679" cy="8288384"/>
            <a:chOff x="-594681" y="29323686"/>
            <a:chExt cx="6744773" cy="14062271"/>
          </a:xfrm>
        </p:grpSpPr>
        <p:sp>
          <p:nvSpPr>
            <p:cNvPr id="89" name="Rectángulo 88"/>
            <p:cNvSpPr/>
            <p:nvPr/>
          </p:nvSpPr>
          <p:spPr>
            <a:xfrm>
              <a:off x="-594681" y="29323686"/>
              <a:ext cx="6547672" cy="12862237"/>
            </a:xfrm>
            <a:prstGeom prst="rect">
              <a:avLst/>
            </a:prstGeom>
            <a:solidFill>
              <a:schemeClr val="bg1">
                <a:lumMod val="75000"/>
                <a:alpha val="1882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/>
            </a:p>
          </p:txBody>
        </p:sp>
        <p:sp>
          <p:nvSpPr>
            <p:cNvPr id="92" name="Subtítulo 2"/>
            <p:cNvSpPr txBox="1">
              <a:spLocks/>
            </p:cNvSpPr>
            <p:nvPr/>
          </p:nvSpPr>
          <p:spPr>
            <a:xfrm>
              <a:off x="-65389" y="30130431"/>
              <a:ext cx="6215481" cy="132555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3599993" rtl="0" eaLnBrk="1" latinLnBrk="0" hangingPunct="1">
                <a:lnSpc>
                  <a:spcPct val="90000"/>
                </a:lnSpc>
                <a:spcBef>
                  <a:spcPts val="3937"/>
                </a:spcBef>
                <a:buFont typeface="Arial" panose="020B0604020202020204" pitchFamily="34" charset="0"/>
                <a:buNone/>
                <a:defRPr sz="9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996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787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9993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70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9989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9986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999982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799978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599975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399971" indent="0" algn="ctr" defTabSz="3599993" rtl="0" eaLnBrk="1" latinLnBrk="0" hangingPunct="1">
                <a:lnSpc>
                  <a:spcPct val="90000"/>
                </a:lnSpc>
                <a:spcBef>
                  <a:spcPts val="1968"/>
                </a:spcBef>
                <a:buFont typeface="Arial" panose="020B0604020202020204" pitchFamily="34" charset="0"/>
                <a:buNone/>
                <a:defRPr sz="62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ca-ES" sz="4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Tested</a:t>
              </a:r>
              <a:r>
                <a:rPr lang="ca-E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longitudinally</a:t>
              </a:r>
              <a:r>
                <a:rPr lang="ca-E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 Barcelona (Spain)</a:t>
              </a:r>
            </a:p>
            <a:p>
              <a:pPr algn="l"/>
              <a:r>
                <a:rPr lang="ca-ES" sz="4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Bilingual</a:t>
              </a:r>
              <a:r>
                <a:rPr lang="ca-E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&gt;80% L2 </a:t>
              </a:r>
              <a:r>
                <a:rPr lang="ca-ES" sz="4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exposure</a:t>
              </a:r>
              <a:endParaRPr lang="ca-ES" sz="4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Vocabulary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computed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words</a:t>
              </a:r>
              <a:r>
                <a:rPr lang="ca-E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participants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ca-ES" sz="4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understand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vocabulary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checklist</a:t>
              </a:r>
              <a:r>
                <a:rPr lang="ca-ES" sz="4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GB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endParaRPr lang="en-GB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Rectángulo 92"/>
          <p:cNvSpPr/>
          <p:nvPr/>
        </p:nvSpPr>
        <p:spPr>
          <a:xfrm>
            <a:off x="12966066" y="30618239"/>
            <a:ext cx="355619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indent="12700">
              <a:spcBef>
                <a:spcPts val="2400"/>
              </a:spcBef>
            </a:pPr>
            <a:r>
              <a:rPr lang="ca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ca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fixations</a:t>
            </a:r>
            <a:r>
              <a:rPr lang="ca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ca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ca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ca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eye-tracker</a:t>
            </a:r>
            <a:endParaRPr lang="ca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9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13885</TotalTime>
  <Words>649</Words>
  <Application>Microsoft Office PowerPoint</Application>
  <PresentationFormat>Personalizado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Bahnschrift</vt:lpstr>
      <vt:lpstr>Calibri</vt:lpstr>
      <vt:lpstr>Tema de Office</vt:lpstr>
      <vt:lpstr>The emergence of inhibitory links in the developing lexicon: Insights from bilingual participants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emergence of inhibitory links in the developing lexicon: insights from bilingual participants</dc:title>
  <dc:creator>GONZALO GARCÍA DE CASTRO GARCÍA</dc:creator>
  <cp:lastModifiedBy>GONZALO GARCÍA DE CASTRO GARCÍA</cp:lastModifiedBy>
  <cp:revision>63</cp:revision>
  <dcterms:created xsi:type="dcterms:W3CDTF">2022-05-18T14:26:12Z</dcterms:created>
  <dcterms:modified xsi:type="dcterms:W3CDTF">2022-06-07T08:39:32Z</dcterms:modified>
</cp:coreProperties>
</file>