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95" r:id="rId2"/>
    <p:sldId id="296" r:id="rId3"/>
    <p:sldId id="297" r:id="rId4"/>
    <p:sldId id="298" r:id="rId5"/>
    <p:sldId id="299" r:id="rId6"/>
    <p:sldId id="300" r:id="rId7"/>
    <p:sldId id="308" r:id="rId8"/>
    <p:sldId id="309" r:id="rId9"/>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522"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2023/10/19</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2023/10/19</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2023/10/19</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600" b="1" dirty="0">
                <a:ea typeface="宋体" panose="02010600030101010101" pitchFamily="2" charset="-122"/>
              </a:rPr>
              <a:t>第</a:t>
            </a:r>
            <a:r>
              <a:rPr lang="en-US" altLang="zh-CN" sz="3600" b="1" dirty="0">
                <a:ea typeface="宋体" panose="02010600030101010101" pitchFamily="2" charset="-122"/>
              </a:rPr>
              <a:t>1</a:t>
            </a:r>
            <a:r>
              <a:rPr lang="zh-CN" altLang="en-US" sz="3600" b="1" dirty="0">
                <a:ea typeface="宋体" panose="02010600030101010101" pitchFamily="2" charset="-122"/>
              </a:rPr>
              <a:t>章 新时代的曙光</a:t>
            </a:r>
            <a:r>
              <a:rPr lang="en-US" altLang="zh-CN" sz="3600" b="1" dirty="0">
                <a:ea typeface="宋体" panose="02010600030101010101" pitchFamily="2" charset="-122"/>
              </a:rPr>
              <a:t>-</a:t>
            </a:r>
            <a:r>
              <a:rPr lang="zh-CN" altLang="en-US" sz="3600" b="1" dirty="0">
                <a:ea typeface="宋体" panose="02010600030101010101" pitchFamily="2" charset="-122"/>
              </a:rPr>
              <a:t>人工智能与大模型</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p:txBody>
          <a:bodyPr/>
          <a:lstStyle/>
          <a:p>
            <a:pPr marL="0" indent="0">
              <a:buNone/>
            </a:pPr>
            <a:endParaRPr lang="en-US" altLang="zh-CN" dirty="0">
              <a:ea typeface="宋体" panose="02010600030101010101" pitchFamily="2" charset="-122"/>
            </a:endParaRPr>
          </a:p>
          <a:p>
            <a:pPr marL="0" indent="0">
              <a:buNone/>
            </a:pPr>
            <a:r>
              <a:rPr lang="en-US" altLang="zh-CN" dirty="0">
                <a:ea typeface="宋体" panose="02010600030101010101" pitchFamily="2" charset="-122"/>
              </a:rPr>
              <a:t>1.1 </a:t>
            </a:r>
            <a:r>
              <a:rPr lang="zh-CN" altLang="en-US" dirty="0">
                <a:ea typeface="宋体" panose="02010600030101010101" pitchFamily="2" charset="-122"/>
              </a:rPr>
              <a:t>人工智能：思维与实践的融合</a:t>
            </a:r>
          </a:p>
          <a:p>
            <a:pPr marL="0" indent="0">
              <a:buNone/>
            </a:pPr>
            <a:r>
              <a:rPr lang="en-US" altLang="zh-CN" dirty="0">
                <a:ea typeface="宋体" panose="02010600030101010101" pitchFamily="2" charset="-122"/>
              </a:rPr>
              <a:t>1.2 </a:t>
            </a:r>
            <a:r>
              <a:rPr lang="zh-CN" altLang="en-US" dirty="0">
                <a:ea typeface="宋体" panose="02010600030101010101" pitchFamily="2" charset="-122"/>
              </a:rPr>
              <a:t>大模型开启人工智能的新时代</a:t>
            </a:r>
          </a:p>
          <a:p>
            <a:pPr marL="0" indent="0">
              <a:buNone/>
            </a:pPr>
            <a:r>
              <a:rPr lang="en-US" altLang="zh-CN" dirty="0">
                <a:ea typeface="宋体" panose="02010600030101010101" pitchFamily="2" charset="-122"/>
              </a:rPr>
              <a:t>1.3 </a:t>
            </a:r>
            <a:r>
              <a:rPr lang="zh-CN" altLang="en-US"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600" b="1" dirty="0">
                <a:ea typeface="宋体" panose="02010600030101010101" pitchFamily="2" charset="-122"/>
              </a:rPr>
              <a:t>1.1 </a:t>
            </a:r>
            <a:r>
              <a:rPr lang="zh-CN" altLang="en-US" sz="3600" b="1" dirty="0">
                <a:ea typeface="宋体" panose="02010600030101010101" pitchFamily="2" charset="-122"/>
              </a:rPr>
              <a:t>人工智能：思维与实践的融合</a:t>
            </a:r>
          </a:p>
        </p:txBody>
      </p:sp>
      <p:sp>
        <p:nvSpPr>
          <p:cNvPr id="5123" name="内容占位符 2">
            <a:extLst>
              <a:ext uri="{FF2B5EF4-FFF2-40B4-BE49-F238E27FC236}">
                <a16:creationId xmlns:a16="http://schemas.microsoft.com/office/drawing/2014/main" id="{771C851A-9EB4-43BB-93EB-5897EDB428E3}"/>
              </a:ext>
            </a:extLst>
          </p:cNvPr>
          <p:cNvSpPr>
            <a:spLocks noGrp="1" noChangeArrowheads="1"/>
          </p:cNvSpPr>
          <p:nvPr>
            <p:ph idx="1"/>
          </p:nvPr>
        </p:nvSpPr>
        <p:spPr>
          <a:xfrm>
            <a:off x="107504" y="1484784"/>
            <a:ext cx="8229600" cy="864096"/>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1.1.1  </a:t>
            </a:r>
            <a:r>
              <a:rPr lang="zh-CN" altLang="zh-CN" sz="1800" b="1" kern="100" dirty="0">
                <a:effectLst/>
                <a:latin typeface="等线" panose="02010600030101010101" pitchFamily="2" charset="-122"/>
                <a:ea typeface="等线" panose="02010600030101010101" pitchFamily="2" charset="-122"/>
              </a:rPr>
              <a:t>人工智能的历史与未来</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359532" y="2348880"/>
            <a:ext cx="8424936" cy="3416320"/>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人工智能（</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Artificial Intelligence, AI</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）作为一门跨学科的研究领域，经历了多年的发展和探索。自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世纪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年代起，人工智能研究已成为计算机科学、数学、哲学、心理学等多个学科的交叉领域。随着技术的不断发展和应用场景的不断拓展，人工智能正逐渐成为一种强大的工具和智能化的基础设施。</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早期的人工智能主要集中在专家系统、规则引擎和逻辑推理等领域。其中，专家系统是一种基于知识库和规则库的系统，能够模拟人类专家的思维和决策过程，用于解决各种复杂的问题。随着深度学习和神经网络的兴起，人工智能进入了一个新的发展阶段。深度学习是一种基于神经网络的机器学习方法，能够自动地学习和提取数据中的特征，实现对复杂模式的识别和分类，适用于图像识别、语音识别、自然语言处理等领域。</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人工智能产业在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世纪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年代提出后，限于当时的技术能力，多限于理论知识的讨论，而真正开始爆发还是自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年的</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AlexNet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模型问世。</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3600" b="1" dirty="0">
                <a:ea typeface="宋体" panose="02010600030101010101" pitchFamily="2" charset="-122"/>
              </a:rPr>
              <a:t>1.1 </a:t>
            </a:r>
            <a:r>
              <a:rPr lang="zh-CN" altLang="en-US" sz="3600" b="1" dirty="0">
                <a:ea typeface="宋体" panose="02010600030101010101" pitchFamily="2" charset="-122"/>
              </a:rPr>
              <a:t>人工智能：思维与实践的融合</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457200" y="1600200"/>
            <a:ext cx="8229600" cy="676672"/>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1.1.2  </a:t>
            </a:r>
            <a:r>
              <a:rPr lang="zh-CN" altLang="zh-CN" sz="1800" b="1" kern="100" dirty="0">
                <a:effectLst/>
                <a:latin typeface="等线" panose="02010600030101010101" pitchFamily="2" charset="-122"/>
                <a:ea typeface="等线" panose="02010600030101010101" pitchFamily="2" charset="-122"/>
              </a:rPr>
              <a:t>深度学习与人工智能</a:t>
            </a:r>
          </a:p>
        </p:txBody>
      </p:sp>
      <p:sp>
        <p:nvSpPr>
          <p:cNvPr id="7" name="文本框 6">
            <a:extLst>
              <a:ext uri="{FF2B5EF4-FFF2-40B4-BE49-F238E27FC236}">
                <a16:creationId xmlns:a16="http://schemas.microsoft.com/office/drawing/2014/main" id="{466E859C-ED92-45A6-9B24-534EA280C726}"/>
              </a:ext>
            </a:extLst>
          </p:cNvPr>
          <p:cNvSpPr txBox="1"/>
          <p:nvPr/>
        </p:nvSpPr>
        <p:spPr>
          <a:xfrm>
            <a:off x="457200" y="2276872"/>
            <a:ext cx="8147248" cy="1200329"/>
          </a:xfrm>
          <a:prstGeom prst="rect">
            <a:avLst/>
          </a:prstGeom>
          <a:noFill/>
        </p:spPr>
        <p:txBody>
          <a:bodyPr wrap="square">
            <a:spAutoFit/>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深度学习是人工智能的方法和技术，属于机器学习的一种。它通过构建多层神经网络，实现对复杂模式的自动识别和分类，进而实现对图像、语音、自然语言等数据的深层次理解和分析。深度学习的出现，标志着人工智能研究的一个新的阶段。</a:t>
            </a:r>
          </a:p>
        </p:txBody>
      </p:sp>
      <p:pic>
        <p:nvPicPr>
          <p:cNvPr id="8" name="图片 7">
            <a:extLst>
              <a:ext uri="{FF2B5EF4-FFF2-40B4-BE49-F238E27FC236}">
                <a16:creationId xmlns:a16="http://schemas.microsoft.com/office/drawing/2014/main" id="{84044AEC-737D-4554-BB55-C45367B044AA}"/>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3477201"/>
            <a:ext cx="3216275" cy="189992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3600" b="1" dirty="0">
                <a:ea typeface="宋体" panose="02010600030101010101" pitchFamily="2" charset="-122"/>
              </a:rPr>
              <a:t>1.1 </a:t>
            </a:r>
            <a:r>
              <a:rPr lang="zh-CN" altLang="en-US" sz="3600" b="1" dirty="0">
                <a:ea typeface="宋体" panose="02010600030101010101" pitchFamily="2" charset="-122"/>
              </a:rPr>
              <a:t>人工智能：思维与实践的融合</a:t>
            </a:r>
            <a:endParaRPr lang="zh-CN" altLang="en-US" sz="36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457200" y="1600200"/>
            <a:ext cx="8229600" cy="820688"/>
          </a:xfrm>
        </p:spPr>
        <p:txBody>
          <a:bodyPr/>
          <a:lstStyle/>
          <a:p>
            <a:pPr algn="just">
              <a:lnSpc>
                <a:spcPct val="173000"/>
              </a:lnSpc>
              <a:spcBef>
                <a:spcPts val="1300"/>
              </a:spcBef>
              <a:spcAft>
                <a:spcPts val="1300"/>
              </a:spcAft>
            </a:pPr>
            <a:r>
              <a:rPr lang="en-US" altLang="zh-CN" sz="1800" b="1" kern="100" dirty="0">
                <a:effectLst/>
                <a:latin typeface="等线" panose="02010600030101010101" pitchFamily="2" charset="-122"/>
                <a:ea typeface="等线" panose="02010600030101010101" pitchFamily="2" charset="-122"/>
              </a:rPr>
              <a:t>1.1.3  </a:t>
            </a:r>
            <a:r>
              <a:rPr lang="zh-CN" altLang="zh-CN" sz="1800" b="1" kern="100" dirty="0">
                <a:effectLst/>
                <a:latin typeface="等线" panose="02010600030101010101" pitchFamily="2" charset="-122"/>
                <a:ea typeface="等线" panose="02010600030101010101" pitchFamily="2" charset="-122"/>
              </a:rPr>
              <a:t>实战框架的选择</a:t>
            </a:r>
            <a:r>
              <a:rPr lang="en-US" altLang="zh-CN" sz="1800" b="1" kern="100" dirty="0">
                <a:effectLst/>
                <a:latin typeface="等线" panose="02010600030101010101" pitchFamily="2" charset="-122"/>
                <a:ea typeface="等线" panose="02010600030101010101" pitchFamily="2" charset="-122"/>
              </a:rPr>
              <a:t>-</a:t>
            </a:r>
            <a:r>
              <a:rPr lang="en-US" altLang="zh-CN" sz="1800" b="1" kern="100" dirty="0" err="1">
                <a:effectLst/>
                <a:latin typeface="等线" panose="02010600030101010101" pitchFamily="2" charset="-122"/>
                <a:ea typeface="等线" panose="02010600030101010101" pitchFamily="2" charset="-122"/>
              </a:rPr>
              <a:t>PyTorch</a:t>
            </a:r>
            <a:r>
              <a:rPr lang="en-US" altLang="zh-CN" sz="1800" b="1" kern="100" dirty="0">
                <a:effectLst/>
                <a:latin typeface="等线" panose="02010600030101010101" pitchFamily="2" charset="-122"/>
                <a:ea typeface="等线" panose="02010600030101010101" pitchFamily="2" charset="-122"/>
              </a:rPr>
              <a:t> 2.0</a:t>
            </a:r>
            <a:endParaRPr lang="zh-CN" altLang="zh-CN" sz="1800" b="1" kern="100" dirty="0">
              <a:effectLst/>
              <a:latin typeface="等线" panose="02010600030101010101" pitchFamily="2" charset="-122"/>
              <a:ea typeface="等线" panose="02010600030101010101" pitchFamily="2" charset="-122"/>
            </a:endParaRPr>
          </a:p>
        </p:txBody>
      </p:sp>
      <p:sp>
        <p:nvSpPr>
          <p:cNvPr id="12" name="文本框 11">
            <a:extLst>
              <a:ext uri="{FF2B5EF4-FFF2-40B4-BE49-F238E27FC236}">
                <a16:creationId xmlns:a16="http://schemas.microsoft.com/office/drawing/2014/main" id="{DCFF13C7-1631-47F1-A23C-F15D0ADA6E1C}"/>
              </a:ext>
            </a:extLst>
          </p:cNvPr>
          <p:cNvSpPr txBox="1"/>
          <p:nvPr/>
        </p:nvSpPr>
        <p:spPr>
          <a:xfrm>
            <a:off x="457200" y="2276872"/>
            <a:ext cx="8507288" cy="341632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工欲善其事，必先利其器。本书选用</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作为讲解的实战框架。</a:t>
            </a:r>
          </a:p>
          <a:p>
            <a:pPr indent="266700" algn="just"/>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是一个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开源机器学习库，它可以提供强大的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GPU</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加速张量运算和动态计算图，方便用户进行快速实验和开发。</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由</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Facebook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的人工智能研究小组于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年发布，当时它作为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版，目的是为了解决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中的不便之处。</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是另一个开源机器学习库，它于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2002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年由</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Ronan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Collobert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创建，主要基于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Lua</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编程语言。</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最初是为了解决语音识别的问题而创建的，但随着时间的推移，</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开始被广泛应用于其他机器学习领域，包括计算机视觉、自然语言处理、强化学习等。</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尽管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Torch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在机器学习领域得到了广泛的应用，但是它在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中的实现相对较为麻烦，这也就导致了其在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社区的使用率不如其他机器学习库（如</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TensorFlow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）。这也就迫使了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Facebook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的人工智能研究小组开始着手开发</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PyTorch</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sz="4000" b="1" dirty="0">
                <a:ea typeface="宋体" panose="02010600030101010101" pitchFamily="2" charset="-122"/>
              </a:rPr>
              <a:t>1.2 </a:t>
            </a:r>
            <a:r>
              <a:rPr lang="zh-CN" altLang="en-US" sz="4000" b="1" dirty="0">
                <a:ea typeface="宋体" panose="02010600030101010101" pitchFamily="2" charset="-122"/>
              </a:rPr>
              <a:t>大模型开启人工智能的新时代</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37854"/>
            <a:ext cx="8229600" cy="604664"/>
          </a:xfrm>
        </p:spPr>
        <p:txBody>
          <a:bodyPr/>
          <a:lstStyle/>
          <a:p>
            <a:r>
              <a:rPr lang="en-US" altLang="zh-CN" sz="1800" b="1" kern="100" dirty="0">
                <a:effectLst/>
                <a:latin typeface="等线" panose="02010600030101010101" pitchFamily="2" charset="-122"/>
                <a:ea typeface="等线" panose="02010600030101010101" pitchFamily="2" charset="-122"/>
              </a:rPr>
              <a:t>1.2.1  </a:t>
            </a:r>
            <a:r>
              <a:rPr lang="zh-CN" altLang="zh-CN" sz="1800" b="1" kern="100" dirty="0">
                <a:effectLst/>
                <a:latin typeface="等线" panose="02010600030101010101" pitchFamily="2" charset="-122"/>
                <a:ea typeface="等线" panose="02010600030101010101" pitchFamily="2" charset="-122"/>
              </a:rPr>
              <a:t>大模型带来的变革</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215516" y="2072656"/>
            <a:ext cx="8712968" cy="3693319"/>
          </a:xfrm>
          <a:prstGeom prst="rect">
            <a:avLst/>
          </a:prstGeom>
          <a:noFill/>
        </p:spPr>
        <p:txBody>
          <a:bodyPr wrap="square">
            <a:spAutoFit/>
          </a:bodyPr>
          <a:lstStyle/>
          <a:p>
            <a:pPr indent="266700" algn="just"/>
            <a:r>
              <a:rPr lang="zh-CN"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人工智能正处于从“能用”到“好用”的应用落地阶段，但仍处于落地初期，主要面临场景需求碎片化、人力研发和应用计算成本高以及长尾场景数据较少导致模型训练精度不够、模型算法从实验室场景到真实场景差距大等行业问题。而大模型的出现，在增加模型通用性、降低训练研发成本等方面降低人工智能落地应用的门槛。</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近十年来，通过“深度学习</a:t>
            </a:r>
            <a:r>
              <a:rPr lang="en-US" altLang="zh-CN" sz="1800" kern="100" spc="40" dirty="0">
                <a:solidFill>
                  <a:srgbClr val="07133E"/>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大算力</a:t>
            </a:r>
            <a:r>
              <a:rPr lang="en-US" altLang="zh-CN" sz="1800" kern="100" spc="40" dirty="0">
                <a:solidFill>
                  <a:srgbClr val="07133E"/>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获得训练模型成为实现人工智能的主流技术途径。由于深度学习、数据和算力可用这三个要素都已具备，全球掀起了</a:t>
            </a:r>
            <a:r>
              <a:rPr lang="en-US" altLang="zh-CN" sz="1800" kern="100" spc="40" dirty="0">
                <a:solidFill>
                  <a:srgbClr val="07133E"/>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大炼模型</a:t>
            </a:r>
            <a:r>
              <a:rPr lang="en-US" altLang="zh-CN" sz="1800" kern="100" spc="40" dirty="0">
                <a:solidFill>
                  <a:srgbClr val="07133E"/>
                </a:solidFill>
                <a:effectLst/>
                <a:latin typeface="Segoe UI" panose="020B0502040204020203" pitchFamily="34" charset="0"/>
                <a:ea typeface="等线" panose="02010600030101010101" pitchFamily="2" charset="-122"/>
                <a:cs typeface="Times New Roman" panose="02020603050405020304" pitchFamily="18" charset="0"/>
              </a:rPr>
              <a:t>”</a:t>
            </a:r>
            <a:r>
              <a:rPr lang="zh-CN"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的热潮，也催生了一大批人工智能公司。</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然而，在深度学习技术出现的近</a:t>
            </a:r>
            <a:r>
              <a:rPr lang="en-US" altLang="zh-CN" sz="1800" kern="100" spc="40" dirty="0">
                <a:solidFill>
                  <a:srgbClr val="07133E"/>
                </a:solidFill>
                <a:effectLst/>
                <a:latin typeface="Segoe UI" panose="020B0502040204020203" pitchFamily="34" charset="0"/>
                <a:ea typeface="等线" panose="02010600030101010101" pitchFamily="2" charset="-122"/>
                <a:cs typeface="Times New Roman" panose="02020603050405020304" pitchFamily="18" charset="0"/>
              </a:rPr>
              <a:t>10</a:t>
            </a:r>
            <a:r>
              <a:rPr lang="zh-CN" altLang="zh-CN" sz="1800" kern="100" spc="40" dirty="0">
                <a:solidFill>
                  <a:srgbClr val="07133E"/>
                </a:solidFill>
                <a:effectLst/>
                <a:latin typeface="Segoe UI" panose="020B0502040204020203" pitchFamily="34" charset="0"/>
                <a:ea typeface="等线" panose="02010600030101010101" pitchFamily="2" charset="-122"/>
                <a:cs typeface="Segoe UI" panose="020B0502040204020203" pitchFamily="34" charset="0"/>
              </a:rPr>
              <a:t>年里，模型基本上都是针对特定的应用场景进行训练的，即小模型属于传统的定制化、作坊式的模型开发方式。传统人工智能模型需要完成从研发到应用的全方位流程，包括需求定义、数据收集、模型算法设计、训练调化、应用部署和运营维护等阶段组成的整套流程。这意味着除了需要优秀的产品经理准确定义需求外，还需要人工智能研发人员扎实的专业知识和协同合作能力才能完成大量复杂的工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sz="4000" b="1" dirty="0">
                <a:ea typeface="宋体" panose="02010600030101010101" pitchFamily="2" charset="-122"/>
              </a:rPr>
              <a:t>1.2 </a:t>
            </a:r>
            <a:r>
              <a:rPr lang="zh-CN" altLang="en-US" sz="4000" b="1" dirty="0">
                <a:ea typeface="宋体" panose="02010600030101010101" pitchFamily="2" charset="-122"/>
              </a:rPr>
              <a:t>大模型开启人工智能的新时代</a:t>
            </a:r>
            <a:endParaRPr lang="zh-CN" altLang="en-US" sz="40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229600" cy="648072"/>
          </a:xfrm>
        </p:spPr>
        <p:txBody>
          <a:bodyPr/>
          <a:lstStyle/>
          <a:p>
            <a:pPr marL="0" indent="0">
              <a:buNone/>
            </a:pPr>
            <a:r>
              <a:rPr lang="en-US" altLang="zh-CN" sz="1800" b="1" kern="100" dirty="0">
                <a:effectLst/>
                <a:latin typeface="等线" panose="02010600030101010101" pitchFamily="2" charset="-122"/>
                <a:ea typeface="等线" panose="02010600030101010101" pitchFamily="2" charset="-122"/>
              </a:rPr>
              <a:t>1.2.2  </a:t>
            </a:r>
            <a:r>
              <a:rPr lang="zh-CN" altLang="zh-CN" sz="1800" b="1" kern="100" dirty="0">
                <a:effectLst/>
                <a:latin typeface="等线" panose="02010600030101010101" pitchFamily="2" charset="-122"/>
                <a:ea typeface="等线" panose="02010600030101010101" pitchFamily="2" charset="-122"/>
              </a:rPr>
              <a:t>最强的的中文大模型</a:t>
            </a:r>
            <a:r>
              <a:rPr lang="en-US" altLang="zh-CN" sz="1800" b="1" kern="100" dirty="0">
                <a:effectLst/>
                <a:latin typeface="等线" panose="02010600030101010101" pitchFamily="2" charset="-122"/>
                <a:ea typeface="等线" panose="02010600030101010101" pitchFamily="2" charset="-122"/>
              </a:rPr>
              <a:t>-</a:t>
            </a:r>
            <a:r>
              <a:rPr lang="zh-CN" altLang="zh-CN" sz="1800" b="1" kern="100" dirty="0">
                <a:effectLst/>
                <a:latin typeface="等线" panose="02010600030101010101" pitchFamily="2" charset="-122"/>
                <a:ea typeface="等线" panose="02010600030101010101" pitchFamily="2" charset="-122"/>
              </a:rPr>
              <a:t>清华大学</a:t>
            </a:r>
            <a:r>
              <a:rPr lang="en-US" altLang="zh-CN" sz="1800" b="1" kern="100" dirty="0" err="1">
                <a:effectLst/>
                <a:latin typeface="等线" panose="02010600030101010101" pitchFamily="2" charset="-122"/>
                <a:ea typeface="等线" panose="02010600030101010101" pitchFamily="2" charset="-122"/>
              </a:rPr>
              <a:t>chatGLM</a:t>
            </a:r>
            <a:r>
              <a:rPr lang="zh-CN" altLang="zh-CN" sz="1800" b="1" kern="100" dirty="0">
                <a:effectLst/>
                <a:latin typeface="等线" panose="02010600030101010101" pitchFamily="2" charset="-122"/>
                <a:ea typeface="等线" panose="02010600030101010101" pitchFamily="2" charset="-122"/>
              </a:rPr>
              <a:t>介绍</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3539430"/>
          </a:xfrm>
          <a:prstGeom prst="rect">
            <a:avLst/>
          </a:prstGeom>
          <a:noFill/>
        </p:spPr>
        <p:txBody>
          <a:bodyPr wrap="square">
            <a:spAutoFit/>
          </a:bodyPr>
          <a:lstStyle/>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本书在写作时，应用最为广泛和知名度最高的大模型是</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，这是由清华大学自主研发，基于</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General Language Model (GLM)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架构的一种最新型、最为强大的深度学习大模型。</a:t>
            </a:r>
          </a:p>
          <a:p>
            <a:pPr indent="266700" algn="just"/>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使用了最先进的深度学习前沿技术，经过约</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1T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标识符的中英双语训练，辅以监督微调、对比学习、人类反馈强化学习等技术的加持，针对中文问答和对话进行了优化。而其中开源的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ChatGLM-6B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具有</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62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亿参数。结合模型量化技术，用户可以在消费级的显卡上进行本地部署（</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INT4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量化级别下最低只需</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 6GB </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显存），并且已经能生成相当符合人类偏好的回答。</a:t>
            </a:r>
          </a:p>
          <a:p>
            <a:pPr indent="266700" algn="just"/>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是目前最先进的自然语言处理技术之一，具有强大的智能问答、对话生成和文本生成能力。在</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中，用户可以输入自然语言文本，</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会自动理解其含义并作出相应的回应。</a:t>
            </a:r>
          </a:p>
          <a:p>
            <a:pPr indent="266700" algn="just"/>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采用了</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GLM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系列的生成模型架构，该架构是在</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GLM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原有基础上进行改进的是目前最大的语言模型之一。这使得</a:t>
            </a:r>
            <a:r>
              <a:rPr lang="en-US" altLang="zh-CN" sz="16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能够处理更复杂的自然语言问题，并生成更加流畅自然的对话。</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4000" b="1" dirty="0">
                <a:ea typeface="宋体" panose="02010600030101010101" pitchFamily="2" charset="-122"/>
              </a:rPr>
              <a:t>1.2 </a:t>
            </a:r>
            <a:r>
              <a:rPr lang="zh-CN" altLang="en-US" sz="4000" b="1" dirty="0">
                <a:ea typeface="宋体" panose="02010600030101010101" pitchFamily="2" charset="-122"/>
              </a:rPr>
              <a:t>大模型开启人工智能的新时代</a:t>
            </a:r>
            <a:endParaRPr lang="zh-CN" altLang="en-US" sz="4000" dirty="0">
              <a:ea typeface="宋体" panose="02010600030101010101" pitchFamily="2" charset="-122"/>
            </a:endParaRPr>
          </a:p>
        </p:txBody>
      </p:sp>
      <p:sp>
        <p:nvSpPr>
          <p:cNvPr id="10243" name="内容占位符 2">
            <a:extLst>
              <a:ext uri="{FF2B5EF4-FFF2-40B4-BE49-F238E27FC236}">
                <a16:creationId xmlns:a16="http://schemas.microsoft.com/office/drawing/2014/main" id="{3D6882DE-C9B6-4494-B4C6-2F1BE63F6AD3}"/>
              </a:ext>
            </a:extLst>
          </p:cNvPr>
          <p:cNvSpPr>
            <a:spLocks noGrp="1" noChangeArrowheads="1"/>
          </p:cNvSpPr>
          <p:nvPr>
            <p:ph idx="1"/>
          </p:nvPr>
        </p:nvSpPr>
        <p:spPr>
          <a:xfrm>
            <a:off x="107504" y="1556792"/>
            <a:ext cx="8229600" cy="676672"/>
          </a:xfrm>
        </p:spPr>
        <p:txBody>
          <a:bodyPr/>
          <a:lstStyle/>
          <a:p>
            <a:pPr marL="0" indent="0">
              <a:buNone/>
            </a:pPr>
            <a:r>
              <a:rPr lang="en-US" altLang="zh-CN" sz="1800" b="1" kern="100" dirty="0">
                <a:effectLst/>
                <a:latin typeface="等线" panose="02010600030101010101" pitchFamily="2" charset="-122"/>
                <a:ea typeface="等线" panose="02010600030101010101" pitchFamily="2" charset="-122"/>
              </a:rPr>
              <a:t>1.2.3  </a:t>
            </a:r>
            <a:r>
              <a:rPr lang="zh-CN" altLang="zh-CN" sz="1800" b="1" kern="100" dirty="0">
                <a:effectLst/>
                <a:latin typeface="等线" panose="02010600030101010101" pitchFamily="2" charset="-122"/>
                <a:ea typeface="等线" panose="02010600030101010101" pitchFamily="2" charset="-122"/>
              </a:rPr>
              <a:t>近在咫尺的未来</a:t>
            </a:r>
            <a:r>
              <a:rPr lang="en-US" altLang="zh-CN" sz="1800" b="1" kern="100" dirty="0">
                <a:effectLst/>
                <a:latin typeface="等线" panose="02010600030101010101" pitchFamily="2" charset="-122"/>
                <a:ea typeface="等线" panose="02010600030101010101" pitchFamily="2" charset="-122"/>
              </a:rPr>
              <a:t>-</a:t>
            </a:r>
            <a:r>
              <a:rPr lang="zh-CN" altLang="zh-CN" sz="1800" b="1" kern="100" dirty="0">
                <a:effectLst/>
                <a:latin typeface="等线" panose="02010600030101010101" pitchFamily="2" charset="-122"/>
                <a:ea typeface="等线" panose="02010600030101010101" pitchFamily="2" charset="-122"/>
              </a:rPr>
              <a:t>大模型应用前景</a:t>
            </a:r>
          </a:p>
          <a:p>
            <a:pPr marL="0" indent="0">
              <a:buNone/>
            </a:pPr>
            <a:endParaRPr lang="zh-CN" altLang="en-US"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441598" y="2420888"/>
            <a:ext cx="8291264" cy="3139321"/>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人工智能模型的广度和深度逐级提升，作为深度学习领域最为耀眼的新星，大模型也浮出水面，从技术的角度来看，大模型发端于自然语言处理领域，以谷歌的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BERT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开始、到以清华大学</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chatGLM</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大模型为代表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参数规模逐步提升至千亿、万亿</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同时用干训练的数据量级也显著提升，带来了模型能力的提高，也推动了人工智能从感知到认知的发展。</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大模型是从庞大、多类型的场景数据中学习，总结出不同场景、不同业务的通用能力，学习出一种特征和规律，成为具有泛化能力的模型库。在基于大模型开发应用或应对新的业务场景时可以对大模型进行适配，比如对某些下游任务进行小规模标注数据二次训练，或者无需自定义任务即可完成多个应用场景，实现通用智能能力。因此，利用大模型的通用能力，可以有效应对多样化、碎片化的人工智能应用需求，为实现大规模人工智能落地应用提供可能。</a:t>
            </a:r>
          </a:p>
        </p:txBody>
      </p:sp>
    </p:spTree>
    <p:extLst>
      <p:ext uri="{BB962C8B-B14F-4D97-AF65-F5344CB8AC3E}">
        <p14:creationId xmlns:p14="http://schemas.microsoft.com/office/powerpoint/2010/main" val="31423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dirty="0">
                <a:ea typeface="宋体" panose="02010600030101010101" pitchFamily="2" charset="-122"/>
              </a:rPr>
              <a:t>1.3 </a:t>
            </a:r>
            <a:r>
              <a:rPr lang="zh-CN" altLang="en-US" dirty="0">
                <a:ea typeface="宋体" panose="02010600030101010101" pitchFamily="2" charset="-122"/>
              </a:rPr>
              <a:t>本章小结</a:t>
            </a:r>
          </a:p>
        </p:txBody>
      </p:sp>
      <p:sp>
        <p:nvSpPr>
          <p:cNvPr id="8" name="文本框 7">
            <a:extLst>
              <a:ext uri="{FF2B5EF4-FFF2-40B4-BE49-F238E27FC236}">
                <a16:creationId xmlns:a16="http://schemas.microsoft.com/office/drawing/2014/main" id="{68163624-7B5B-4D03-B28F-7C94AA2948EC}"/>
              </a:ext>
            </a:extLst>
          </p:cNvPr>
          <p:cNvSpPr txBox="1"/>
          <p:nvPr/>
        </p:nvSpPr>
        <p:spPr>
          <a:xfrm>
            <a:off x="539552" y="1556792"/>
            <a:ext cx="8147248" cy="3970318"/>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是本书的开端，主要向读者介绍了大模型、人工智能以及深度学习的基本内容，可以看到大模型在人工智能领域中有着广泛的应用前景，尤其是在图像生成、自然语言处理和音频生成等领域中。未来，随着深度学习技术的不断发展，大模型也将得到进一步的发展和应用。</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随着人工智能领域的不断发展和深度学习技术的日益成熟，大模型在各个领域中都得到了广泛的应用。在自然语言处理领域中，大模型已经被用于自动文本摘要、对话系统、机器翻译等任务；在图像处理领域中，大模型被用于图像生成、风格转换、图像修复等任务；在音频处理领域中，大模型被用于语音合成、音乐生成等任务。</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随着深度学习技术的不断发展，人工智能与大模型也将得到进一步的发展和应用。未来，我们可以期待大模型在更多领域中的应用，同时也可以期待更多创新的生成式模型技术的出现，为人工智能领域的发展做出更大的贡献。本书旨在向读者从零开始学习大模型的基本原理和实现方法，帮助读者深入了解其应用及在人工智能领域中的应用前景。</a:t>
            </a:r>
          </a:p>
        </p:txBody>
      </p:sp>
    </p:spTree>
    <p:extLst>
      <p:ext uri="{BB962C8B-B14F-4D97-AF65-F5344CB8AC3E}">
        <p14:creationId xmlns:p14="http://schemas.microsoft.com/office/powerpoint/2010/main" val="2170813645"/>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157255429</TotalTime>
  <Pages>0</Pages>
  <Words>1545</Words>
  <Characters>0</Characters>
  <Application>Microsoft Office PowerPoint</Application>
  <DocSecurity>0</DocSecurity>
  <PresentationFormat>全屏显示(4:3)</PresentationFormat>
  <Lines>0</Lines>
  <Paragraphs>38</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等线</vt:lpstr>
      <vt:lpstr>宋体</vt:lpstr>
      <vt:lpstr>Arial</vt:lpstr>
      <vt:lpstr>Calibri</vt:lpstr>
      <vt:lpstr>Segoe UI</vt:lpstr>
      <vt:lpstr>Tema de Office</vt:lpstr>
      <vt:lpstr>第1章 新时代的曙光-人工智能与大模型</vt:lpstr>
      <vt:lpstr>1.1 人工智能：思维与实践的融合</vt:lpstr>
      <vt:lpstr>1.1 人工智能：思维与实践的融合</vt:lpstr>
      <vt:lpstr>1.1 人工智能：思维与实践的融合</vt:lpstr>
      <vt:lpstr>1.2 大模型开启人工智能的新时代</vt:lpstr>
      <vt:lpstr>1.2 大模型开启人工智能的新时代</vt:lpstr>
      <vt:lpstr>1.2 大模型开启人工智能的新时代</vt:lpstr>
      <vt:lpstr>1.3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58</cp:revision>
  <cp:lastPrinted>1899-12-30T00:00:00Z</cp:lastPrinted>
  <dcterms:created xsi:type="dcterms:W3CDTF">2010-05-18T15:49:44Z</dcterms:created>
  <dcterms:modified xsi:type="dcterms:W3CDTF">2023-10-19T04:40:28Z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