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5" r:id="rId2"/>
    <p:sldId id="296" r:id="rId3"/>
    <p:sldId id="297" r:id="rId4"/>
    <p:sldId id="316" r:id="rId5"/>
    <p:sldId id="298" r:id="rId6"/>
    <p:sldId id="317" r:id="rId7"/>
    <p:sldId id="299" r:id="rId8"/>
    <p:sldId id="300" r:id="rId9"/>
    <p:sldId id="308" r:id="rId10"/>
    <p:sldId id="309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2B3"/>
    <a:srgbClr val="5AD00A"/>
    <a:srgbClr val="0099FF"/>
    <a:srgbClr val="0EB1E7"/>
    <a:srgbClr val="FFD347"/>
    <a:srgbClr val="B88C00"/>
    <a:srgbClr val="99EA08"/>
    <a:srgbClr val="838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381E594-34E0-48A4-A6F1-4EF1B9A98F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41D69A-17A6-47B0-9A33-26F0AC5BAF2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3AAEDB-7AB8-4C44-B047-DD2E41F2222D}" type="datetimeFigureOut">
              <a:rPr lang="zh-CN" altLang="en-US"/>
              <a:pPr>
                <a:defRPr/>
              </a:pPr>
              <a:t>2023/10/19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96A3E6A-8805-41B9-B661-4EBEA065A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A96D61F-B798-435A-926F-9E4410811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405C0-E0D9-4C53-85A6-735731B2C9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1F842-CD53-466F-A5F2-51481B72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838DFC2-96AD-4001-B847-30759E8E9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7614B32B-DA36-49C8-BC9D-2D1973A4CC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1BBC2-E78E-4A26-8C36-F11F9F4AF79B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D23087E1-517F-451B-84E5-E473A05C3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EAA27C8A-8E62-4246-8553-D3D2ADA33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89A9C-18FC-4525-A6D3-73FA4513846D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5221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B37CEB6-87EA-40E2-9D7C-084EE665C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8E3BF-6CB8-4783-B159-D54EF8C543D1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2BDFB1EC-156A-4FD5-AFEE-28A0C521C5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3F15840B-3D04-4581-9F19-36A4F72C5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BB67C-0C23-4FBE-B00E-F49D6363D650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4808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462FA359-0BA4-4C7C-998E-90C0C07FE2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F8D3E-2B10-411D-9264-335AF5AB55E5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570ABB7E-4684-4170-93B2-7296A47205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3747833-30B1-4C8C-BBB5-A892186A1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8F309-D6A1-467F-9BF8-9A2E51B660A4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2650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57494EC-88A3-4672-A00E-6D5648D150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D2FE1-3495-4562-8210-CF1352B6E12B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06FB3D9F-3B5D-4738-928D-7F00378DE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09040E28-8BD5-4182-8AB5-27D41AF46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FAF02-F389-4EF1-BC4C-F06649C446A3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1858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D59303EE-F4FE-42F8-8F35-F495EE8951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14612-E696-490C-87AD-23907364A10E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56E8DD98-8728-4C2E-92CD-42677ACF7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0082715-6CE9-47CB-BAD0-895483A239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C6958-D164-4354-9E71-B4E49CD357EF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4197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6E2D3D00-A67F-48AD-AF1D-090C6891E8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F4EE3-5847-43DC-9915-5B5D189C4675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DDC75780-5AE4-4AF0-9EF9-61E016D14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5CFD295C-7CBA-49DA-96DF-26A5B0743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9D1DE-5E37-4020-9F87-364E0B32593D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706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0B215AC2-3438-4798-A4D9-B4BA61C9E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3C1FC-679D-4C70-B14C-2EA42877C7D3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79822A5C-35AB-4E68-AF14-4C36E551B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2A957466-1E74-42A6-843D-B8338F4FB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3C5B9-99A9-449B-A8A5-2F25AAD6FD81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500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9C8C3601-943B-4B75-969A-19CDD761E0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DD854-5AF8-4989-8988-6193C4EA1419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D7A61ED2-7642-4661-9CDE-D9458641D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5B2235F3-CE11-429E-8482-4A145E75BE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33840-103F-4F5F-8B89-0C4D25D74697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78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D11AF5-8F12-474E-A7BF-C4CF616FB7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9144000" cy="46038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17998">
                <a:srgbClr val="A5A5A5"/>
              </a:gs>
              <a:gs pos="51999">
                <a:srgbClr val="595959"/>
              </a:gs>
              <a:gs pos="82001">
                <a:srgbClr val="BFBFBF"/>
              </a:gs>
              <a:gs pos="100000">
                <a:srgbClr val="CCCCFF"/>
              </a:gs>
            </a:gsLst>
            <a:lin ang="0" scaled="1"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95DE3140-4B55-47D5-ADF2-8886DF893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12CA3-2C9D-4EF7-8431-947C872B9881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5BFDDF23-9A3A-4C8E-AC5D-9BC5CCE24D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8162F582-48A9-41A4-9BE1-0379B77059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AD399B-2BFF-42D3-99F5-B495B3F3EF09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5616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39B4A3B3-EFFD-43E3-B49B-51DFFD372F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7798-F4B3-42EE-B574-1FB8B7B7CC7E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0EB5D1F3-67DB-4F73-9E44-CD57C6C0B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ACD52745-C9A0-4FF3-B107-5B9BBAFE9E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3C836-306E-433C-AB07-E12D0AEB2DB3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410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B7F09361-E9EA-45AA-9EC4-0796E794A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46FD8-E13C-4B1A-90EF-B7DF944E07F9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168E2DB1-1CAB-4C71-BFA6-64FE9B0D7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9BEEFB8D-8930-4959-B56A-35BA0E923D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2E610-9008-4A6C-9A5D-7173955C9E62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9958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91247BBC-C63C-4FB4-A88A-D7A789CE7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modificar el estilo de título del patrón</a:t>
            </a:r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39FADFA2-F5F4-45CE-9E3F-BA965A42C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modificar el estilo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</a:p>
        </p:txBody>
      </p:sp>
      <p:sp>
        <p:nvSpPr>
          <p:cNvPr id="1028" name="3 Marcador de fecha">
            <a:extLst>
              <a:ext uri="{FF2B5EF4-FFF2-40B4-BE49-F238E27FC236}">
                <a16:creationId xmlns:a16="http://schemas.microsoft.com/office/drawing/2014/main" id="{974DB53C-2043-48A4-80AD-62333D57C1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0C5D086-FA4E-491C-A29E-F7F559DB5343}" type="datetimeFigureOut">
              <a:rPr lang="zh-CN" altLang="en-US"/>
              <a:pPr>
                <a:defRPr/>
              </a:pPr>
              <a:t>2023/10/19</a:t>
            </a:fld>
            <a:endParaRPr lang="es-ES" altLang="en-US"/>
          </a:p>
        </p:txBody>
      </p:sp>
      <p:sp>
        <p:nvSpPr>
          <p:cNvPr id="1029" name="4 Marcador de pie de página">
            <a:extLst>
              <a:ext uri="{FF2B5EF4-FFF2-40B4-BE49-F238E27FC236}">
                <a16:creationId xmlns:a16="http://schemas.microsoft.com/office/drawing/2014/main" id="{C6B33EEA-6103-40CE-8CED-FD6429B49A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5 Marcador de número de diapositiva">
            <a:extLst>
              <a:ext uri="{FF2B5EF4-FFF2-40B4-BE49-F238E27FC236}">
                <a16:creationId xmlns:a16="http://schemas.microsoft.com/office/drawing/2014/main" id="{F064986C-5270-4757-99A3-7C3222DA77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7EB0D-2BC0-4235-9AD4-6A0464E9E284}" type="slidenum">
              <a:rPr lang="zh-CN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4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0E696708-E3F7-4955-9FAB-D6EF3F61E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ea typeface="宋体" panose="02010600030101010101" pitchFamily="2" charset="-122"/>
              </a:rPr>
              <a:t>第</a:t>
            </a:r>
            <a:r>
              <a:rPr lang="en-US" altLang="zh-CN" sz="3200" b="1" dirty="0">
                <a:ea typeface="宋体" panose="02010600030101010101" pitchFamily="2" charset="-122"/>
              </a:rPr>
              <a:t>11</a:t>
            </a:r>
            <a:r>
              <a:rPr lang="zh-CN" altLang="en-US" sz="3200" b="1" dirty="0">
                <a:ea typeface="宋体" panose="02010600030101010101" pitchFamily="2" charset="-122"/>
              </a:rPr>
              <a:t>章  站在巨人肩膀上的预训练模型</a:t>
            </a:r>
            <a:r>
              <a:rPr lang="en-US" altLang="zh-CN" sz="3200" b="1" dirty="0">
                <a:ea typeface="宋体" panose="02010600030101010101" pitchFamily="2" charset="-122"/>
              </a:rPr>
              <a:t>Bert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A0AF8FF0-1AF0-4B34-B2AC-70FE2E9B2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11.1  </a:t>
            </a:r>
            <a:r>
              <a:rPr lang="zh-CN" altLang="en-US" dirty="0">
                <a:ea typeface="宋体" panose="02010600030101010101" pitchFamily="2" charset="-122"/>
              </a:rPr>
              <a:t>预训练模型</a:t>
            </a:r>
            <a:r>
              <a:rPr lang="en-US" altLang="zh-CN" dirty="0">
                <a:ea typeface="宋体" panose="02010600030101010101" pitchFamily="2" charset="-122"/>
              </a:rPr>
              <a:t>BERT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11.2  </a:t>
            </a:r>
            <a:r>
              <a:rPr lang="zh-CN" altLang="en-US" dirty="0">
                <a:ea typeface="宋体" panose="02010600030101010101" pitchFamily="2" charset="-122"/>
              </a:rPr>
              <a:t>实战</a:t>
            </a:r>
            <a:r>
              <a:rPr lang="en-US" altLang="zh-CN" dirty="0">
                <a:ea typeface="宋体" panose="02010600030101010101" pitchFamily="2" charset="-122"/>
              </a:rPr>
              <a:t>BERT</a:t>
            </a:r>
            <a:r>
              <a:rPr lang="zh-CN" altLang="en-US" dirty="0">
                <a:ea typeface="宋体" panose="02010600030101010101" pitchFamily="2" charset="-122"/>
              </a:rPr>
              <a:t>：中文文本分类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11.3  </a:t>
            </a:r>
            <a:r>
              <a:rPr lang="zh-CN" altLang="en-US" dirty="0">
                <a:ea typeface="宋体" panose="02010600030101010101" pitchFamily="2" charset="-122"/>
              </a:rPr>
              <a:t>更多的预训练模型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11.4  </a:t>
            </a:r>
            <a:r>
              <a:rPr lang="zh-CN" altLang="en-US" dirty="0">
                <a:ea typeface="宋体" panose="02010600030101010101" pitchFamily="2" charset="-122"/>
              </a:rPr>
              <a:t>本章小结</a:t>
            </a: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B95364B-5624-4BF4-8322-518CE0267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11.4 </a:t>
            </a:r>
            <a:r>
              <a:rPr lang="zh-CN" altLang="en-US" dirty="0">
                <a:ea typeface="宋体" panose="02010600030101010101" pitchFamily="2" charset="-122"/>
              </a:rPr>
              <a:t>本章小结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163624-7B5B-4D03-B28F-7C94AA2948EC}"/>
              </a:ext>
            </a:extLst>
          </p:cNvPr>
          <p:cNvSpPr txBox="1"/>
          <p:nvPr/>
        </p:nvSpPr>
        <p:spPr>
          <a:xfrm>
            <a:off x="323528" y="2096061"/>
            <a:ext cx="8229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本章向读者介绍了预训练模型的使用，以最经典的预训练模型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为例向读者演示了使用预训练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进行文本分类的方法。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除此之外，对于使用的预训练模型来说，使用每个序列中的第一个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可以较好地达到表示完整序列的功能，这在某些任务中有较好的作用。</a:t>
            </a:r>
          </a:p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Hugging face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提供了很多预训练模型下载，这里也介绍了很多使用预训练模型的方法，欢迎有兴趣的读者自行学习和比较。</a:t>
            </a:r>
          </a:p>
        </p:txBody>
      </p:sp>
    </p:spTree>
    <p:extLst>
      <p:ext uri="{BB962C8B-B14F-4D97-AF65-F5344CB8AC3E}">
        <p14:creationId xmlns:p14="http://schemas.microsoft.com/office/powerpoint/2010/main" val="21708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AD62EE69-FF52-40F2-9FC5-5C504E966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ea typeface="宋体" panose="02010600030101010101" pitchFamily="2" charset="-122"/>
              </a:rPr>
              <a:t>11.1  </a:t>
            </a:r>
            <a:r>
              <a:rPr lang="zh-CN" altLang="en-US" sz="3600" b="1" dirty="0">
                <a:ea typeface="宋体" panose="02010600030101010101" pitchFamily="2" charset="-122"/>
              </a:rPr>
              <a:t>预训练模型</a:t>
            </a:r>
            <a:r>
              <a:rPr lang="en-US" altLang="zh-CN" sz="3600" b="1" dirty="0">
                <a:ea typeface="宋体" panose="02010600030101010101" pitchFamily="2" charset="-122"/>
              </a:rPr>
              <a:t>BERT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D5B37D-160A-45C4-9662-0CA48E44CDF3}"/>
              </a:ext>
            </a:extLst>
          </p:cNvPr>
          <p:cNvSpPr txBox="1"/>
          <p:nvPr/>
        </p:nvSpPr>
        <p:spPr>
          <a:xfrm>
            <a:off x="179512" y="1628800"/>
            <a:ext cx="8424936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Bidirectional Encoder Representations from Transformers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2018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月由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 AI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研究院提出的一种预训练模型。其使用了我们在第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章中介绍的编码器结构的层级和构造方法，最大的特点是抛弃了传统的循环神经网络和卷积神经网络，通过“注意力模型”将任意位置的两个单词的距离转换成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，有效地解决了自然语言处理中棘手的文本长期依赖问题。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1319CB-401E-4EB8-8C3A-6594CDBE5D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2095500" cy="1151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15C580A-7EDA-45BC-B1B0-8681ED37B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ea typeface="宋体" panose="02010600030101010101" pitchFamily="2" charset="-122"/>
              </a:rPr>
              <a:t>11.1  </a:t>
            </a:r>
            <a:r>
              <a:rPr lang="zh-CN" altLang="en-US" sz="3600" b="1" dirty="0">
                <a:ea typeface="宋体" panose="02010600030101010101" pitchFamily="2" charset="-122"/>
              </a:rPr>
              <a:t>预训练模型</a:t>
            </a:r>
            <a:r>
              <a:rPr lang="en-US" altLang="zh-CN" sz="3600" b="1" dirty="0">
                <a:ea typeface="宋体" panose="02010600030101010101" pitchFamily="2" charset="-122"/>
              </a:rPr>
              <a:t>BERT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5B4A23E8-D5C7-4698-A477-7F0D620FC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11.1.1  BERT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基本架构与应用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6E859C-ED92-45A6-9B24-534EA280C726}"/>
              </a:ext>
            </a:extLst>
          </p:cNvPr>
          <p:cNvSpPr txBox="1"/>
          <p:nvPr/>
        </p:nvSpPr>
        <p:spPr>
          <a:xfrm>
            <a:off x="457200" y="2276872"/>
            <a:ext cx="8147248" cy="779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的模型架构是一个多层的双向注意力结构的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encoder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部分。本节先来看看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输入再复习前面介绍的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模型架构。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D90387-B382-4829-8A13-98BB4D8F9972}"/>
              </a:ext>
            </a:extLst>
          </p:cNvPr>
          <p:cNvSpPr txBox="1"/>
          <p:nvPr/>
        </p:nvSpPr>
        <p:spPr>
          <a:xfrm>
            <a:off x="374848" y="2953544"/>
            <a:ext cx="8311952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BERT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的输入</a:t>
            </a:r>
          </a:p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的输入的编码向量（长度是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512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个嵌入特征的单位，如图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11.2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8B1746-C3D0-47C1-B25F-575C371D6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75856" y="3998436"/>
            <a:ext cx="4088765" cy="1188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15C580A-7EDA-45BC-B1B0-8681ED37B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ea typeface="宋体" panose="02010600030101010101" pitchFamily="2" charset="-122"/>
              </a:rPr>
              <a:t>11.1  </a:t>
            </a:r>
            <a:r>
              <a:rPr lang="zh-CN" altLang="en-US" sz="3600" b="1" dirty="0">
                <a:ea typeface="宋体" panose="02010600030101010101" pitchFamily="2" charset="-122"/>
              </a:rPr>
              <a:t>预训练模型</a:t>
            </a:r>
            <a:r>
              <a:rPr lang="en-US" altLang="zh-CN" sz="3600" b="1" dirty="0">
                <a:ea typeface="宋体" panose="02010600030101010101" pitchFamily="2" charset="-122"/>
              </a:rPr>
              <a:t>BERT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5B4A23E8-D5C7-4698-A477-7F0D620FC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11.1.1  BERT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基本架构与应用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D90387-B382-4829-8A13-98BB4D8F9972}"/>
              </a:ext>
            </a:extLst>
          </p:cNvPr>
          <p:cNvSpPr txBox="1"/>
          <p:nvPr/>
        </p:nvSpPr>
        <p:spPr>
          <a:xfrm>
            <a:off x="107504" y="2276872"/>
            <a:ext cx="857929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BERT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的模型架构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与第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章中介绍的编码器结构相似，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实际上由多个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encoder block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叠加而成的，通过使用“注意力”模型的多个层次来获得文本的特征提取，如图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11.3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0A1AE9-8645-4AFF-9073-676DEC0130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29000"/>
            <a:ext cx="1670050" cy="234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48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91D1B3F1-820A-4856-80E7-28F638330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ea typeface="宋体" panose="02010600030101010101" pitchFamily="2" charset="-122"/>
              </a:rPr>
              <a:t>11.1  </a:t>
            </a:r>
            <a:r>
              <a:rPr lang="zh-CN" altLang="en-US" sz="3600" b="1" dirty="0">
                <a:ea typeface="宋体" panose="02010600030101010101" pitchFamily="2" charset="-122"/>
              </a:rPr>
              <a:t>预训练模型</a:t>
            </a:r>
            <a:r>
              <a:rPr lang="en-US" altLang="zh-CN" sz="3600" b="1" dirty="0">
                <a:ea typeface="宋体" panose="02010600030101010101" pitchFamily="2" charset="-122"/>
              </a:rPr>
              <a:t>BERT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10A1BC15-4D37-4BB5-92C0-EB32892AD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421855"/>
            <a:ext cx="8229600" cy="532656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11.1.2  BERT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预训练任务与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Fine-Tuning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FF13C7-1631-47F1-A23C-F15D0ADA6E1C}"/>
              </a:ext>
            </a:extLst>
          </p:cNvPr>
          <p:cNvSpPr txBox="1"/>
          <p:nvPr/>
        </p:nvSpPr>
        <p:spPr>
          <a:xfrm>
            <a:off x="251520" y="1954908"/>
            <a:ext cx="850728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在介绍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的预训练任务方案时，首先介绍一下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在使用时的思路，即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在训练过程中将自己的训练任务和可替换的微调系统（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Fine-Tuning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）分离。</a:t>
            </a:r>
          </a:p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．开创性的预训练任务方案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Fine-Tun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ing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的目的是根据具体任务的需求替换不同的后端接口，即在已经训练好的语言模型的基础上，加入少量的任务专门的属性。例如，对于分类问题在语言模型基础上加一层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softmax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网络，然后在新的语料上重新训练来进行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fine-tune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。除了最后一层，所有的参数都没有变化，如图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11.4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08E43B-FC4F-4E19-B388-F102D14D57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92721" y="3902577"/>
            <a:ext cx="5274310" cy="2132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91D1B3F1-820A-4856-80E7-28F638330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ea typeface="宋体" panose="02010600030101010101" pitchFamily="2" charset="-122"/>
              </a:rPr>
              <a:t>11.1  </a:t>
            </a:r>
            <a:r>
              <a:rPr lang="zh-CN" altLang="en-US" sz="3600" b="1" dirty="0">
                <a:ea typeface="宋体" panose="02010600030101010101" pitchFamily="2" charset="-122"/>
              </a:rPr>
              <a:t>预训练模型</a:t>
            </a:r>
            <a:r>
              <a:rPr lang="en-US" altLang="zh-CN" sz="3600" b="1" dirty="0">
                <a:ea typeface="宋体" panose="02010600030101010101" pitchFamily="2" charset="-122"/>
              </a:rPr>
              <a:t>BERT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10A1BC15-4D37-4BB5-92C0-EB32892AD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421855"/>
            <a:ext cx="8229600" cy="532656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11.1.2  BERT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预训练任务与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Fine-Tuning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FF13C7-1631-47F1-A23C-F15D0ADA6E1C}"/>
              </a:ext>
            </a:extLst>
          </p:cNvPr>
          <p:cNvSpPr txBox="1"/>
          <p:nvPr/>
        </p:nvSpPr>
        <p:spPr>
          <a:xfrm>
            <a:off x="-180528" y="2204864"/>
            <a:ext cx="8507288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BERT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用于具体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NLP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任务（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Fine-Tuning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70066E-2C31-4444-953E-C62CA703D5F9}"/>
              </a:ext>
            </a:extLst>
          </p:cNvPr>
          <p:cNvSpPr txBox="1"/>
          <p:nvPr/>
        </p:nvSpPr>
        <p:spPr>
          <a:xfrm>
            <a:off x="395536" y="2752734"/>
            <a:ext cx="8291264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在海量单语料上训练完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之后，便可以将其应用到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NLP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的各个任务中了。对于其他任务来说，我们也可以根据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的输出信息做出对应的预测。图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11.7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展示了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个不同任务中的模型，它们只需要在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的基础上再添加一个输出层便可以完成对特定任务的微调。这些任务类似于我们做过的文科试卷，其中有选择题、简答题等。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C026AB-C48F-4AA3-A632-3E43DCAACB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41168" y="2324278"/>
            <a:ext cx="4577715" cy="44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0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45A5155-4C0E-4875-A83C-1A8E06F7A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a typeface="宋体" panose="02010600030101010101" pitchFamily="2" charset="-122"/>
              </a:rPr>
              <a:t>11.2  </a:t>
            </a:r>
            <a:r>
              <a:rPr lang="zh-CN" altLang="en-US" sz="4000" b="1" dirty="0">
                <a:ea typeface="宋体" panose="02010600030101010101" pitchFamily="2" charset="-122"/>
              </a:rPr>
              <a:t>实战</a:t>
            </a:r>
            <a:r>
              <a:rPr lang="en-US" altLang="zh-CN" sz="4000" b="1" dirty="0">
                <a:ea typeface="宋体" panose="02010600030101010101" pitchFamily="2" charset="-122"/>
              </a:rPr>
              <a:t>BERT</a:t>
            </a:r>
            <a:r>
              <a:rPr lang="zh-CN" altLang="en-US" sz="4000" b="1" dirty="0">
                <a:ea typeface="宋体" panose="02010600030101010101" pitchFamily="2" charset="-122"/>
              </a:rPr>
              <a:t>：中文文本分类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5E2DA13-F23F-4CBA-9201-5E0C984D4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37854"/>
            <a:ext cx="8229600" cy="604664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11.2.1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Hugging face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获取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预训练模型</a:t>
            </a: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A9650D-6B7F-41E3-A7E3-86EC8F0CF77F}"/>
              </a:ext>
            </a:extLst>
          </p:cNvPr>
          <p:cNvSpPr txBox="1"/>
          <p:nvPr/>
        </p:nvSpPr>
        <p:spPr>
          <a:xfrm>
            <a:off x="215516" y="2072656"/>
            <a:ext cx="87129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是一个预训练模型，其基本架构和存档都有相应的服务公司提供下载服务，而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Hugging face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是一家目前专门免费提供自然语言处理预训练模型的公司。</a:t>
            </a:r>
          </a:p>
          <a:p>
            <a:pPr indent="269875" algn="just">
              <a:lnSpc>
                <a:spcPts val="156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Hugging face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是一家总部位于纽约的聊天机器人初创服务商，开发的应用在青少年中颇受欢迎，相比于其他公司，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Hugging face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更加注重产品带来的情感以及环境因素。在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Github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上开源的自然语言处理、预训练模型库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Transformers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NLP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领域大量优秀的预训练语言模型结构的模型和调用框架。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8E2B58-1719-4DD6-8904-3CFDF2818CE6}"/>
              </a:ext>
            </a:extLst>
          </p:cNvPr>
          <p:cNvSpPr txBox="1"/>
          <p:nvPr/>
        </p:nvSpPr>
        <p:spPr>
          <a:xfrm>
            <a:off x="683568" y="3717032"/>
            <a:ext cx="7488832" cy="110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 algn="just">
              <a:lnSpc>
                <a:spcPts val="1560"/>
              </a:lnSpc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汉仪细等线简"/>
                <a:cs typeface="宋体" panose="02010600030101010101" pitchFamily="2" charset="-122"/>
              </a:rPr>
              <a:t>安装依赖。</a:t>
            </a:r>
          </a:p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Hugging face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依赖的方法很简单，命令如下：</a:t>
            </a:r>
          </a:p>
          <a:p>
            <a:pPr indent="269875">
              <a:lnSpc>
                <a:spcPts val="1340"/>
              </a:lnSpc>
            </a:pPr>
            <a:r>
              <a:rPr lang="x-none" altLang="zh-C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transformers</a:t>
            </a:r>
            <a:endParaRPr lang="zh-CN" altLang="zh-CN" sz="14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待安装完成后即可使用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Hugging face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提供的预训练模型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51746900-0E63-4A5B-8B44-0FB00DB18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a typeface="宋体" panose="02010600030101010101" pitchFamily="2" charset="-122"/>
              </a:rPr>
              <a:t>11.2  </a:t>
            </a:r>
            <a:r>
              <a:rPr lang="zh-CN" altLang="en-US" sz="4000" b="1" dirty="0">
                <a:ea typeface="宋体" panose="02010600030101010101" pitchFamily="2" charset="-122"/>
              </a:rPr>
              <a:t>实战</a:t>
            </a:r>
            <a:r>
              <a:rPr lang="en-US" altLang="zh-CN" sz="4000" b="1" dirty="0">
                <a:ea typeface="宋体" panose="02010600030101010101" pitchFamily="2" charset="-122"/>
              </a:rPr>
              <a:t>BERT</a:t>
            </a:r>
            <a:r>
              <a:rPr lang="zh-CN" altLang="en-US" sz="4000" b="1" dirty="0">
                <a:ea typeface="宋体" panose="02010600030101010101" pitchFamily="2" charset="-122"/>
              </a:rPr>
              <a:t>：中文文本分类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E198C888-D07A-4D76-B0CC-4FD7DD06F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434282"/>
            <a:ext cx="8229600" cy="648072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11.2.2  BERT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实战文本分类</a:t>
            </a: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0D611A-7D41-45E7-AF5A-35F31A1844D3}"/>
              </a:ext>
            </a:extLst>
          </p:cNvPr>
          <p:cNvSpPr txBox="1"/>
          <p:nvPr/>
        </p:nvSpPr>
        <p:spPr>
          <a:xfrm>
            <a:off x="323528" y="2095377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我们先回到第九章中演示的一个实战，在那一章中作者带领读者完成了基于循环神经网络的情感分类实战，但是当时的问题是其结果可能并不令人满意，此时我们通过使用预训练模型查看现在的预测结果：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07B401-DB2D-40BB-BD88-99B570CA8801}"/>
              </a:ext>
            </a:extLst>
          </p:cNvPr>
          <p:cNvSpPr txBox="1"/>
          <p:nvPr/>
        </p:nvSpPr>
        <p:spPr>
          <a:xfrm>
            <a:off x="179512" y="3100630"/>
            <a:ext cx="77048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数据的准备</a:t>
            </a:r>
          </a:p>
          <a:p>
            <a:r>
              <a:rPr lang="zh-CN" altLang="en-US" dirty="0"/>
              <a:t>与第</a:t>
            </a:r>
            <a:r>
              <a:rPr lang="en-US" altLang="zh-CN" dirty="0"/>
              <a:t>1</a:t>
            </a:r>
            <a:r>
              <a:rPr lang="zh-CN" altLang="en-US" dirty="0"/>
              <a:t>章类似，这里作者使用同一份酒店评论的数据集（见图</a:t>
            </a:r>
            <a:r>
              <a:rPr lang="en-US" altLang="zh-CN" dirty="0"/>
              <a:t>1.1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  数据的处理</a:t>
            </a:r>
          </a:p>
          <a:p>
            <a:r>
              <a:rPr lang="zh-CN" altLang="en-US" dirty="0"/>
              <a:t>在这里使用</a:t>
            </a:r>
            <a:r>
              <a:rPr lang="en-US" altLang="zh-CN" dirty="0"/>
              <a:t>BERT</a:t>
            </a:r>
            <a:r>
              <a:rPr lang="zh-CN" altLang="en-US" dirty="0"/>
              <a:t>自带的</a:t>
            </a:r>
            <a:r>
              <a:rPr lang="en-US" altLang="zh-CN" dirty="0"/>
              <a:t>tokenizer</a:t>
            </a:r>
            <a:r>
              <a:rPr lang="zh-CN" altLang="en-US" dirty="0"/>
              <a:t>函数将文本转化成需要的</a:t>
            </a:r>
            <a:r>
              <a:rPr lang="en-US" altLang="zh-CN" dirty="0"/>
              <a:t>token</a:t>
            </a:r>
            <a:r>
              <a:rPr lang="zh-CN" altLang="en-US" dirty="0"/>
              <a:t>。完整代码如下所示。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74EA4F-F810-4737-8A24-9AB709DF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58" y="4365104"/>
            <a:ext cx="5306568" cy="15499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B95364B-5624-4BF4-8322-518CE0267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ea typeface="宋体" panose="02010600030101010101" pitchFamily="2" charset="-122"/>
              </a:rPr>
              <a:t>11.3  </a:t>
            </a:r>
            <a:r>
              <a:rPr lang="zh-CN" altLang="en-US" sz="4000" b="1" dirty="0">
                <a:ea typeface="宋体" panose="02010600030101010101" pitchFamily="2" charset="-122"/>
              </a:rPr>
              <a:t>更多的预训练模型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38B91F-E3E1-4D39-BA60-7C8C3201EBFE}"/>
              </a:ext>
            </a:extLst>
          </p:cNvPr>
          <p:cNvSpPr txBox="1"/>
          <p:nvPr/>
        </p:nvSpPr>
        <p:spPr>
          <a:xfrm>
            <a:off x="457200" y="1417638"/>
            <a:ext cx="8291264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Hugging face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在提供了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预训练模型下载之外还提供了更多的预训练模型下载，打开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Hugging face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主页，如图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11.12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E9F7FB-CA88-4343-BBFA-D1FADFB174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5274310" cy="2600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348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a de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157255513</TotalTime>
  <Pages>0</Pages>
  <Words>933</Words>
  <Characters>0</Characters>
  <Application>Microsoft Office PowerPoint</Application>
  <DocSecurity>0</DocSecurity>
  <PresentationFormat>全屏显示(4:3)</PresentationFormat>
  <Lines>0</Lines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Arial</vt:lpstr>
      <vt:lpstr>Calibri</vt:lpstr>
      <vt:lpstr>Courier New</vt:lpstr>
      <vt:lpstr>Times New Roman</vt:lpstr>
      <vt:lpstr>Tema de Office</vt:lpstr>
      <vt:lpstr>第11章  站在巨人肩膀上的预训练模型Bert</vt:lpstr>
      <vt:lpstr>11.1  预训练模型BERT</vt:lpstr>
      <vt:lpstr>11.1  预训练模型BERT</vt:lpstr>
      <vt:lpstr>11.1  预训练模型BERT</vt:lpstr>
      <vt:lpstr>11.1  预训练模型BERT</vt:lpstr>
      <vt:lpstr>11.1  预训练模型BERT</vt:lpstr>
      <vt:lpstr>11.2  实战BERT：中文文本分类</vt:lpstr>
      <vt:lpstr>11.2  实战BERT：中文文本分类</vt:lpstr>
      <vt:lpstr>11.3  更多的预训练模型</vt:lpstr>
      <vt:lpstr>11.4 本章小结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Design</dc:creator>
  <cp:keywords/>
  <dc:description/>
  <cp:lastModifiedBy>lenovo</cp:lastModifiedBy>
  <cp:revision>60</cp:revision>
  <cp:lastPrinted>1899-12-30T00:00:00Z</cp:lastPrinted>
  <dcterms:created xsi:type="dcterms:W3CDTF">2010-05-18T15:49:44Z</dcterms:created>
  <dcterms:modified xsi:type="dcterms:W3CDTF">2023-10-19T11:14:10Z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2052-8.1.0.2988</vt:lpwstr>
  </property>
</Properties>
</file>