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5" r:id="rId2"/>
    <p:sldId id="296" r:id="rId3"/>
    <p:sldId id="297" r:id="rId4"/>
    <p:sldId id="298" r:id="rId5"/>
    <p:sldId id="299" r:id="rId6"/>
    <p:sldId id="300" r:id="rId7"/>
    <p:sldId id="308" r:id="rId8"/>
    <p:sldId id="309" r:id="rId9"/>
    <p:sldId id="310" r:id="rId10"/>
    <p:sldId id="311" r:id="rId11"/>
    <p:sldId id="315" r:id="rId1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13</a:t>
            </a:r>
            <a:r>
              <a:rPr lang="zh-CN" altLang="en-US" sz="3600" b="1" dirty="0">
                <a:ea typeface="宋体" panose="02010600030101010101" pitchFamily="2" charset="-122"/>
              </a:rPr>
              <a:t>章 我也可以成为马斯克</a:t>
            </a:r>
            <a:r>
              <a:rPr lang="en-US" altLang="zh-CN" sz="3600" b="1" dirty="0">
                <a:ea typeface="宋体" panose="02010600030101010101" pitchFamily="2" charset="-122"/>
              </a:rPr>
              <a:t>——</a:t>
            </a:r>
            <a:r>
              <a:rPr lang="zh-CN" altLang="en-US" sz="3600" b="1" dirty="0">
                <a:ea typeface="宋体" panose="02010600030101010101" pitchFamily="2" charset="-122"/>
              </a:rPr>
              <a:t>无痛的基于</a:t>
            </a:r>
            <a:r>
              <a:rPr lang="en-US" altLang="zh-CN" sz="3600" b="1" dirty="0" err="1">
                <a:ea typeface="宋体" panose="02010600030101010101" pitchFamily="2" charset="-122"/>
              </a:rPr>
              <a:t>PyTorch</a:t>
            </a:r>
            <a:r>
              <a:rPr lang="en-US" altLang="zh-CN" sz="3600" b="1" dirty="0">
                <a:ea typeface="宋体" panose="02010600030101010101" pitchFamily="2" charset="-122"/>
              </a:rPr>
              <a:t> 2.0</a:t>
            </a:r>
            <a:r>
              <a:rPr lang="zh-CN" altLang="en-US" sz="3600" b="1" dirty="0">
                <a:ea typeface="宋体" panose="02010600030101010101" pitchFamily="2" charset="-122"/>
              </a:rPr>
              <a:t>的强化学习实战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13.1 </a:t>
            </a:r>
            <a:r>
              <a:rPr lang="zh-CN" altLang="en-US" sz="2400" dirty="0">
                <a:ea typeface="宋体" panose="02010600030101010101" pitchFamily="2" charset="-122"/>
              </a:rPr>
              <a:t>我也可以成为马斯克</a:t>
            </a:r>
            <a:r>
              <a:rPr lang="en-US" altLang="zh-CN" sz="2400" dirty="0">
                <a:ea typeface="宋体" panose="02010600030101010101" pitchFamily="2" charset="-122"/>
              </a:rPr>
              <a:t>-</a:t>
            </a:r>
            <a:r>
              <a:rPr lang="zh-CN" altLang="en-US" sz="2400" dirty="0">
                <a:ea typeface="宋体" panose="02010600030101010101" pitchFamily="2" charset="-122"/>
              </a:rPr>
              <a:t>基于强化学习的火箭回收实战</a:t>
            </a:r>
          </a:p>
          <a:p>
            <a:pPr marL="0" indent="0">
              <a:buNone/>
            </a:pPr>
            <a:r>
              <a:rPr lang="en-US" altLang="zh-CN" sz="2400" dirty="0">
                <a:ea typeface="宋体" panose="02010600030101010101" pitchFamily="2" charset="-122"/>
              </a:rPr>
              <a:t>13.2 </a:t>
            </a:r>
            <a:r>
              <a:rPr lang="zh-CN" altLang="en-US" sz="2400" dirty="0">
                <a:ea typeface="宋体" panose="02010600030101010101" pitchFamily="2" charset="-122"/>
              </a:rPr>
              <a:t>强化学习的基本算法</a:t>
            </a:r>
            <a:r>
              <a:rPr lang="en-US" altLang="zh-CN" sz="2400" dirty="0">
                <a:ea typeface="宋体" panose="02010600030101010101" pitchFamily="2" charset="-122"/>
              </a:rPr>
              <a:t>PPO</a:t>
            </a:r>
            <a:r>
              <a:rPr lang="zh-CN" altLang="en-US" sz="2400" dirty="0">
                <a:ea typeface="宋体" panose="02010600030101010101" pitchFamily="2" charset="-122"/>
              </a:rPr>
              <a:t>算法</a:t>
            </a:r>
          </a:p>
          <a:p>
            <a:pPr marL="0" indent="0">
              <a:buNone/>
            </a:pPr>
            <a:r>
              <a:rPr lang="en-US" altLang="zh-CN" sz="2400" dirty="0">
                <a:ea typeface="宋体" panose="02010600030101010101" pitchFamily="2" charset="-122"/>
              </a:rPr>
              <a:t>13.3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13.2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22970" y="1417638"/>
            <a:ext cx="69127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13.2.5  </a:t>
            </a:r>
            <a:r>
              <a:rPr lang="zh-CN" altLang="zh-CN" sz="1800" b="1" kern="100" dirty="0">
                <a:effectLst/>
                <a:latin typeface="等线" panose="02010600030101010101" pitchFamily="2" charset="-122"/>
                <a:ea typeface="等线" panose="02010600030101010101" pitchFamily="2" charset="-122"/>
              </a:rPr>
              <a:t>对于奖励的倒序构成的说明</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54992" y="1988840"/>
            <a:ext cx="8229599" cy="369332"/>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下面是对关于奖励的构成方法，这段实现的代码如下所示：</a:t>
            </a:r>
          </a:p>
        </p:txBody>
      </p:sp>
      <p:pic>
        <p:nvPicPr>
          <p:cNvPr id="3" name="图片 2">
            <a:extLst>
              <a:ext uri="{FF2B5EF4-FFF2-40B4-BE49-F238E27FC236}">
                <a16:creationId xmlns:a16="http://schemas.microsoft.com/office/drawing/2014/main" id="{68591050-5D2C-428F-9D54-93F516FA0783}"/>
              </a:ext>
            </a:extLst>
          </p:cNvPr>
          <p:cNvPicPr>
            <a:picLocks noChangeAspect="1"/>
          </p:cNvPicPr>
          <p:nvPr/>
        </p:nvPicPr>
        <p:blipFill>
          <a:blip r:embed="rId2"/>
          <a:stretch>
            <a:fillRect/>
          </a:stretch>
        </p:blipFill>
        <p:spPr>
          <a:xfrm>
            <a:off x="3679354" y="2517105"/>
            <a:ext cx="5306568" cy="1982724"/>
          </a:xfrm>
          <a:prstGeom prst="rect">
            <a:avLst/>
          </a:prstGeom>
        </p:spPr>
      </p:pic>
      <p:sp>
        <p:nvSpPr>
          <p:cNvPr id="8" name="文本框 7">
            <a:extLst>
              <a:ext uri="{FF2B5EF4-FFF2-40B4-BE49-F238E27FC236}">
                <a16:creationId xmlns:a16="http://schemas.microsoft.com/office/drawing/2014/main" id="{4EE05D2F-2466-437A-BCEE-AC72B84757FB}"/>
              </a:ext>
            </a:extLst>
          </p:cNvPr>
          <p:cNvSpPr txBox="1"/>
          <p:nvPr/>
        </p:nvSpPr>
        <p:spPr>
          <a:xfrm>
            <a:off x="286643" y="2798529"/>
            <a:ext cx="3580928" cy="2800767"/>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可以看到，在这里作者对获取的将其进行倒转，之后将奖励得分进行叠加，对于这一部分的处理，读者可以这样理解这里是不是可以这样理解：</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当前步骤是决定未来的步骤，而模型需要根据当前步骤对未来的最终结果进行修正，如果他遵循了现在的步骤，就可以看到未来的结果如何，而这未来的结果如果很差，模型就需要尽可能远离造成此结果的步骤，即对输出进行修正</a:t>
            </a:r>
          </a:p>
        </p:txBody>
      </p:sp>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13.3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2060848"/>
            <a:ext cx="8712968"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本章是强化学习的一个实战部分，因为涉及到较多的理论讲解因此难度较大，但是相信通过作者的讲解读者也可以了解并掌握了强化学习的内容，并可以独立的完成训练成功一个强化学习模型。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读者可以根据自身的需要对这部分内容进行加强，在本例中作者选用的是较为简单的一个火箭回收的强化学习例子，其作用是抛砖引玉向读者介绍最基本的算法和训练形式。</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200" b="1" dirty="0">
                <a:ea typeface="宋体" panose="02010600030101010101" pitchFamily="2" charset="-122"/>
              </a:rPr>
              <a:t>13.1 </a:t>
            </a:r>
            <a:r>
              <a:rPr lang="zh-CN" altLang="en-US" sz="3200" b="1" dirty="0">
                <a:ea typeface="宋体" panose="02010600030101010101" pitchFamily="2" charset="-122"/>
              </a:rPr>
              <a:t>我也可以成为马斯克</a:t>
            </a:r>
            <a:r>
              <a:rPr lang="en-US" altLang="zh-CN" sz="3200" b="1" dirty="0">
                <a:ea typeface="宋体" panose="02010600030101010101" pitchFamily="2" charset="-122"/>
              </a:rPr>
              <a:t>-</a:t>
            </a:r>
            <a:r>
              <a:rPr lang="zh-CN" altLang="en-US" sz="3200" b="1" dirty="0">
                <a:ea typeface="宋体" panose="02010600030101010101" pitchFamily="2" charset="-122"/>
              </a:rPr>
              <a:t>基于强化学习的火箭回收实战</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18828" y="1967616"/>
            <a:ext cx="8424936" cy="2887970"/>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上面章节中我们介绍了强化学习的基本内容，在本节中我们需要完成基于强化学习的火箭回收实战，也就是需要通过强化学习的方案完成对火箭的控制系统从而将其正常的降落</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首先是项目的环境搭建，在这里读者有着一定的深度学习的基础以及相应的环境，即</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的运行环境</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Miniconda</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以及</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存在的框架。除此之外还需要一个专用的深度学习框架</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gym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，本节会根据</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gym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来跑强化学习，在该游戏游戏中，对系统的操作和更新都使用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gym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内部，读者只需要关注强化学习部分即可，所以我们只需要考虑“状态”→“神经网络”→“动作”就行了。</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gym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的安装如下所示：</a:t>
            </a: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pip install gym</a:t>
            </a:r>
            <a:endParaRPr lang="zh-CN" altLang="zh-CN" sz="1600" dirty="0">
              <a:effectLst/>
              <a:latin typeface="Arial" panose="020B0604020202020204" pitchFamily="34" charset="0"/>
              <a:ea typeface="黑体" panose="02010609060101010101" pitchFamily="49" charset="-122"/>
            </a:endParaRPr>
          </a:p>
          <a:p>
            <a:pPr marL="266700" algn="just">
              <a:lnSpc>
                <a:spcPts val="1300"/>
              </a:lnSpc>
            </a:pPr>
            <a:r>
              <a:rPr lang="en-US" altLang="zh-CN" sz="1600" dirty="0">
                <a:solidFill>
                  <a:srgbClr val="000000"/>
                </a:solidFill>
                <a:effectLst/>
                <a:latin typeface="Arial" panose="020B0604020202020204" pitchFamily="34" charset="0"/>
                <a:ea typeface="黑体" panose="02010609060101010101" pitchFamily="49" charset="-122"/>
              </a:rPr>
              <a:t>pip install box2d box2d-kengz --user</a:t>
            </a:r>
            <a:endParaRPr lang="zh-CN" altLang="zh-CN" sz="1600" dirty="0">
              <a:effectLst/>
              <a:latin typeface="Arial" panose="020B0604020202020204" pitchFamily="34" charset="0"/>
              <a:ea typeface="黑体" panose="02010609060101010101" pitchFamily="49" charset="-122"/>
            </a:endParaRP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这里请读者注意，如果有一些报错的问题，请自行参考相关的内容给予解决。而为了验证具体的安装情况，请读者执行以下代码段：</a:t>
            </a:r>
          </a:p>
        </p:txBody>
      </p:sp>
      <p:sp>
        <p:nvSpPr>
          <p:cNvPr id="7" name="文本框 6">
            <a:extLst>
              <a:ext uri="{FF2B5EF4-FFF2-40B4-BE49-F238E27FC236}">
                <a16:creationId xmlns:a16="http://schemas.microsoft.com/office/drawing/2014/main" id="{E3E08A37-59CB-4644-BA1F-EFECF981C29D}"/>
              </a:ext>
            </a:extLst>
          </p:cNvPr>
          <p:cNvSpPr txBox="1"/>
          <p:nvPr/>
        </p:nvSpPr>
        <p:spPr>
          <a:xfrm>
            <a:off x="206202" y="1417638"/>
            <a:ext cx="4572000"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13.1.1  </a:t>
            </a:r>
            <a:r>
              <a:rPr lang="zh-CN" altLang="zh-CN" sz="1800" b="1" kern="100" dirty="0">
                <a:effectLst/>
                <a:latin typeface="等线" panose="02010600030101010101" pitchFamily="2" charset="-122"/>
                <a:ea typeface="等线" panose="02010600030101010101" pitchFamily="2" charset="-122"/>
              </a:rPr>
              <a:t>火箭回收基本运行环境介绍</a:t>
            </a:r>
          </a:p>
        </p:txBody>
      </p:sp>
      <p:pic>
        <p:nvPicPr>
          <p:cNvPr id="4" name="图片 3">
            <a:extLst>
              <a:ext uri="{FF2B5EF4-FFF2-40B4-BE49-F238E27FC236}">
                <a16:creationId xmlns:a16="http://schemas.microsoft.com/office/drawing/2014/main" id="{3B860287-3C8B-42C3-868D-9CCC6BF1E0C9}"/>
              </a:ext>
            </a:extLst>
          </p:cNvPr>
          <p:cNvPicPr>
            <a:picLocks noChangeAspect="1"/>
          </p:cNvPicPr>
          <p:nvPr/>
        </p:nvPicPr>
        <p:blipFill>
          <a:blip r:embed="rId2"/>
          <a:stretch>
            <a:fillRect/>
          </a:stretch>
        </p:blipFill>
        <p:spPr>
          <a:xfrm>
            <a:off x="3623168" y="4827206"/>
            <a:ext cx="5306568" cy="11567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200" b="1" dirty="0">
                <a:ea typeface="宋体" panose="02010600030101010101" pitchFamily="2" charset="-122"/>
              </a:rPr>
              <a:t>13.1 </a:t>
            </a:r>
            <a:r>
              <a:rPr lang="zh-CN" altLang="en-US" sz="3200" b="1" dirty="0">
                <a:ea typeface="宋体" panose="02010600030101010101" pitchFamily="2" charset="-122"/>
              </a:rPr>
              <a:t>我也可以成为马斯克</a:t>
            </a:r>
            <a:r>
              <a:rPr lang="en-US" altLang="zh-CN" sz="3200" b="1" dirty="0">
                <a:ea typeface="宋体" panose="02010600030101010101" pitchFamily="2" charset="-122"/>
              </a:rPr>
              <a:t>-</a:t>
            </a:r>
            <a:r>
              <a:rPr lang="zh-CN" altLang="en-US" sz="3200" b="1" dirty="0">
                <a:ea typeface="宋体" panose="02010600030101010101" pitchFamily="2" charset="-122"/>
              </a:rPr>
              <a:t>基于强化学习的火箭回收实战</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79512" y="1484784"/>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13.1.2  </a:t>
            </a:r>
            <a:r>
              <a:rPr lang="zh-CN" altLang="zh-CN" sz="1800" b="1" kern="100" dirty="0">
                <a:effectLst/>
                <a:latin typeface="等线" panose="02010600030101010101" pitchFamily="2" charset="-122"/>
                <a:ea typeface="等线" panose="02010600030101010101" pitchFamily="2" charset="-122"/>
              </a:rPr>
              <a:t>火箭回收参数介绍</a:t>
            </a:r>
          </a:p>
        </p:txBody>
      </p:sp>
      <p:sp>
        <p:nvSpPr>
          <p:cNvPr id="7" name="文本框 6">
            <a:extLst>
              <a:ext uri="{FF2B5EF4-FFF2-40B4-BE49-F238E27FC236}">
                <a16:creationId xmlns:a16="http://schemas.microsoft.com/office/drawing/2014/main" id="{466E859C-ED92-45A6-9B24-534EA280C726}"/>
              </a:ext>
            </a:extLst>
          </p:cNvPr>
          <p:cNvSpPr txBox="1"/>
          <p:nvPr/>
        </p:nvSpPr>
        <p:spPr>
          <a:xfrm>
            <a:off x="261864" y="2132633"/>
            <a:ext cx="8424936" cy="4062651"/>
          </a:xfrm>
          <a:prstGeom prst="rect">
            <a:avLst/>
          </a:prstGeom>
          <a:noFill/>
        </p:spPr>
        <p:txBody>
          <a:bodyPr wrap="square">
            <a:spAutoFit/>
          </a:bodyPr>
          <a:lstStyle/>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在上一小节中作者打印了火车回收的</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state</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参数，这是火箭回收过程中的环境参数值，也就是可以通过观测器获取到的火箭状态数值，分别如下：</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水平坐标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垂直坐标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水平速度；</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垂直速度；</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角度；</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角速度；</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腿</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触地；</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腿</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触地。</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而对于操作者来说，可以有</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中离散的行动对火箭进行操作，如下所示：</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代表不采取任何行动；</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代表主引擎向下喷射；</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1, 3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则是向左右喷射。</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而除此之外对于火箭还有一个最终的奖励，即对于每一步的操作都有一个额外的计算分值，如下所示：</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小艇坠毁得到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-100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分；</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小艇在黄旗帜之间成功着地则得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100~140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分；</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喷射主引擎（向下喷火）每次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-0.3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分；</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小艇最终完全静止则再得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100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分；</a:t>
            </a:r>
          </a:p>
          <a:p>
            <a:pPr indent="266700"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	「腿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」或是「腿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」都落地能获得 </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10 </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分。</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200" b="1" dirty="0">
                <a:ea typeface="宋体" panose="02010600030101010101" pitchFamily="2" charset="-122"/>
              </a:rPr>
              <a:t>13.1 </a:t>
            </a:r>
            <a:r>
              <a:rPr lang="zh-CN" altLang="en-US" sz="3200" b="1" dirty="0">
                <a:ea typeface="宋体" panose="02010600030101010101" pitchFamily="2" charset="-122"/>
              </a:rPr>
              <a:t>我也可以成为马斯克</a:t>
            </a:r>
            <a:r>
              <a:rPr lang="en-US" altLang="zh-CN" sz="3200" b="1" dirty="0">
                <a:ea typeface="宋体" panose="02010600030101010101" pitchFamily="2" charset="-122"/>
              </a:rPr>
              <a:t>-</a:t>
            </a:r>
            <a:r>
              <a:rPr lang="zh-CN" altLang="en-US" sz="3200" b="1" dirty="0">
                <a:ea typeface="宋体" panose="02010600030101010101" pitchFamily="2" charset="-122"/>
              </a:rPr>
              <a:t>基于强化学习的火箭回收实战</a:t>
            </a:r>
            <a:endParaRPr lang="zh-CN" altLang="en-US" sz="32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63538" y="1484784"/>
            <a:ext cx="8229600" cy="46064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13.1.3  </a:t>
            </a:r>
            <a:r>
              <a:rPr lang="zh-CN" altLang="zh-CN" sz="1800" b="1" kern="100" dirty="0">
                <a:effectLst/>
                <a:latin typeface="等线" panose="02010600030101010101" pitchFamily="2" charset="-122"/>
                <a:ea typeface="等线" panose="02010600030101010101" pitchFamily="2" charset="-122"/>
              </a:rPr>
              <a:t>基于强化学习的火箭回收实战</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95189" y="2014116"/>
            <a:ext cx="8337251"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下面我们需要完成基于强化学习的火箭回收内容。完整的代码如下所示（请读者运行本章源码中的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火箭回收 代码，第一次读者学会运行即可，部分代码段的详细讲解请参考下一节的算法部分进行对照学习）：</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a:extLst>
              <a:ext uri="{FF2B5EF4-FFF2-40B4-BE49-F238E27FC236}">
                <a16:creationId xmlns:a16="http://schemas.microsoft.com/office/drawing/2014/main" id="{827C1BFF-BCED-4814-9637-381BE10E64DA}"/>
              </a:ext>
            </a:extLst>
          </p:cNvPr>
          <p:cNvPicPr>
            <a:picLocks noChangeAspect="1"/>
          </p:cNvPicPr>
          <p:nvPr/>
        </p:nvPicPr>
        <p:blipFill>
          <a:blip r:embed="rId2"/>
          <a:stretch>
            <a:fillRect/>
          </a:stretch>
        </p:blipFill>
        <p:spPr>
          <a:xfrm>
            <a:off x="2267744" y="3183281"/>
            <a:ext cx="5306568" cy="21473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200" b="1" dirty="0">
                <a:ea typeface="宋体" panose="02010600030101010101" pitchFamily="2" charset="-122"/>
              </a:rPr>
              <a:t>13.1 </a:t>
            </a:r>
            <a:r>
              <a:rPr lang="zh-CN" altLang="en-US" sz="3200" b="1" dirty="0">
                <a:ea typeface="宋体" panose="02010600030101010101" pitchFamily="2" charset="-122"/>
              </a:rPr>
              <a:t>我也可以成为马斯克</a:t>
            </a:r>
            <a:r>
              <a:rPr lang="en-US" altLang="zh-CN" sz="3200" b="1" dirty="0">
                <a:ea typeface="宋体" panose="02010600030101010101" pitchFamily="2" charset="-122"/>
              </a:rPr>
              <a:t>-</a:t>
            </a:r>
            <a:r>
              <a:rPr lang="zh-CN" altLang="en-US" sz="3200" b="1" dirty="0">
                <a:ea typeface="宋体" panose="02010600030101010101" pitchFamily="2" charset="-122"/>
              </a:rPr>
              <a:t>基于强化学习的火箭回收实战</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13.1.4  </a:t>
            </a:r>
            <a:r>
              <a:rPr lang="zh-CN" altLang="zh-CN" sz="1800" b="1" kern="100" dirty="0">
                <a:effectLst/>
                <a:latin typeface="等线" panose="02010600030101010101" pitchFamily="2" charset="-122"/>
                <a:ea typeface="等线" panose="02010600030101010101" pitchFamily="2" charset="-122"/>
              </a:rPr>
              <a:t>强化学习的基本内容</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51520" y="2086373"/>
            <a:ext cx="8820980" cy="1200329"/>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在进入下一节的实战部分，有一些强化学习最基本的内容需要读者了解</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、强化学习的总体思想</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强化学习背后的思想是，代理（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agent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）将通过与环境（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environment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）的动作（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）交互，进而获得奖励（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reward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8" name="图片 7">
            <a:extLst>
              <a:ext uri="{FF2B5EF4-FFF2-40B4-BE49-F238E27FC236}">
                <a16:creationId xmlns:a16="http://schemas.microsoft.com/office/drawing/2014/main" id="{2C44E670-53D0-4DC9-B7AE-DD7F048C61C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140968"/>
            <a:ext cx="2814320" cy="1263650"/>
          </a:xfrm>
          <a:prstGeom prst="rect">
            <a:avLst/>
          </a:prstGeom>
          <a:noFill/>
          <a:ln>
            <a:noFill/>
          </a:ln>
        </p:spPr>
      </p:pic>
      <p:sp>
        <p:nvSpPr>
          <p:cNvPr id="9" name="文本框 8">
            <a:extLst>
              <a:ext uri="{FF2B5EF4-FFF2-40B4-BE49-F238E27FC236}">
                <a16:creationId xmlns:a16="http://schemas.microsoft.com/office/drawing/2014/main" id="{CE6014DF-1030-40B2-931B-DC302B842DB6}"/>
              </a:ext>
            </a:extLst>
          </p:cNvPr>
          <p:cNvSpPr txBox="1"/>
          <p:nvPr/>
        </p:nvSpPr>
        <p:spPr>
          <a:xfrm>
            <a:off x="47835" y="4653136"/>
            <a:ext cx="4591050" cy="923330"/>
          </a:xfrm>
          <a:prstGeom prst="rect">
            <a:avLst/>
          </a:prstGeom>
          <a:noFill/>
        </p:spPr>
        <p:txBody>
          <a:bodyPr wrap="square">
            <a:spAutoFit/>
          </a:bodyPr>
          <a:lstStyle/>
          <a:p>
            <a:pPr algn="just"/>
            <a:r>
              <a:rPr lang="zh-CN" altLang="zh-CN" sz="18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从与环境的交互中进行学习，这一思想来自于我们的自然经验，想象一下当你是个孩子的时候，看到一团火，并尝试接触它。</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38DF94A8-C1D6-4638-831B-F96623B9CC6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214620" y="4930243"/>
            <a:ext cx="3472180" cy="9798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13.2 </a:t>
            </a:r>
            <a:r>
              <a:rPr lang="zh-CN" altLang="en-US" sz="4000" b="1" dirty="0">
                <a:ea typeface="宋体" panose="02010600030101010101" pitchFamily="2" charset="-122"/>
              </a:rPr>
              <a:t>强化学习的基本算法</a:t>
            </a:r>
            <a:r>
              <a:rPr lang="en-US" altLang="zh-CN" sz="4000" b="1" dirty="0">
                <a:ea typeface="宋体" panose="02010600030101010101" pitchFamily="2" charset="-122"/>
              </a:rPr>
              <a:t>PPO</a:t>
            </a:r>
            <a:r>
              <a:rPr lang="zh-CN" altLang="en-US" sz="4000" b="1" dirty="0">
                <a:ea typeface="宋体" panose="02010600030101010101" pitchFamily="2" charset="-122"/>
              </a:rPr>
              <a:t>算法</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lgn="just">
              <a:lnSpc>
                <a:spcPct val="173000"/>
              </a:lnSpc>
              <a:spcBef>
                <a:spcPts val="1300"/>
              </a:spcBef>
              <a:spcAft>
                <a:spcPts val="1300"/>
              </a:spcAft>
            </a:pPr>
            <a:r>
              <a:rPr lang="en-US" altLang="zh-CN" sz="1600" b="1" kern="100" dirty="0">
                <a:effectLst/>
                <a:latin typeface="等线" panose="02010600030101010101" pitchFamily="2" charset="-122"/>
                <a:ea typeface="等线" panose="02010600030101010101" pitchFamily="2" charset="-122"/>
              </a:rPr>
              <a:t>13.2.1  </a:t>
            </a:r>
            <a:r>
              <a:rPr lang="zh-CN" altLang="zh-CN" sz="1600" b="1" kern="100" dirty="0">
                <a:effectLst/>
                <a:latin typeface="等线" panose="02010600030101010101" pitchFamily="2" charset="-122"/>
                <a:ea typeface="等线" panose="02010600030101010101" pitchFamily="2" charset="-122"/>
              </a:rPr>
              <a:t>近线策略优化算法（</a:t>
            </a:r>
            <a:r>
              <a:rPr lang="en-US" altLang="zh-CN" sz="1600" b="1" kern="100" dirty="0">
                <a:effectLst/>
                <a:latin typeface="等线" panose="02010600030101010101" pitchFamily="2" charset="-122"/>
                <a:ea typeface="等线" panose="02010600030101010101" pitchFamily="2" charset="-122"/>
              </a:rPr>
              <a:t>Proximal Policy Optimization Algorithms</a:t>
            </a:r>
            <a:r>
              <a:rPr lang="zh-CN" altLang="zh-CN" sz="1600" b="1" kern="100" dirty="0">
                <a:effectLst/>
                <a:latin typeface="等线" panose="02010600030101010101" pitchFamily="2" charset="-122"/>
                <a:ea typeface="等线" panose="02010600030101010101" pitchFamily="2" charset="-122"/>
              </a:rPr>
              <a:t>）</a:t>
            </a:r>
            <a:r>
              <a:rPr lang="en-US" altLang="zh-CN" sz="1600" b="1" kern="100" dirty="0">
                <a:effectLst/>
                <a:latin typeface="等线" panose="02010600030101010101" pitchFamily="2" charset="-122"/>
                <a:ea typeface="等线" panose="02010600030101010101" pitchFamily="2" charset="-122"/>
              </a:rPr>
              <a:t>PPO</a:t>
            </a:r>
            <a:r>
              <a:rPr lang="zh-CN" altLang="zh-CN" sz="1600" b="1" kern="100" dirty="0">
                <a:effectLst/>
                <a:latin typeface="等线" panose="02010600030101010101" pitchFamily="2" charset="-122"/>
                <a:ea typeface="等线" panose="02010600030101010101" pitchFamily="2" charset="-122"/>
              </a:rPr>
              <a:t>算法简介</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2F771010-9E09-41C8-BFBB-0C94017E034B}"/>
                  </a:ext>
                </a:extLst>
              </p:cNvPr>
              <p:cNvSpPr txBox="1"/>
              <p:nvPr/>
            </p:nvSpPr>
            <p:spPr>
              <a:xfrm>
                <a:off x="457200" y="2222907"/>
                <a:ext cx="7951912" cy="3593420"/>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近线策略优化算法（</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Proximal Policy Optimization Algorithms</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）是属于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算法框架下的的一种强化学习代表算法，在采样策略梯度算法训练的同时，还可以重复利用历史的采样数据进行网络参数更新，提升了策略梯度方法的效率。</a:t>
                </a:r>
              </a:p>
              <a:p>
                <a:pPr indent="266700"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的突破在于对新旧策略函数进行约束，希望新的策略网络与旧的侧列网络越接近越好，即实现近线策略优化的本质目的：新网络可以利用旧网络学习到的数据进行学习，不希望这两个策略相差很大。下面是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的损失函数，如下所示（参数解释在公式下）：</a:t>
                </a:r>
              </a:p>
              <a:p>
                <a:pPr algn="just"/>
                <a14:m>
                  <m:oMathPara xmlns:m="http://schemas.openxmlformats.org/officeDocument/2006/math">
                    <m:oMathParaPr>
                      <m:jc m:val="centerGroup"/>
                    </m:oMathParaPr>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𝑐𝑙𝑖𝑝</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𝑣𝑓</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𝑠</m:t>
                          </m:r>
                        </m:sup>
                      </m:sSup>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𝐸</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𝑐𝑙𝑖𝑝</m:t>
                          </m:r>
                        </m:sup>
                      </m:sSup>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𝑣𝑓</m:t>
                          </m:r>
                        </m:sup>
                      </m:sSup>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𝜃</m:t>
                          </m:r>
                        </m:e>
                      </m:d>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𝜋</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𝜃</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𝑆</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对于公式参数的说明如下：</a:t>
                </a:r>
              </a:p>
              <a:p>
                <a:pPr marL="342900" lvl="0" indent="-342900" algn="just">
                  <a:buFont typeface="Wingdings" panose="05000000000000000000" pitchFamily="2" charset="2"/>
                  <a:buChar char=""/>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𝑐𝑙𝑖𝑝</m:t>
                        </m:r>
                      </m:sup>
                    </m:sSup>
                  </m:oMath>
                </a14:m>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价值网络的评分，即</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critic</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网络的评分结果，采用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clip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的方式使得新旧网络嫑差距过大；</a:t>
                </a:r>
              </a:p>
              <a:p>
                <a:pPr marL="342900" lvl="0" indent="-342900" algn="just">
                  <a:buFont typeface="Wingdings" panose="05000000000000000000" pitchFamily="2" charset="2"/>
                  <a:buChar char=""/>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𝑣𝑓</m:t>
                        </m:r>
                      </m:sup>
                    </m:sSup>
                  </m:oMath>
                </a14:m>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：价值网络预测的结果和真是环境的回报值越接近越好越接近越好；</a:t>
                </a:r>
              </a:p>
              <a:p>
                <a:pPr marL="342900" lvl="0" indent="-342900" algn="just">
                  <a:buFont typeface="Wingdings" panose="05000000000000000000" pitchFamily="2" charset="2"/>
                  <a:buChar char=""/>
                </a:pPr>
                <a14:m>
                  <m:oMath xmlns:m="http://schemas.openxmlformats.org/officeDocument/2006/math">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𝑆</m:t>
                    </m:r>
                  </m:oMath>
                </a14:m>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策略网络的输出结果，这个值越大打越好，目的是希望策略网络的输出分布概率不要太过于集中，提高了不同动作在环境中发生的可能</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p:txBody>
          </p:sp>
        </mc:Choice>
        <mc:Fallback>
          <p:sp>
            <p:nvSpPr>
              <p:cNvPr id="8" name="文本框 7">
                <a:extLst>
                  <a:ext uri="{FF2B5EF4-FFF2-40B4-BE49-F238E27FC236}">
                    <a16:creationId xmlns:a16="http://schemas.microsoft.com/office/drawing/2014/main" id="{2F771010-9E09-41C8-BFBB-0C94017E034B}"/>
                  </a:ext>
                </a:extLst>
              </p:cNvPr>
              <p:cNvSpPr txBox="1">
                <a:spLocks noRot="1" noChangeAspect="1" noMove="1" noResize="1" noEditPoints="1" noAdjustHandles="1" noChangeArrowheads="1" noChangeShapeType="1" noTextEdit="1"/>
              </p:cNvSpPr>
              <p:nvPr/>
            </p:nvSpPr>
            <p:spPr>
              <a:xfrm>
                <a:off x="457200" y="2222907"/>
                <a:ext cx="7951912" cy="3593420"/>
              </a:xfrm>
              <a:prstGeom prst="rect">
                <a:avLst/>
              </a:prstGeom>
              <a:blipFill>
                <a:blip r:embed="rId2"/>
                <a:stretch>
                  <a:fillRect l="-383" t="-509" r="-383" b="-1868"/>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13.2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endParaRPr lang="zh-CN" altLang="en-US" sz="36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276872"/>
            <a:ext cx="8291264"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在我们进入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讲解时，需要用到一些特定的函数，这些函数是以前没有用到的，在这里作者会先对这些函数进行讲解：</a:t>
            </a:r>
          </a:p>
          <a:p>
            <a:pPr algn="l">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800" b="1" kern="0" dirty="0">
                <a:solidFill>
                  <a:srgbClr val="080808"/>
                </a:solidFill>
                <a:effectLst/>
                <a:latin typeface="宋体" panose="02010600030101010101" pitchFamily="2" charset="-122"/>
                <a:ea typeface="等线" panose="02010600030101010101" pitchFamily="2" charset="-122"/>
                <a:cs typeface="宋体" panose="02010600030101010101" pitchFamily="2" charset="-122"/>
              </a:rPr>
              <a:t>1</a:t>
            </a:r>
            <a:r>
              <a:rPr lang="zh-CN" altLang="zh-CN" sz="1800" b="1" kern="0" dirty="0">
                <a:solidFill>
                  <a:srgbClr val="080808"/>
                </a:solidFill>
                <a:effectLst/>
                <a:latin typeface="等线" panose="02010600030101010101" pitchFamily="2" charset="-122"/>
                <a:ea typeface="宋体" panose="02010600030101010101" pitchFamily="2" charset="-122"/>
                <a:cs typeface="宋体" panose="02010600030101010101" pitchFamily="2" charset="-122"/>
              </a:rPr>
              <a:t>、</a:t>
            </a:r>
            <a:r>
              <a:rPr lang="en-US" altLang="zh-CN" sz="1800" b="1" kern="0" dirty="0">
                <a:solidFill>
                  <a:srgbClr val="080808"/>
                </a:solidFill>
                <a:effectLst/>
                <a:latin typeface="等线" panose="02010600030101010101" pitchFamily="2" charset="-122"/>
                <a:ea typeface="宋体" panose="02010600030101010101" pitchFamily="2" charset="-122"/>
                <a:cs typeface="宋体" panose="02010600030101010101" pitchFamily="2" charset="-122"/>
              </a:rPr>
              <a:t>Categorical</a:t>
            </a:r>
            <a:r>
              <a:rPr lang="zh-CN" altLang="zh-CN" sz="1800" b="1" kern="0" dirty="0">
                <a:solidFill>
                  <a:srgbClr val="080808"/>
                </a:solidFill>
                <a:effectLst/>
                <a:latin typeface="等线" panose="02010600030101010101" pitchFamily="2" charset="-122"/>
                <a:ea typeface="宋体" panose="02010600030101010101" pitchFamily="2" charset="-122"/>
                <a:cs typeface="宋体" panose="02010600030101010101" pitchFamily="2" charset="-122"/>
              </a:rPr>
              <a:t>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Categorical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类的作用是根据传递的数据概率建立相应的数据抽样分布，其使用如下：</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353B47-4D4F-47F7-800D-0D0B66B413FD}"/>
              </a:ext>
            </a:extLst>
          </p:cNvPr>
          <p:cNvSpPr txBox="1"/>
          <p:nvPr/>
        </p:nvSpPr>
        <p:spPr>
          <a:xfrm>
            <a:off x="323528" y="1396306"/>
            <a:ext cx="4572000"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13.2.2  </a:t>
            </a:r>
            <a:r>
              <a:rPr lang="zh-CN" altLang="zh-CN" sz="1800" b="1" kern="100" dirty="0">
                <a:effectLst/>
                <a:latin typeface="等线" panose="02010600030101010101" pitchFamily="2" charset="-122"/>
                <a:ea typeface="等线" panose="02010600030101010101" pitchFamily="2" charset="-122"/>
              </a:rPr>
              <a:t>一些必须函数的使用说明</a:t>
            </a:r>
          </a:p>
        </p:txBody>
      </p:sp>
      <p:pic>
        <p:nvPicPr>
          <p:cNvPr id="4" name="图片 3">
            <a:extLst>
              <a:ext uri="{FF2B5EF4-FFF2-40B4-BE49-F238E27FC236}">
                <a16:creationId xmlns:a16="http://schemas.microsoft.com/office/drawing/2014/main" id="{87E08A68-6A93-4E02-9783-1390B5A4051C}"/>
              </a:ext>
            </a:extLst>
          </p:cNvPr>
          <p:cNvPicPr>
            <a:picLocks noChangeAspect="1"/>
          </p:cNvPicPr>
          <p:nvPr/>
        </p:nvPicPr>
        <p:blipFill>
          <a:blip r:embed="rId2"/>
          <a:stretch>
            <a:fillRect/>
          </a:stretch>
        </p:blipFill>
        <p:spPr>
          <a:xfrm>
            <a:off x="2915816" y="3643562"/>
            <a:ext cx="5306568" cy="1818132"/>
          </a:xfrm>
          <a:prstGeom prst="rect">
            <a:avLst/>
          </a:prstGeom>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13.2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p>
        </p:txBody>
      </p:sp>
      <p:sp>
        <p:nvSpPr>
          <p:cNvPr id="8" name="文本框 7">
            <a:extLst>
              <a:ext uri="{FF2B5EF4-FFF2-40B4-BE49-F238E27FC236}">
                <a16:creationId xmlns:a16="http://schemas.microsoft.com/office/drawing/2014/main" id="{68163624-7B5B-4D03-B28F-7C94AA2948EC}"/>
              </a:ext>
            </a:extLst>
          </p:cNvPr>
          <p:cNvSpPr txBox="1"/>
          <p:nvPr/>
        </p:nvSpPr>
        <p:spPr>
          <a:xfrm>
            <a:off x="363563" y="2228671"/>
            <a:ext cx="8291264" cy="1477328"/>
          </a:xfrm>
          <a:prstGeom prst="rect">
            <a:avLst/>
          </a:prstGeom>
          <a:noFill/>
        </p:spPr>
        <p:txBody>
          <a:bodyPr wrap="square">
            <a:spAutoFit/>
          </a:bodyPr>
          <a:lstStyle/>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Td-error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主要要读者明确一个分段思维的方法，而不能主观的评价经验去做对事物的估量。</a:t>
            </a:r>
          </a:p>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下面作者需要介绍</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ChatGPT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中的一个非常重要的理论算法，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Td-error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Td-error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的作用就是动态的解决后续数据量的估算的问题。为了简化起见，作者会使用大量的图示进行介绍。</a:t>
            </a:r>
          </a:p>
        </p:txBody>
      </p:sp>
      <p:sp>
        <p:nvSpPr>
          <p:cNvPr id="6" name="文本框 5">
            <a:extLst>
              <a:ext uri="{FF2B5EF4-FFF2-40B4-BE49-F238E27FC236}">
                <a16:creationId xmlns:a16="http://schemas.microsoft.com/office/drawing/2014/main" id="{B85E5C39-DCE0-40A7-AEF0-21B92496B8F0}"/>
              </a:ext>
            </a:extLst>
          </p:cNvPr>
          <p:cNvSpPr txBox="1"/>
          <p:nvPr/>
        </p:nvSpPr>
        <p:spPr>
          <a:xfrm>
            <a:off x="107504" y="1417638"/>
            <a:ext cx="4572000"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13.2.3  </a:t>
            </a:r>
            <a:r>
              <a:rPr lang="zh-CN" altLang="zh-CN" sz="1800" b="1" kern="100" dirty="0">
                <a:effectLst/>
                <a:latin typeface="等线" panose="02010600030101010101" pitchFamily="2" charset="-122"/>
                <a:ea typeface="等线" panose="02010600030101010101" pitchFamily="2" charset="-122"/>
              </a:rPr>
              <a:t>一学就会的</a:t>
            </a:r>
            <a:r>
              <a:rPr lang="en-US" altLang="zh-CN" sz="1800" b="1" kern="100" dirty="0">
                <a:effectLst/>
                <a:latin typeface="等线" panose="02010600030101010101" pitchFamily="2" charset="-122"/>
                <a:ea typeface="等线" panose="02010600030101010101" pitchFamily="2" charset="-122"/>
              </a:rPr>
              <a:t>Td-error</a:t>
            </a:r>
            <a:r>
              <a:rPr lang="zh-CN" altLang="zh-CN" sz="1800" b="1" kern="100" dirty="0">
                <a:effectLst/>
                <a:latin typeface="等线" panose="02010600030101010101" pitchFamily="2" charset="-122"/>
                <a:ea typeface="等线" panose="02010600030101010101" pitchFamily="2" charset="-122"/>
              </a:rPr>
              <a:t>理论介绍</a:t>
            </a:r>
          </a:p>
        </p:txBody>
      </p:sp>
      <p:pic>
        <p:nvPicPr>
          <p:cNvPr id="7" name="图片 6">
            <a:extLst>
              <a:ext uri="{FF2B5EF4-FFF2-40B4-BE49-F238E27FC236}">
                <a16:creationId xmlns:a16="http://schemas.microsoft.com/office/drawing/2014/main" id="{884C361C-75F4-4EAA-B803-AEB24D242F2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0557" y="3429000"/>
            <a:ext cx="4914270" cy="2505034"/>
          </a:xfrm>
          <a:prstGeom prst="rect">
            <a:avLst/>
          </a:prstGeom>
          <a:noFill/>
          <a:ln>
            <a:noFill/>
          </a:ln>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13.2 </a:t>
            </a:r>
            <a:r>
              <a:rPr lang="zh-CN" altLang="en-US" sz="3600" b="1" dirty="0">
                <a:ea typeface="宋体" panose="02010600030101010101" pitchFamily="2" charset="-122"/>
              </a:rPr>
              <a:t>强化学习的基本算法</a:t>
            </a:r>
            <a:r>
              <a:rPr lang="en-US" altLang="zh-CN" sz="3600" b="1" dirty="0">
                <a:ea typeface="宋体" panose="02010600030101010101" pitchFamily="2" charset="-122"/>
              </a:rPr>
              <a:t>PPO</a:t>
            </a:r>
            <a:r>
              <a:rPr lang="zh-CN" altLang="en-US" sz="3600" b="1" dirty="0">
                <a:ea typeface="宋体" panose="02010600030101010101" pitchFamily="2" charset="-122"/>
              </a:rPr>
              <a:t>算法</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4572000"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13.2.4  </a:t>
            </a:r>
            <a:r>
              <a:rPr lang="zh-CN" altLang="zh-CN" sz="1800" b="1" kern="100" dirty="0">
                <a:effectLst/>
                <a:latin typeface="等线" panose="02010600030101010101" pitchFamily="2" charset="-122"/>
                <a:ea typeface="等线" panose="02010600030101010101" pitchFamily="2" charset="-122"/>
              </a:rPr>
              <a:t>基于</a:t>
            </a:r>
            <a:r>
              <a:rPr lang="en-US" altLang="zh-CN" sz="1800" b="1" kern="100" dirty="0">
                <a:effectLst/>
                <a:latin typeface="等线" panose="02010600030101010101" pitchFamily="2" charset="-122"/>
                <a:ea typeface="等线" panose="02010600030101010101" pitchFamily="2" charset="-122"/>
              </a:rPr>
              <a:t>Td-error</a:t>
            </a:r>
            <a:r>
              <a:rPr lang="zh-CN" altLang="zh-CN" sz="1800" b="1" kern="100" dirty="0">
                <a:effectLst/>
                <a:latin typeface="等线" panose="02010600030101010101" pitchFamily="2" charset="-122"/>
                <a:ea typeface="等线" panose="02010600030101010101" pitchFamily="2" charset="-122"/>
              </a:rPr>
              <a:t>的结果修正</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1754326"/>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下面作者会涉及到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PPO</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算法的一些细节部分：</a:t>
                </a:r>
              </a:p>
              <a:p>
                <a:pPr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、修正后的模型做出的结果不应该和未修正的做出太大的差别：</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继续我们在上一小节中的例子，如果按原始的架设，对于总路程的拟合分析，在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中转站估算的耗费时间为</a:t>
                </a:r>
              </a:p>
              <a:p>
                <a:pPr algn="just"/>
                <a14:m>
                  <m:oMathPara xmlns:m="http://schemas.openxmlformats.org/officeDocument/2006/math">
                    <m:oMathParaPr>
                      <m:jc m:val="centerGroup"/>
                    </m:oMathParaPr>
                    <m:oMath xmlns:m="http://schemas.openxmlformats.org/officeDocument/2006/math">
                      <m:r>
                        <a:rPr lang="zh-CN" altLang="zh-CN" sz="1800" i="1" kern="100">
                          <a:effectLst/>
                          <a:latin typeface="Cambria Math" panose="02040503050406030204" pitchFamily="18" charset="0"/>
                          <a:ea typeface="等线" panose="02010600030101010101" pitchFamily="2" charset="-122"/>
                          <a:cs typeface="Times New Roman" panose="02020603050405020304" pitchFamily="18" charset="0"/>
                        </a:rPr>
                        <m:t>错误的模型估算时间：</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300 + 600 ∗ (300)/400 = 750</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zh-CN" altLang="zh-CN" sz="1800" i="1" kern="100">
                          <a:effectLst/>
                          <a:latin typeface="Cambria Math" panose="02040503050406030204" pitchFamily="18" charset="0"/>
                          <a:ea typeface="等线" panose="02010600030101010101" pitchFamily="2" charset="-122"/>
                          <a:cs typeface="Times New Roman" panose="02020603050405020304" pitchFamily="18" charset="0"/>
                        </a:rPr>
                        <m:t>模型应该输入的时间：</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300 + 600 = 900</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0" name="文本框 9">
                <a:extLst>
                  <a:ext uri="{FF2B5EF4-FFF2-40B4-BE49-F238E27FC236}">
                    <a16:creationId xmlns:a16="http://schemas.microsoft.com/office/drawing/2014/main" id="{B3F992FF-538C-41BB-9782-9ADE95E687FB}"/>
                  </a:ext>
                </a:extLst>
              </p:cNvPr>
              <p:cNvSpPr txBox="1">
                <a:spLocks noRot="1" noChangeAspect="1" noMove="1" noResize="1" noEditPoints="1" noAdjustHandles="1" noChangeArrowheads="1" noChangeShapeType="1" noTextEdit="1"/>
              </p:cNvSpPr>
              <p:nvPr/>
            </p:nvSpPr>
            <p:spPr>
              <a:xfrm>
                <a:off x="457200" y="2209420"/>
                <a:ext cx="8229600" cy="1754326"/>
              </a:xfrm>
              <a:prstGeom prst="rect">
                <a:avLst/>
              </a:prstGeom>
              <a:blipFill>
                <a:blip r:embed="rId2"/>
                <a:stretch>
                  <a:fillRect l="-593" t="-1736" r="-593" b="-138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DEA685A-BEA4-43AF-9FB2-88B015FBDE5F}"/>
              </a:ext>
            </a:extLst>
          </p:cNvPr>
          <p:cNvSpPr txBox="1"/>
          <p:nvPr/>
        </p:nvSpPr>
        <p:spPr>
          <a:xfrm>
            <a:off x="358602" y="4134898"/>
            <a:ext cx="8480920"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此时除了在前面所说的加入了训练人的主观因素在里面，还有一个较为重要的原因就是相对原始的估算值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，模型对于每次修正的幅度太大（错误的差距为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，而正确的差距为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100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），这样并不适合模型尽快的使用已有的数据重新拟合剩下的耗费时间。换算到模型输出，其决策器的输出跳跃比较大，很有可能造成模型失真的问题产生。</a:t>
            </a:r>
          </a:p>
        </p:txBody>
      </p:sp>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157255467</TotalTime>
  <Pages>0</Pages>
  <Words>1588</Words>
  <Characters>0</Characters>
  <Application>Microsoft Office PowerPoint</Application>
  <DocSecurity>0</DocSecurity>
  <PresentationFormat>全屏显示(4:3)</PresentationFormat>
  <Lines>0</Lines>
  <Paragraphs>77</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宋体</vt:lpstr>
      <vt:lpstr>Arial</vt:lpstr>
      <vt:lpstr>Calibri</vt:lpstr>
      <vt:lpstr>Cambria Math</vt:lpstr>
      <vt:lpstr>Wingdings</vt:lpstr>
      <vt:lpstr>Tema de Office</vt:lpstr>
      <vt:lpstr>第13章 我也可以成为马斯克——无痛的基于PyTorch 2.0的强化学习实战</vt:lpstr>
      <vt:lpstr>13.1 我也可以成为马斯克-基于强化学习的火箭回收实战</vt:lpstr>
      <vt:lpstr>13.1 我也可以成为马斯克-基于强化学习的火箭回收实战</vt:lpstr>
      <vt:lpstr>13.1 我也可以成为马斯克-基于强化学习的火箭回收实战</vt:lpstr>
      <vt:lpstr>13.1 我也可以成为马斯克-基于强化学习的火箭回收实战</vt:lpstr>
      <vt:lpstr>13.2 强化学习的基本算法PPO算法</vt:lpstr>
      <vt:lpstr>13.2 强化学习的基本算法PPO算法</vt:lpstr>
      <vt:lpstr>13.2 强化学习的基本算法PPO算法</vt:lpstr>
      <vt:lpstr>13.2 强化学习的基本算法PPO算法</vt:lpstr>
      <vt:lpstr>13.2 强化学习的基本算法PPO算法</vt:lpstr>
      <vt:lpstr>13.3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60</cp:revision>
  <cp:lastPrinted>1899-12-30T00:00:00Z</cp:lastPrinted>
  <dcterms:created xsi:type="dcterms:W3CDTF">2010-05-18T15:49:44Z</dcterms:created>
  <dcterms:modified xsi:type="dcterms:W3CDTF">2023-10-20T03:48:35Z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