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5" r:id="rId2"/>
    <p:sldId id="296" r:id="rId3"/>
    <p:sldId id="297" r:id="rId4"/>
    <p:sldId id="298" r:id="rId5"/>
    <p:sldId id="299" r:id="rId6"/>
    <p:sldId id="300" r:id="rId7"/>
    <p:sldId id="308" r:id="rId8"/>
    <p:sldId id="309" r:id="rId9"/>
    <p:sldId id="310" r:id="rId10"/>
    <p:sldId id="311" r:id="rId11"/>
    <p:sldId id="316" r:id="rId12"/>
    <p:sldId id="317" r:id="rId13"/>
    <p:sldId id="315" r:id="rId1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2023/10/20</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2023/10/20</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2023/10/20</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14</a:t>
            </a:r>
            <a:r>
              <a:rPr lang="zh-CN" altLang="en-US" sz="3600" b="1" dirty="0">
                <a:ea typeface="宋体" panose="02010600030101010101" pitchFamily="2" charset="-122"/>
              </a:rPr>
              <a:t>章 </a:t>
            </a:r>
            <a:r>
              <a:rPr lang="en-US" altLang="zh-CN" sz="3600" b="1" dirty="0" err="1">
                <a:ea typeface="宋体" panose="02010600030101010101" pitchFamily="2" charset="-122"/>
              </a:rPr>
              <a:t>chatGPT</a:t>
            </a:r>
            <a:r>
              <a:rPr lang="zh-CN" altLang="en-US" sz="3600" b="1" dirty="0">
                <a:ea typeface="宋体" panose="02010600030101010101" pitchFamily="2" charset="-122"/>
              </a:rPr>
              <a:t>前身</a:t>
            </a:r>
            <a:r>
              <a:rPr lang="en-US" altLang="zh-CN" sz="3600" b="1" dirty="0">
                <a:ea typeface="宋体" panose="02010600030101010101" pitchFamily="2" charset="-122"/>
              </a:rPr>
              <a:t>-</a:t>
            </a:r>
            <a:r>
              <a:rPr lang="zh-CN" altLang="en-US" sz="3600" b="1" dirty="0">
                <a:ea typeface="宋体" panose="02010600030101010101" pitchFamily="2" charset="-122"/>
              </a:rPr>
              <a:t>只具有解码器的</a:t>
            </a:r>
            <a:r>
              <a:rPr lang="en-US" altLang="zh-CN" sz="3600" b="1" dirty="0">
                <a:ea typeface="宋体" panose="02010600030101010101" pitchFamily="2" charset="-122"/>
              </a:rPr>
              <a:t>GPT2</a:t>
            </a:r>
            <a:r>
              <a:rPr lang="zh-CN" altLang="en-US" sz="3600" b="1" dirty="0">
                <a:ea typeface="宋体" panose="02010600030101010101" pitchFamily="2" charset="-122"/>
              </a:rPr>
              <a:t>模型</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14.1 GPT2</a:t>
            </a:r>
            <a:r>
              <a:rPr lang="zh-CN" altLang="en-US" sz="2400" dirty="0">
                <a:ea typeface="宋体" panose="02010600030101010101" pitchFamily="2" charset="-122"/>
              </a:rPr>
              <a:t>模型简介</a:t>
            </a:r>
            <a:r>
              <a:rPr lang="en-US" altLang="zh-CN" sz="2400" dirty="0">
                <a:ea typeface="宋体" panose="02010600030101010101" pitchFamily="2" charset="-122"/>
              </a:rPr>
              <a:t>(</a:t>
            </a:r>
            <a:r>
              <a:rPr lang="zh-CN" altLang="en-US" sz="2400" dirty="0">
                <a:ea typeface="宋体" panose="02010600030101010101" pitchFamily="2" charset="-122"/>
              </a:rPr>
              <a:t>不推荐使用，仅做了解</a:t>
            </a:r>
            <a:r>
              <a:rPr lang="en-US" altLang="zh-CN" sz="2400" dirty="0">
                <a:ea typeface="宋体" panose="02010600030101010101" pitchFamily="2" charset="-122"/>
              </a:rPr>
              <a:t>)</a:t>
            </a:r>
          </a:p>
          <a:p>
            <a:pPr marL="0" indent="0">
              <a:buNone/>
            </a:pPr>
            <a:r>
              <a:rPr lang="en-US" altLang="zh-CN" sz="2400" dirty="0">
                <a:ea typeface="宋体" panose="02010600030101010101" pitchFamily="2" charset="-122"/>
              </a:rPr>
              <a:t>14.2 </a:t>
            </a:r>
            <a:r>
              <a:rPr lang="en-US" altLang="zh-CN" sz="2400" dirty="0" err="1">
                <a:ea typeface="宋体" panose="02010600030101010101" pitchFamily="2" charset="-122"/>
              </a:rPr>
              <a:t>Huggingface</a:t>
            </a:r>
            <a:r>
              <a:rPr lang="zh-CN" altLang="en-US" sz="2400" dirty="0">
                <a:ea typeface="宋体" panose="02010600030101010101" pitchFamily="2" charset="-122"/>
              </a:rPr>
              <a:t>的</a:t>
            </a:r>
            <a:r>
              <a:rPr lang="en-US" altLang="zh-CN" sz="2400" dirty="0">
                <a:ea typeface="宋体" panose="02010600030101010101" pitchFamily="2" charset="-122"/>
              </a:rPr>
              <a:t>GPT2</a:t>
            </a:r>
            <a:r>
              <a:rPr lang="zh-CN" altLang="en-US" sz="2400" dirty="0">
                <a:ea typeface="宋体" panose="02010600030101010101" pitchFamily="2" charset="-122"/>
              </a:rPr>
              <a:t>模型源码模型详解</a:t>
            </a:r>
          </a:p>
          <a:p>
            <a:pPr marL="0" indent="0">
              <a:buNone/>
            </a:pPr>
            <a:r>
              <a:rPr lang="en-US" altLang="zh-CN" sz="2400" dirty="0">
                <a:ea typeface="宋体" panose="02010600030101010101" pitchFamily="2" charset="-122"/>
              </a:rPr>
              <a:t>14.3 </a:t>
            </a:r>
            <a:r>
              <a:rPr lang="en-US" altLang="zh-CN" sz="2400" dirty="0" err="1">
                <a:ea typeface="宋体" panose="02010600030101010101" pitchFamily="2" charset="-122"/>
              </a:rPr>
              <a:t>Huggingface</a:t>
            </a:r>
            <a:r>
              <a:rPr lang="zh-CN" altLang="en-US" sz="2400" dirty="0">
                <a:ea typeface="宋体" panose="02010600030101010101" pitchFamily="2" charset="-122"/>
              </a:rPr>
              <a:t>的</a:t>
            </a:r>
            <a:r>
              <a:rPr lang="en-US" altLang="zh-CN" sz="2400" dirty="0">
                <a:ea typeface="宋体" panose="02010600030101010101" pitchFamily="2" charset="-122"/>
              </a:rPr>
              <a:t>GPT2</a:t>
            </a:r>
            <a:r>
              <a:rPr lang="zh-CN" altLang="en-US" sz="2400" dirty="0">
                <a:ea typeface="宋体" panose="02010600030101010101" pitchFamily="2" charset="-122"/>
              </a:rPr>
              <a:t>模型使用与自定义</a:t>
            </a:r>
            <a:r>
              <a:rPr lang="en-US" altLang="zh-CN" sz="2400" dirty="0" err="1">
                <a:ea typeface="宋体" panose="02010600030101010101" pitchFamily="2" charset="-122"/>
              </a:rPr>
              <a:t>fintunning</a:t>
            </a:r>
            <a:endParaRPr lang="en-US" altLang="zh-CN" sz="2400" dirty="0">
              <a:ea typeface="宋体" panose="02010600030101010101" pitchFamily="2" charset="-122"/>
            </a:endParaRPr>
          </a:p>
          <a:p>
            <a:pPr marL="0" indent="0">
              <a:buNone/>
            </a:pPr>
            <a:r>
              <a:rPr lang="en-US" altLang="zh-CN" sz="2400" dirty="0">
                <a:ea typeface="宋体" panose="02010600030101010101" pitchFamily="2" charset="-122"/>
              </a:rPr>
              <a:t>14.4 </a:t>
            </a:r>
            <a:r>
              <a:rPr lang="zh-CN" altLang="en-US" sz="2400" dirty="0">
                <a:ea typeface="宋体" panose="02010600030101010101" pitchFamily="2" charset="-122"/>
              </a:rPr>
              <a:t>自定义模型的输出</a:t>
            </a:r>
          </a:p>
          <a:p>
            <a:pPr marL="0" indent="0">
              <a:buNone/>
            </a:pPr>
            <a:r>
              <a:rPr lang="en-US" altLang="zh-CN" sz="2400" dirty="0">
                <a:ea typeface="宋体" panose="02010600030101010101" pitchFamily="2" charset="-122"/>
              </a:rPr>
              <a:t>14.5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14.3 </a:t>
            </a:r>
            <a:r>
              <a:rPr lang="en-US" altLang="zh-CN" sz="3600" b="1" dirty="0" err="1">
                <a:ea typeface="宋体" panose="02010600030101010101" pitchFamily="2" charset="-122"/>
              </a:rPr>
              <a:t>Huggingface</a:t>
            </a:r>
            <a:r>
              <a:rPr lang="zh-CN" altLang="en-US" sz="3600" b="1" dirty="0">
                <a:ea typeface="宋体" panose="02010600030101010101" pitchFamily="2" charset="-122"/>
              </a:rPr>
              <a:t>的</a:t>
            </a:r>
            <a:r>
              <a:rPr lang="en-US" altLang="zh-CN" sz="3600" b="1" dirty="0">
                <a:ea typeface="宋体" panose="02010600030101010101" pitchFamily="2" charset="-122"/>
              </a:rPr>
              <a:t>GPT2</a:t>
            </a:r>
            <a:r>
              <a:rPr lang="zh-CN" altLang="en-US" sz="3600" b="1" dirty="0">
                <a:ea typeface="宋体" panose="02010600030101010101" pitchFamily="2" charset="-122"/>
              </a:rPr>
              <a:t>模型使用与自定义</a:t>
            </a:r>
            <a:r>
              <a:rPr lang="en-US" altLang="zh-CN" sz="3600" b="1" dirty="0" err="1">
                <a:ea typeface="宋体" panose="02010600030101010101" pitchFamily="2" charset="-122"/>
              </a:rPr>
              <a:t>fintunning</a:t>
            </a:r>
            <a:endParaRPr lang="zh-CN" altLang="en-US" sz="3600" b="1" dirty="0">
              <a:ea typeface="宋体" panose="02010600030101010101" pitchFamily="2" charset="-122"/>
            </a:endParaRPr>
          </a:p>
        </p:txBody>
      </p:sp>
      <p:sp>
        <p:nvSpPr>
          <p:cNvPr id="4" name="文本框 3">
            <a:extLst>
              <a:ext uri="{FF2B5EF4-FFF2-40B4-BE49-F238E27FC236}">
                <a16:creationId xmlns:a16="http://schemas.microsoft.com/office/drawing/2014/main" id="{8161CB74-1647-44BF-8C5A-17EB381CECCE}"/>
              </a:ext>
            </a:extLst>
          </p:cNvPr>
          <p:cNvSpPr txBox="1"/>
          <p:nvPr/>
        </p:nvSpPr>
        <p:spPr>
          <a:xfrm>
            <a:off x="222970" y="1417638"/>
            <a:ext cx="6912768"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14.3.2  </a:t>
            </a:r>
            <a:r>
              <a:rPr lang="zh-CN" altLang="zh-CN" sz="1800" b="1" kern="100" dirty="0">
                <a:effectLst/>
                <a:latin typeface="等线" panose="02010600030101010101" pitchFamily="2" charset="-122"/>
                <a:ea typeface="等线" panose="02010600030101010101" pitchFamily="2" charset="-122"/>
              </a:rPr>
              <a:t>基于预训练模型的评论描述</a:t>
            </a:r>
            <a:r>
              <a:rPr lang="en-US" altLang="zh-CN" sz="1800" b="1" kern="100" dirty="0" err="1">
                <a:effectLst/>
                <a:latin typeface="等线" panose="02010600030101010101" pitchFamily="2" charset="-122"/>
                <a:ea typeface="等线" panose="02010600030101010101" pitchFamily="2" charset="-122"/>
              </a:rPr>
              <a:t>fintunning</a:t>
            </a:r>
            <a:endParaRPr lang="zh-CN" altLang="zh-CN" sz="1800" b="1" kern="100" dirty="0">
              <a:effectLst/>
              <a:latin typeface="等线" panose="02010600030101010101" pitchFamily="2" charset="-122"/>
              <a:ea typeface="等线" panose="02010600030101010101" pitchFamily="2" charset="-122"/>
            </a:endParaRPr>
          </a:p>
        </p:txBody>
      </p:sp>
      <p:sp>
        <p:nvSpPr>
          <p:cNvPr id="9" name="文本框 8">
            <a:extLst>
              <a:ext uri="{FF2B5EF4-FFF2-40B4-BE49-F238E27FC236}">
                <a16:creationId xmlns:a16="http://schemas.microsoft.com/office/drawing/2014/main" id="{07B3BFB7-16FC-44D2-A850-ED2700D3766F}"/>
              </a:ext>
            </a:extLst>
          </p:cNvPr>
          <p:cNvSpPr txBox="1"/>
          <p:nvPr/>
        </p:nvSpPr>
        <p:spPr>
          <a:xfrm>
            <a:off x="254992" y="1988840"/>
            <a:ext cx="8229599" cy="923330"/>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下面就是使用已完成的代码进行评论描述。相信此时读者应该可以较好的掌握此部分内容，需要提醒的是，在这里我们因为使用的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lm_weight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参数，因此这里的前提是需要预先保存好相应的存档。完整的训练代码如下所示：</a:t>
            </a:r>
          </a:p>
        </p:txBody>
      </p:sp>
      <p:pic>
        <p:nvPicPr>
          <p:cNvPr id="7" name="图片 6">
            <a:extLst>
              <a:ext uri="{FF2B5EF4-FFF2-40B4-BE49-F238E27FC236}">
                <a16:creationId xmlns:a16="http://schemas.microsoft.com/office/drawing/2014/main" id="{67ED40CE-9669-40CF-9919-A9BD2E4DF649}"/>
              </a:ext>
            </a:extLst>
          </p:cNvPr>
          <p:cNvPicPr>
            <a:picLocks noChangeAspect="1"/>
          </p:cNvPicPr>
          <p:nvPr/>
        </p:nvPicPr>
        <p:blipFill>
          <a:blip r:embed="rId2"/>
          <a:stretch>
            <a:fillRect/>
          </a:stretch>
        </p:blipFill>
        <p:spPr>
          <a:xfrm>
            <a:off x="3178023" y="3074112"/>
            <a:ext cx="5306568" cy="2168652"/>
          </a:xfrm>
          <a:prstGeom prst="rect">
            <a:avLst/>
          </a:prstGeom>
        </p:spPr>
      </p:pic>
    </p:spTree>
    <p:extLst>
      <p:ext uri="{BB962C8B-B14F-4D97-AF65-F5344CB8AC3E}">
        <p14:creationId xmlns:p14="http://schemas.microsoft.com/office/powerpoint/2010/main" val="16204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14.4 </a:t>
            </a:r>
            <a:r>
              <a:rPr lang="zh-CN" altLang="en-US" sz="3600" b="1" dirty="0">
                <a:ea typeface="宋体" panose="02010600030101010101" pitchFamily="2" charset="-122"/>
              </a:rPr>
              <a:t>自定义模型的输出</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22970" y="1417638"/>
            <a:ext cx="6912768"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14.4.1  GPT</a:t>
            </a:r>
            <a:r>
              <a:rPr lang="zh-CN" altLang="zh-CN" sz="1800" b="1" kern="100" dirty="0">
                <a:effectLst/>
                <a:latin typeface="等线" panose="02010600030101010101" pitchFamily="2" charset="-122"/>
                <a:ea typeface="等线" panose="02010600030101010101" pitchFamily="2" charset="-122"/>
              </a:rPr>
              <a:t>输出的结构</a:t>
            </a:r>
          </a:p>
        </p:txBody>
      </p:sp>
      <p:sp>
        <p:nvSpPr>
          <p:cNvPr id="9" name="文本框 8">
            <a:extLst>
              <a:ext uri="{FF2B5EF4-FFF2-40B4-BE49-F238E27FC236}">
                <a16:creationId xmlns:a16="http://schemas.microsoft.com/office/drawing/2014/main" id="{07B3BFB7-16FC-44D2-A850-ED2700D3766F}"/>
              </a:ext>
            </a:extLst>
          </p:cNvPr>
          <p:cNvSpPr txBox="1"/>
          <p:nvPr/>
        </p:nvSpPr>
        <p:spPr>
          <a:xfrm>
            <a:off x="107504" y="2060848"/>
            <a:ext cx="9140527" cy="369332"/>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首先需要读者注意的是，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在输出在直观上并不是一种对称结构。一般结构如下所示：</a:t>
            </a:r>
          </a:p>
        </p:txBody>
      </p:sp>
      <p:pic>
        <p:nvPicPr>
          <p:cNvPr id="5" name="图片 4">
            <a:extLst>
              <a:ext uri="{FF2B5EF4-FFF2-40B4-BE49-F238E27FC236}">
                <a16:creationId xmlns:a16="http://schemas.microsoft.com/office/drawing/2014/main" id="{38A097DC-BAA4-4C03-A8F0-F2FC4A6A7066}"/>
              </a:ext>
            </a:extLst>
          </p:cNvPr>
          <p:cNvPicPr/>
          <p:nvPr/>
        </p:nvPicPr>
        <p:blipFill>
          <a:blip r:embed="rId2"/>
          <a:stretch>
            <a:fillRect/>
          </a:stretch>
        </p:blipFill>
        <p:spPr>
          <a:xfrm>
            <a:off x="2987824" y="2604356"/>
            <a:ext cx="5274310" cy="915670"/>
          </a:xfrm>
          <a:prstGeom prst="rect">
            <a:avLst/>
          </a:prstGeom>
        </p:spPr>
      </p:pic>
      <p:sp>
        <p:nvSpPr>
          <p:cNvPr id="7" name="文本框 6">
            <a:extLst>
              <a:ext uri="{FF2B5EF4-FFF2-40B4-BE49-F238E27FC236}">
                <a16:creationId xmlns:a16="http://schemas.microsoft.com/office/drawing/2014/main" id="{DBB39697-1C4D-4AA9-8600-43FAADB49887}"/>
              </a:ext>
            </a:extLst>
          </p:cNvPr>
          <p:cNvSpPr txBox="1"/>
          <p:nvPr/>
        </p:nvSpPr>
        <p:spPr>
          <a:xfrm>
            <a:off x="222970" y="4077072"/>
            <a:ext cx="8463830"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这在我们第一节的开始已经向读者介绍。而这种输出方式的好处也在于，模型只需要根据前文输出下一个字符即可，而无需对整体的结果进行调整。</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那么基于此种结果的生成方案，对于生成的字符我们只需要循环的将最终生成的结果接入到原有输入数据即可。</a:t>
            </a:r>
          </a:p>
        </p:txBody>
      </p:sp>
    </p:spTree>
    <p:extLst>
      <p:ext uri="{BB962C8B-B14F-4D97-AF65-F5344CB8AC3E}">
        <p14:creationId xmlns:p14="http://schemas.microsoft.com/office/powerpoint/2010/main" val="390322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14.4 </a:t>
            </a:r>
            <a:r>
              <a:rPr lang="zh-CN" altLang="en-US" sz="3600" b="1" dirty="0">
                <a:ea typeface="宋体" panose="02010600030101010101" pitchFamily="2" charset="-122"/>
              </a:rPr>
              <a:t>自定义模型的输出</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22970" y="1417638"/>
            <a:ext cx="6912768"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14.4.2 </a:t>
            </a:r>
            <a:r>
              <a:rPr lang="zh-CN" altLang="zh-CN" sz="1800" b="1" kern="100" dirty="0">
                <a:effectLst/>
                <a:latin typeface="等线" panose="02010600030101010101" pitchFamily="2" charset="-122"/>
                <a:ea typeface="等线" panose="02010600030101010101" pitchFamily="2" charset="-122"/>
              </a:rPr>
              <a:t>创造性参数</a:t>
            </a:r>
            <a:r>
              <a:rPr lang="en-US" altLang="zh-CN" sz="1800" b="1" kern="100" dirty="0">
                <a:effectLst/>
                <a:latin typeface="等线" panose="02010600030101010101" pitchFamily="2" charset="-122"/>
                <a:ea typeface="等线" panose="02010600030101010101" pitchFamily="2" charset="-122"/>
              </a:rPr>
              <a:t>temperature</a:t>
            </a:r>
            <a:r>
              <a:rPr lang="zh-CN" altLang="zh-CN" sz="1800" b="1" kern="100" dirty="0">
                <a:effectLst/>
                <a:latin typeface="等线" panose="02010600030101010101" pitchFamily="2" charset="-122"/>
                <a:ea typeface="等线" panose="02010600030101010101" pitchFamily="2" charset="-122"/>
              </a:rPr>
              <a:t>与采样个数</a:t>
            </a:r>
            <a:r>
              <a:rPr lang="en-US" altLang="zh-CN" sz="1800" b="1" kern="100" dirty="0" err="1">
                <a:effectLst/>
                <a:latin typeface="等线" panose="02010600030101010101" pitchFamily="2" charset="-122"/>
                <a:ea typeface="等线" panose="02010600030101010101" pitchFamily="2" charset="-122"/>
              </a:rPr>
              <a:t>topK</a:t>
            </a:r>
            <a:r>
              <a:rPr lang="zh-CN" altLang="zh-CN" sz="1800" b="1" kern="100" dirty="0">
                <a:effectLst/>
                <a:latin typeface="等线" panose="02010600030101010101" pitchFamily="2" charset="-122"/>
                <a:ea typeface="等线" panose="02010600030101010101" pitchFamily="2" charset="-122"/>
              </a:rPr>
              <a:t>简介</a:t>
            </a:r>
          </a:p>
        </p:txBody>
      </p:sp>
      <p:sp>
        <p:nvSpPr>
          <p:cNvPr id="9" name="文本框 8">
            <a:extLst>
              <a:ext uri="{FF2B5EF4-FFF2-40B4-BE49-F238E27FC236}">
                <a16:creationId xmlns:a16="http://schemas.microsoft.com/office/drawing/2014/main" id="{07B3BFB7-16FC-44D2-A850-ED2700D3766F}"/>
              </a:ext>
            </a:extLst>
          </p:cNvPr>
          <p:cNvSpPr txBox="1"/>
          <p:nvPr/>
        </p:nvSpPr>
        <p:spPr>
          <a:xfrm>
            <a:off x="395536" y="2276872"/>
            <a:ext cx="8229599" cy="3293209"/>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下面我们需要讲一下在上文</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模型中的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temperature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topK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这两个参数。下面一个首先简单的概述，对于生成模型来说</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temperature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可以认为是模型的创造性参数，即</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temperature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值越大，模型的创造性越强，但生成效果不稳定。</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temperature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值越小，模型的稳定性越强，生成效果稳定。</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而</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topK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的作用是挑选概率最高的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k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token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作为候选集。若</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值为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，则答案唯一。当</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topK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时，该参数不起作用。</a:t>
            </a:r>
          </a:p>
          <a:p>
            <a:pPr algn="just"/>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一：</a:t>
            </a: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Temperature</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参数</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模型在数据生成的时候，会通过采样的方法，可以增加文成生成过程中的随机性。生成是根据概率分布情况，来随机生成下一个单词。例如，已知单词</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 b, c]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的生成概率分别是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[0.1, 0.3, 0.6]</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，则接下来生成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c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的概率就会比较大，生成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的概率就会比较小。</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但如果按照全体词的概率分布来进行采样，还是有可能生成低概率的单词，导致生成的句子出现语法或语义错误。通过在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函数中加入</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Temperature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参数，强化顶部词的生成概率，在一定程度上可以解决这一问题。</a:t>
            </a:r>
          </a:p>
        </p:txBody>
      </p:sp>
    </p:spTree>
    <p:extLst>
      <p:ext uri="{BB962C8B-B14F-4D97-AF65-F5344CB8AC3E}">
        <p14:creationId xmlns:p14="http://schemas.microsoft.com/office/powerpoint/2010/main" val="307500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14.5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15516" y="2060848"/>
            <a:ext cx="8712968" cy="2308324"/>
          </a:xfrm>
          <a:prstGeom prst="rect">
            <a:avLst/>
          </a:prstGeom>
          <a:noFill/>
        </p:spPr>
        <p:txBody>
          <a:bodyPr wrap="square">
            <a:spAutoFit/>
          </a:bodyPr>
          <a:lstStyle/>
          <a:p>
            <a:pPr algn="just"/>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本章</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作者主要介绍了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系列中最重要的一个模型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，这个模型可以说是真正意义上开启了只具有解码器的文本生成任务开端。后续的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和我们下面章节所要介绍的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实战训练都是在其基础上应运而生的。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的起始章节，向读者详细介绍了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模型的再训练与自定义的方法，其中作者还特定教会读者使用切分的方法对模型进行分布存档和训练，这实际上是为下一章节</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的使用打下基础。</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在下一章我们讲解的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中会以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作为模板学习使用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RLHF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系统完成</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的训练。</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200" b="1" dirty="0">
                <a:ea typeface="宋体" panose="02010600030101010101" pitchFamily="2" charset="-122"/>
              </a:rPr>
              <a:t>14.1 GPT2</a:t>
            </a:r>
            <a:r>
              <a:rPr lang="zh-CN" altLang="en-US" sz="3200" b="1" dirty="0">
                <a:ea typeface="宋体" panose="02010600030101010101" pitchFamily="2" charset="-122"/>
              </a:rPr>
              <a:t>模型简介</a:t>
            </a:r>
            <a:r>
              <a:rPr lang="en-US" altLang="zh-CN" sz="3200" b="1" dirty="0">
                <a:ea typeface="宋体" panose="02010600030101010101" pitchFamily="2" charset="-122"/>
              </a:rPr>
              <a:t>(</a:t>
            </a:r>
            <a:r>
              <a:rPr lang="zh-CN" altLang="en-US" sz="3200" b="1" dirty="0">
                <a:ea typeface="宋体" panose="02010600030101010101" pitchFamily="2" charset="-122"/>
              </a:rPr>
              <a:t>不推荐使用，仅做了解</a:t>
            </a:r>
            <a:r>
              <a:rPr lang="en-US" altLang="zh-CN" sz="3200" b="1" dirty="0">
                <a:ea typeface="宋体" panose="02010600030101010101" pitchFamily="2" charset="-122"/>
              </a:rPr>
              <a:t>)</a:t>
            </a:r>
            <a:endParaRPr lang="zh-CN" altLang="en-US" sz="3200" b="1" dirty="0">
              <a:ea typeface="宋体" panose="02010600030101010101" pitchFamily="2" charset="-122"/>
            </a:endParaRPr>
          </a:p>
        </p:txBody>
      </p:sp>
      <p:sp>
        <p:nvSpPr>
          <p:cNvPr id="11" name="文本框 10">
            <a:extLst>
              <a:ext uri="{FF2B5EF4-FFF2-40B4-BE49-F238E27FC236}">
                <a16:creationId xmlns:a16="http://schemas.microsoft.com/office/drawing/2014/main" id="{EAD5B37D-160A-45C4-9662-0CA48E44CDF3}"/>
              </a:ext>
            </a:extLst>
          </p:cNvPr>
          <p:cNvSpPr txBox="1"/>
          <p:nvPr/>
        </p:nvSpPr>
        <p:spPr>
          <a:xfrm>
            <a:off x="295400" y="2228671"/>
            <a:ext cx="8424936"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首先我们需要看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的输入和输出结构，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是一种机器学习模型，能够查看句子的一部分并预测下一个单词。最著名的语言模型是智能手机键盘，可根据您当前输入的内容提示下一个单词。而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也仿照这种输入输出格式，通过对输入的下一个词进行预测从而获得其具有的生成能力。</a:t>
            </a:r>
          </a:p>
        </p:txBody>
      </p:sp>
      <p:sp>
        <p:nvSpPr>
          <p:cNvPr id="7" name="文本框 6">
            <a:extLst>
              <a:ext uri="{FF2B5EF4-FFF2-40B4-BE49-F238E27FC236}">
                <a16:creationId xmlns:a16="http://schemas.microsoft.com/office/drawing/2014/main" id="{E3E08A37-59CB-4644-BA1F-EFECF981C29D}"/>
              </a:ext>
            </a:extLst>
          </p:cNvPr>
          <p:cNvSpPr txBox="1"/>
          <p:nvPr/>
        </p:nvSpPr>
        <p:spPr>
          <a:xfrm>
            <a:off x="206202" y="1417638"/>
            <a:ext cx="6886078" cy="512000"/>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14.1.1  GPT2</a:t>
            </a:r>
            <a:r>
              <a:rPr lang="zh-CN" altLang="zh-CN" sz="1800" b="1" kern="100" dirty="0">
                <a:effectLst/>
                <a:latin typeface="等线" panose="02010600030101010101" pitchFamily="2" charset="-122"/>
                <a:ea typeface="等线" panose="02010600030101010101" pitchFamily="2" charset="-122"/>
              </a:rPr>
              <a:t>的输入输出结构</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自回归性（</a:t>
            </a:r>
            <a:r>
              <a:rPr lang="en-US" altLang="zh-CN" sz="1800" b="1" kern="100" dirty="0">
                <a:solidFill>
                  <a:srgbClr val="121212"/>
                </a:solidFill>
                <a:effectLst/>
                <a:latin typeface="微软雅黑" panose="020B0503020204020204" pitchFamily="34" charset="-122"/>
                <a:ea typeface="等线" panose="02010600030101010101" pitchFamily="2" charset="-122"/>
              </a:rPr>
              <a:t>auto-regression</a:t>
            </a:r>
            <a:r>
              <a:rPr lang="zh-CN" altLang="zh-CN" sz="1800" b="1" kern="100" dirty="0">
                <a:effectLst/>
                <a:latin typeface="等线" panose="02010600030101010101" pitchFamily="2" charset="-122"/>
                <a:ea typeface="等线" panose="02010600030101010101" pitchFamily="2" charset="-122"/>
              </a:rPr>
              <a:t>）</a:t>
            </a:r>
          </a:p>
        </p:txBody>
      </p:sp>
      <p:pic>
        <p:nvPicPr>
          <p:cNvPr id="12" name="图片 11">
            <a:extLst>
              <a:ext uri="{FF2B5EF4-FFF2-40B4-BE49-F238E27FC236}">
                <a16:creationId xmlns:a16="http://schemas.microsoft.com/office/drawing/2014/main" id="{6A56451C-5347-4E73-9A0D-D7F090D9B620}"/>
              </a:ext>
            </a:extLst>
          </p:cNvPr>
          <p:cNvPicPr/>
          <p:nvPr/>
        </p:nvPicPr>
        <p:blipFill>
          <a:blip r:embed="rId2"/>
          <a:stretch>
            <a:fillRect/>
          </a:stretch>
        </p:blipFill>
        <p:spPr>
          <a:xfrm>
            <a:off x="2555776" y="3718880"/>
            <a:ext cx="5274310" cy="16624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200" b="1" dirty="0">
                <a:ea typeface="宋体" panose="02010600030101010101" pitchFamily="2" charset="-122"/>
              </a:rPr>
              <a:t>14.1 GPT2</a:t>
            </a:r>
            <a:r>
              <a:rPr lang="zh-CN" altLang="en-US" sz="3200" b="1" dirty="0">
                <a:ea typeface="宋体" panose="02010600030101010101" pitchFamily="2" charset="-122"/>
              </a:rPr>
              <a:t>模型简介</a:t>
            </a:r>
            <a:r>
              <a:rPr lang="en-US" altLang="zh-CN" sz="3200" b="1" dirty="0">
                <a:ea typeface="宋体" panose="02010600030101010101" pitchFamily="2" charset="-122"/>
              </a:rPr>
              <a:t>(</a:t>
            </a:r>
            <a:r>
              <a:rPr lang="zh-CN" altLang="en-US" sz="3200" b="1" dirty="0">
                <a:ea typeface="宋体" panose="02010600030101010101" pitchFamily="2" charset="-122"/>
              </a:rPr>
              <a:t>不推荐使用，仅做了解</a:t>
            </a:r>
            <a:r>
              <a:rPr lang="en-US" altLang="zh-CN" sz="3200" b="1" dirty="0">
                <a:ea typeface="宋体" panose="02010600030101010101" pitchFamily="2" charset="-122"/>
              </a:rPr>
              <a:t>)</a:t>
            </a:r>
            <a:endParaRPr lang="zh-CN" altLang="en-US" sz="3200" b="1" dirty="0">
              <a:ea typeface="宋体" panose="02010600030101010101" pitchFamily="2" charset="-122"/>
            </a:endParaRP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179512" y="1484784"/>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14.1.2  GPT2</a:t>
            </a:r>
            <a:r>
              <a:rPr lang="zh-CN" altLang="zh-CN" sz="1800" b="1" kern="100" dirty="0">
                <a:effectLst/>
                <a:latin typeface="等线" panose="02010600030101010101" pitchFamily="2" charset="-122"/>
                <a:ea typeface="等线" panose="02010600030101010101" pitchFamily="2" charset="-122"/>
              </a:rPr>
              <a:t>模型的</a:t>
            </a:r>
            <a:r>
              <a:rPr lang="en-US" altLang="zh-CN" sz="1800" b="1" kern="100" dirty="0" err="1">
                <a:effectLst/>
                <a:latin typeface="等线" panose="02010600030101010101" pitchFamily="2" charset="-122"/>
                <a:ea typeface="等线" panose="02010600030101010101" pitchFamily="2" charset="-122"/>
              </a:rPr>
              <a:t>Pytorch</a:t>
            </a:r>
            <a:r>
              <a:rPr lang="zh-CN" altLang="zh-CN" sz="1800" b="1" kern="100" dirty="0">
                <a:effectLst/>
                <a:latin typeface="等线" panose="02010600030101010101" pitchFamily="2" charset="-122"/>
                <a:ea typeface="等线" panose="02010600030101010101" pitchFamily="2" charset="-122"/>
              </a:rPr>
              <a:t>实现</a:t>
            </a:r>
          </a:p>
        </p:txBody>
      </p:sp>
      <p:sp>
        <p:nvSpPr>
          <p:cNvPr id="8" name="文本框 7">
            <a:extLst>
              <a:ext uri="{FF2B5EF4-FFF2-40B4-BE49-F238E27FC236}">
                <a16:creationId xmlns:a16="http://schemas.microsoft.com/office/drawing/2014/main" id="{C2603540-8833-47C6-B898-627FFD2D515B}"/>
              </a:ext>
            </a:extLst>
          </p:cNvPr>
          <p:cNvSpPr txBox="1"/>
          <p:nvPr/>
        </p:nvSpPr>
        <p:spPr>
          <a:xfrm>
            <a:off x="457200" y="2228602"/>
            <a:ext cx="8363272" cy="64633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上面我们介绍了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模型的组成和构成方法，下面作者将基于实现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模型的组成方案。首先我们看一下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模型的基本结构：</a:t>
            </a:r>
          </a:p>
        </p:txBody>
      </p:sp>
      <p:pic>
        <p:nvPicPr>
          <p:cNvPr id="9" name="图片 8">
            <a:extLst>
              <a:ext uri="{FF2B5EF4-FFF2-40B4-BE49-F238E27FC236}">
                <a16:creationId xmlns:a16="http://schemas.microsoft.com/office/drawing/2014/main" id="{02AB6EC9-3CE2-49A5-8510-BF50BAD66D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19317" y="2551767"/>
            <a:ext cx="1800200" cy="3365456"/>
          </a:xfrm>
          <a:prstGeom prst="rect">
            <a:avLst/>
          </a:prstGeom>
          <a:noFill/>
          <a:ln>
            <a:noFill/>
          </a:ln>
        </p:spPr>
      </p:pic>
      <p:sp>
        <p:nvSpPr>
          <p:cNvPr id="10" name="文本框 9">
            <a:extLst>
              <a:ext uri="{FF2B5EF4-FFF2-40B4-BE49-F238E27FC236}">
                <a16:creationId xmlns:a16="http://schemas.microsoft.com/office/drawing/2014/main" id="{A4A70877-9F2B-401A-AF83-4DCFC5B87A1F}"/>
              </a:ext>
            </a:extLst>
          </p:cNvPr>
          <p:cNvSpPr txBox="1"/>
          <p:nvPr/>
        </p:nvSpPr>
        <p:spPr>
          <a:xfrm>
            <a:off x="827584" y="3429000"/>
            <a:ext cx="5544616" cy="1477328"/>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从图上可以看到，对于</a:t>
            </a:r>
            <a:r>
              <a:rPr lang="en-US" altLang="zh-CN" sz="1800" dirty="0">
                <a:effectLst/>
                <a:ea typeface="等线" panose="02010600030101010101" pitchFamily="2" charset="-122"/>
                <a:cs typeface="Times New Roman" panose="02020603050405020304" pitchFamily="18" charset="0"/>
              </a:rPr>
              <a:t>GPT2</a:t>
            </a:r>
            <a:r>
              <a:rPr lang="zh-CN" altLang="zh-CN" sz="1800" dirty="0">
                <a:effectLst/>
                <a:ea typeface="等线" panose="02010600030101010101" pitchFamily="2" charset="-122"/>
                <a:cs typeface="Times New Roman" panose="02020603050405020304" pitchFamily="18" charset="0"/>
              </a:rPr>
              <a:t>来说，实际上就是相当于使用了一个单独的解码器模组完成了数据编码和输出的工作，其主要的数据处理部分都是在解码器中完成，而根据不同的任务需求，最终的任务结果又可以通过设置不同的头部处理器对其进行完整的处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200" b="1" dirty="0">
                <a:ea typeface="宋体" panose="02010600030101010101" pitchFamily="2" charset="-122"/>
              </a:rPr>
              <a:t>14.1 GPT2</a:t>
            </a:r>
            <a:r>
              <a:rPr lang="zh-CN" altLang="en-US" sz="3200" b="1" dirty="0">
                <a:ea typeface="宋体" panose="02010600030101010101" pitchFamily="2" charset="-122"/>
              </a:rPr>
              <a:t>模型简介</a:t>
            </a:r>
            <a:r>
              <a:rPr lang="en-US" altLang="zh-CN" sz="3200" b="1" dirty="0">
                <a:ea typeface="宋体" panose="02010600030101010101" pitchFamily="2" charset="-122"/>
              </a:rPr>
              <a:t>(</a:t>
            </a:r>
            <a:r>
              <a:rPr lang="zh-CN" altLang="en-US" sz="3200" b="1" dirty="0">
                <a:ea typeface="宋体" panose="02010600030101010101" pitchFamily="2" charset="-122"/>
              </a:rPr>
              <a:t>不推荐使用，仅做了解</a:t>
            </a:r>
            <a:r>
              <a:rPr lang="en-US" altLang="zh-CN" sz="3200" b="1" dirty="0">
                <a:ea typeface="宋体" panose="02010600030101010101" pitchFamily="2" charset="-122"/>
              </a:rPr>
              <a:t>)</a:t>
            </a:r>
            <a:endParaRPr lang="zh-CN" altLang="en-US" sz="32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163538" y="1484784"/>
            <a:ext cx="8229600" cy="460648"/>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14.1.3  GPT2</a:t>
            </a:r>
            <a:r>
              <a:rPr lang="zh-CN" altLang="zh-CN" sz="1800" b="1" kern="100" dirty="0">
                <a:effectLst/>
                <a:latin typeface="等线" panose="02010600030101010101" pitchFamily="2" charset="-122"/>
                <a:ea typeface="等线" panose="02010600030101010101" pitchFamily="2" charset="-122"/>
              </a:rPr>
              <a:t>模型的输入输出格式的实现</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195189" y="2014116"/>
            <a:ext cx="8337251" cy="203132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下面需要做的是基于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模型的输入和输出格式的处理，我们在介绍解码器那一章节时，对训练过程的输入输出进行了着重讲解，相信读者此时应该掌握了“错位”输入方法。</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相对于完整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架构的翻译模型，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的输入和输出与其类似且更为简单，即可以采用完整相同的输入序列，而仅仅进行错位即可。例如我们需要输入一句完整的话：你好人工智能，则完整的表述如下 ：</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8ADF1918-DE57-4D78-8001-D2BA0F432679}"/>
              </a:ext>
            </a:extLst>
          </p:cNvPr>
          <p:cNvPicPr/>
          <p:nvPr/>
        </p:nvPicPr>
        <p:blipFill>
          <a:blip r:embed="rId2"/>
          <a:stretch>
            <a:fillRect/>
          </a:stretch>
        </p:blipFill>
        <p:spPr>
          <a:xfrm>
            <a:off x="2915816" y="4490471"/>
            <a:ext cx="4509770" cy="3028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200" b="1" dirty="0">
                <a:ea typeface="宋体" panose="02010600030101010101" pitchFamily="2" charset="-122"/>
              </a:rPr>
              <a:t>14.2 </a:t>
            </a:r>
            <a:r>
              <a:rPr lang="en-US" altLang="zh-CN" sz="3200" b="1" dirty="0" err="1">
                <a:ea typeface="宋体" panose="02010600030101010101" pitchFamily="2" charset="-122"/>
              </a:rPr>
              <a:t>Huggingface</a:t>
            </a:r>
            <a:r>
              <a:rPr lang="zh-CN" altLang="en-US" sz="3200" b="1" dirty="0">
                <a:ea typeface="宋体" panose="02010600030101010101" pitchFamily="2" charset="-122"/>
              </a:rPr>
              <a:t>的</a:t>
            </a:r>
            <a:r>
              <a:rPr lang="en-US" altLang="zh-CN" sz="3200" b="1" dirty="0">
                <a:ea typeface="宋体" panose="02010600030101010101" pitchFamily="2" charset="-122"/>
              </a:rPr>
              <a:t>GPT2</a:t>
            </a:r>
            <a:r>
              <a:rPr lang="zh-CN" altLang="en-US" sz="3200" b="1" dirty="0">
                <a:ea typeface="宋体" panose="02010600030101010101" pitchFamily="2" charset="-122"/>
              </a:rPr>
              <a:t>模型源码模型详解</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58615"/>
            <a:ext cx="8820980" cy="60466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14.2.1  Huggingface-GPT2</a:t>
            </a:r>
            <a:r>
              <a:rPr lang="zh-CN" altLang="zh-CN" sz="1800" b="1" kern="100" dirty="0">
                <a:effectLst/>
                <a:latin typeface="等线" panose="02010600030101010101" pitchFamily="2" charset="-122"/>
                <a:ea typeface="等线" panose="02010600030101010101" pitchFamily="2" charset="-122"/>
              </a:rPr>
              <a:t>模型中的</a:t>
            </a:r>
            <a:r>
              <a:rPr lang="en-US" altLang="zh-CN" sz="1800" b="1" kern="100" dirty="0">
                <a:effectLst/>
                <a:latin typeface="等线" panose="02010600030101010101" pitchFamily="2" charset="-122"/>
                <a:ea typeface="等线" panose="02010600030101010101" pitchFamily="2" charset="-122"/>
              </a:rPr>
              <a:t>GPT2LMHeadModel</a:t>
            </a:r>
            <a:r>
              <a:rPr lang="zh-CN" altLang="zh-CN" sz="1800" b="1" kern="100" dirty="0">
                <a:effectLst/>
                <a:latin typeface="等线" panose="02010600030101010101" pitchFamily="2" charset="-122"/>
                <a:ea typeface="等线" panose="02010600030101010101" pitchFamily="2" charset="-122"/>
              </a:rPr>
              <a:t>类、</a:t>
            </a:r>
            <a:r>
              <a:rPr lang="en-US" altLang="zh-CN" sz="1800" b="1" kern="100" dirty="0">
                <a:effectLst/>
                <a:latin typeface="等线" panose="02010600030101010101" pitchFamily="2" charset="-122"/>
                <a:ea typeface="等线" panose="02010600030101010101" pitchFamily="2" charset="-122"/>
              </a:rPr>
              <a:t>GPT2Model</a:t>
            </a:r>
            <a:r>
              <a:rPr lang="zh-CN" altLang="zh-CN" sz="1800" b="1" kern="100" dirty="0">
                <a:effectLst/>
                <a:latin typeface="等线" panose="02010600030101010101" pitchFamily="2" charset="-122"/>
                <a:ea typeface="等线" panose="02010600030101010101" pitchFamily="2" charset="-122"/>
              </a:rPr>
              <a:t>类详解（代码段中有注释，详细讲解在代码段后方）</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690336"/>
            <a:ext cx="8820980" cy="1477328"/>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GPT2LMHeadModel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类为用来进行自回归预训练的类，其可以传入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labels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张量来计算自回归交叉熵损失值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，继而利用自回归交叉熵损失值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loss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来优化整个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虽然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GPT2LMHeadModel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类用来进行自回归预训练，但其也可在下游任务或其他情景中被使用，此时便不需要为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GPT2LMHeadModel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类传入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labels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张量。</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官方给出的一个以调用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GPT2LMHeadModel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类来使用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模型的例子如下所示：</a:t>
            </a:r>
          </a:p>
        </p:txBody>
      </p:sp>
      <p:pic>
        <p:nvPicPr>
          <p:cNvPr id="4" name="图片 3">
            <a:extLst>
              <a:ext uri="{FF2B5EF4-FFF2-40B4-BE49-F238E27FC236}">
                <a16:creationId xmlns:a16="http://schemas.microsoft.com/office/drawing/2014/main" id="{80CF176C-E409-4274-B9BE-3EC1A9C1D2CC}"/>
              </a:ext>
            </a:extLst>
          </p:cNvPr>
          <p:cNvPicPr>
            <a:picLocks noChangeAspect="1"/>
          </p:cNvPicPr>
          <p:nvPr/>
        </p:nvPicPr>
        <p:blipFill>
          <a:blip r:embed="rId2"/>
          <a:stretch>
            <a:fillRect/>
          </a:stretch>
        </p:blipFill>
        <p:spPr>
          <a:xfrm>
            <a:off x="3059832" y="4509120"/>
            <a:ext cx="5306568" cy="12405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200" b="1" dirty="0">
                <a:ea typeface="宋体" panose="02010600030101010101" pitchFamily="2" charset="-122"/>
              </a:rPr>
              <a:t>14.2 </a:t>
            </a:r>
            <a:r>
              <a:rPr lang="en-US" altLang="zh-CN" sz="3200" b="1" dirty="0" err="1">
                <a:ea typeface="宋体" panose="02010600030101010101" pitchFamily="2" charset="-122"/>
              </a:rPr>
              <a:t>Huggingface</a:t>
            </a:r>
            <a:r>
              <a:rPr lang="zh-CN" altLang="en-US" sz="3200" b="1" dirty="0">
                <a:ea typeface="宋体" panose="02010600030101010101" pitchFamily="2" charset="-122"/>
              </a:rPr>
              <a:t>的</a:t>
            </a:r>
            <a:r>
              <a:rPr lang="en-US" altLang="zh-CN" sz="3200" b="1" dirty="0">
                <a:ea typeface="宋体" panose="02010600030101010101" pitchFamily="2" charset="-122"/>
              </a:rPr>
              <a:t>GPT2</a:t>
            </a:r>
            <a:r>
              <a:rPr lang="zh-CN" altLang="en-US" sz="3200" b="1" dirty="0">
                <a:ea typeface="宋体" panose="02010600030101010101" pitchFamily="2" charset="-122"/>
              </a:rPr>
              <a:t>模型源码模型详解</a:t>
            </a:r>
            <a:endParaRPr lang="zh-CN" altLang="en-US" sz="32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784976" cy="648072"/>
          </a:xfrm>
        </p:spPr>
        <p:txBody>
          <a:bodyPr/>
          <a:lstStyle/>
          <a:p>
            <a:pPr marL="0" indent="0" algn="just">
              <a:lnSpc>
                <a:spcPct val="173000"/>
              </a:lnSpc>
              <a:spcBef>
                <a:spcPts val="1300"/>
              </a:spcBef>
              <a:spcAft>
                <a:spcPts val="1300"/>
              </a:spcAft>
              <a:buNone/>
            </a:pPr>
            <a:r>
              <a:rPr lang="en-US" altLang="zh-CN" sz="1600" b="1" kern="100" dirty="0">
                <a:effectLst/>
                <a:latin typeface="等线" panose="02010600030101010101" pitchFamily="2" charset="-122"/>
                <a:ea typeface="等线" panose="02010600030101010101" pitchFamily="2" charset="-122"/>
              </a:rPr>
              <a:t>14.2.2  Huggingface-GPT2</a:t>
            </a:r>
            <a:r>
              <a:rPr lang="zh-CN" altLang="zh-CN" sz="1600" b="1" kern="100" dirty="0">
                <a:effectLst/>
                <a:latin typeface="等线" panose="02010600030101010101" pitchFamily="2" charset="-122"/>
                <a:ea typeface="等线" panose="02010600030101010101" pitchFamily="2" charset="-122"/>
              </a:rPr>
              <a:t>模型中的</a:t>
            </a:r>
            <a:r>
              <a:rPr lang="en-US" altLang="zh-CN" sz="1600" b="1" kern="100" dirty="0">
                <a:effectLst/>
                <a:latin typeface="等线" panose="02010600030101010101" pitchFamily="2" charset="-122"/>
                <a:ea typeface="等线" panose="02010600030101010101" pitchFamily="2" charset="-122"/>
              </a:rPr>
              <a:t>Block</a:t>
            </a:r>
            <a:r>
              <a:rPr lang="zh-CN" altLang="zh-CN" sz="1600" b="1" kern="100" dirty="0">
                <a:effectLst/>
                <a:latin typeface="等线" panose="02010600030101010101" pitchFamily="2" charset="-122"/>
                <a:ea typeface="等线" panose="02010600030101010101" pitchFamily="2" charset="-122"/>
              </a:rPr>
              <a:t>类详解（代码段中有注释，详细讲解在代码段后方）</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F51FED7-06CE-43A3-80AA-DE7BEEEE0A06}"/>
              </a:ext>
            </a:extLst>
          </p:cNvPr>
          <p:cNvSpPr txBox="1"/>
          <p:nvPr/>
        </p:nvSpPr>
        <p:spPr>
          <a:xfrm>
            <a:off x="323528" y="2098999"/>
            <a:ext cx="6912768" cy="369332"/>
          </a:xfrm>
          <a:prstGeom prst="rect">
            <a:avLst/>
          </a:prstGeom>
          <a:noFill/>
        </p:spPr>
        <p:txBody>
          <a:bodyPr wrap="square">
            <a:spAutoFit/>
          </a:bodyPr>
          <a:lstStyle/>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模型源码中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Block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类的代码如下所示：</a:t>
            </a:r>
          </a:p>
        </p:txBody>
      </p:sp>
      <p:pic>
        <p:nvPicPr>
          <p:cNvPr id="5" name="图片 4">
            <a:extLst>
              <a:ext uri="{FF2B5EF4-FFF2-40B4-BE49-F238E27FC236}">
                <a16:creationId xmlns:a16="http://schemas.microsoft.com/office/drawing/2014/main" id="{BE9315C6-9185-4C58-B362-5D231E648756}"/>
              </a:ext>
            </a:extLst>
          </p:cNvPr>
          <p:cNvPicPr>
            <a:picLocks noChangeAspect="1"/>
          </p:cNvPicPr>
          <p:nvPr/>
        </p:nvPicPr>
        <p:blipFill>
          <a:blip r:embed="rId2"/>
          <a:stretch>
            <a:fillRect/>
          </a:stretch>
        </p:blipFill>
        <p:spPr>
          <a:xfrm>
            <a:off x="3368028" y="2488027"/>
            <a:ext cx="5306568" cy="2324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14.2 </a:t>
            </a:r>
            <a:r>
              <a:rPr lang="en-US" altLang="zh-CN" sz="3200" b="1" dirty="0" err="1">
                <a:ea typeface="宋体" panose="02010600030101010101" pitchFamily="2" charset="-122"/>
              </a:rPr>
              <a:t>Huggingface</a:t>
            </a:r>
            <a:r>
              <a:rPr lang="zh-CN" altLang="en-US" sz="3200" b="1" dirty="0">
                <a:ea typeface="宋体" panose="02010600030101010101" pitchFamily="2" charset="-122"/>
              </a:rPr>
              <a:t>的</a:t>
            </a:r>
            <a:r>
              <a:rPr lang="en-US" altLang="zh-CN" sz="3200" b="1" dirty="0">
                <a:ea typeface="宋体" panose="02010600030101010101" pitchFamily="2" charset="-122"/>
              </a:rPr>
              <a:t>GPT2</a:t>
            </a:r>
            <a:r>
              <a:rPr lang="zh-CN" altLang="en-US" sz="3200" b="1" dirty="0">
                <a:ea typeface="宋体" panose="02010600030101010101" pitchFamily="2" charset="-122"/>
              </a:rPr>
              <a:t>模型源码模型详解</a:t>
            </a:r>
            <a:endParaRPr lang="zh-CN" altLang="en-US" sz="3200"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23528" y="2276872"/>
            <a:ext cx="8640960" cy="923330"/>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模型主体结构的每一个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Block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模块运算过程中，都包含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Attention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模块与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模块的运算。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模型源码中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Attention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3353B47-4D4F-47F7-800D-0D0B66B413FD}"/>
              </a:ext>
            </a:extLst>
          </p:cNvPr>
          <p:cNvSpPr txBox="1"/>
          <p:nvPr/>
        </p:nvSpPr>
        <p:spPr>
          <a:xfrm>
            <a:off x="323528" y="1417638"/>
            <a:ext cx="9036496" cy="466666"/>
          </a:xfrm>
          <a:prstGeom prst="rect">
            <a:avLst/>
          </a:prstGeom>
          <a:noFill/>
        </p:spPr>
        <p:txBody>
          <a:bodyPr wrap="square">
            <a:spAutoFit/>
          </a:bodyPr>
          <a:lstStyle/>
          <a:p>
            <a:pPr algn="just">
              <a:lnSpc>
                <a:spcPct val="173000"/>
              </a:lnSpc>
              <a:spcBef>
                <a:spcPts val="1300"/>
              </a:spcBef>
              <a:spcAft>
                <a:spcPts val="1300"/>
              </a:spcAft>
            </a:pPr>
            <a:r>
              <a:rPr lang="en-US" altLang="zh-CN" sz="1600" b="1" kern="100" dirty="0">
                <a:effectLst/>
                <a:latin typeface="等线" panose="02010600030101010101" pitchFamily="2" charset="-122"/>
                <a:ea typeface="等线" panose="02010600030101010101" pitchFamily="2" charset="-122"/>
              </a:rPr>
              <a:t>14.2.3  Huggingface-GPT2</a:t>
            </a:r>
            <a:r>
              <a:rPr lang="zh-CN" altLang="zh-CN" sz="1600" b="1" kern="100" dirty="0">
                <a:effectLst/>
                <a:latin typeface="等线" panose="02010600030101010101" pitchFamily="2" charset="-122"/>
                <a:ea typeface="等线" panose="02010600030101010101" pitchFamily="2" charset="-122"/>
              </a:rPr>
              <a:t>模型中的</a:t>
            </a:r>
            <a:r>
              <a:rPr lang="en-US" altLang="zh-CN" sz="1600" b="1" kern="100" dirty="0">
                <a:effectLst/>
                <a:latin typeface="等线" panose="02010600030101010101" pitchFamily="2" charset="-122"/>
                <a:ea typeface="等线" panose="02010600030101010101" pitchFamily="2" charset="-122"/>
              </a:rPr>
              <a:t>Attention</a:t>
            </a:r>
            <a:r>
              <a:rPr lang="zh-CN" altLang="zh-CN" sz="1600" b="1" kern="100" dirty="0">
                <a:effectLst/>
                <a:latin typeface="等线" panose="02010600030101010101" pitchFamily="2" charset="-122"/>
                <a:ea typeface="等线" panose="02010600030101010101" pitchFamily="2" charset="-122"/>
              </a:rPr>
              <a:t>类详解（代码段中有注释，详细讲解在代码段后方）</a:t>
            </a:r>
          </a:p>
        </p:txBody>
      </p:sp>
      <p:pic>
        <p:nvPicPr>
          <p:cNvPr id="9" name="图片 8">
            <a:extLst>
              <a:ext uri="{FF2B5EF4-FFF2-40B4-BE49-F238E27FC236}">
                <a16:creationId xmlns:a16="http://schemas.microsoft.com/office/drawing/2014/main" id="{F8F8FBD6-8EF9-4C4E-81E6-5786054059CD}"/>
              </a:ext>
            </a:extLst>
          </p:cNvPr>
          <p:cNvPicPr>
            <a:picLocks noChangeAspect="1"/>
          </p:cNvPicPr>
          <p:nvPr/>
        </p:nvPicPr>
        <p:blipFill>
          <a:blip r:embed="rId2"/>
          <a:stretch>
            <a:fillRect/>
          </a:stretch>
        </p:blipFill>
        <p:spPr>
          <a:xfrm>
            <a:off x="3131840" y="3356992"/>
            <a:ext cx="5306568" cy="2014728"/>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14.2 </a:t>
            </a:r>
            <a:r>
              <a:rPr lang="en-US" altLang="zh-CN" sz="3200" b="1" dirty="0" err="1">
                <a:ea typeface="宋体" panose="02010600030101010101" pitchFamily="2" charset="-122"/>
              </a:rPr>
              <a:t>Huggingface</a:t>
            </a:r>
            <a:r>
              <a:rPr lang="zh-CN" altLang="en-US" sz="3200" b="1" dirty="0">
                <a:ea typeface="宋体" panose="02010600030101010101" pitchFamily="2" charset="-122"/>
              </a:rPr>
              <a:t>的</a:t>
            </a:r>
            <a:r>
              <a:rPr lang="en-US" altLang="zh-CN" sz="3200" b="1" dirty="0">
                <a:ea typeface="宋体" panose="02010600030101010101" pitchFamily="2" charset="-122"/>
              </a:rPr>
              <a:t>GPT2</a:t>
            </a:r>
            <a:r>
              <a:rPr lang="zh-CN" altLang="en-US" sz="3200" b="1" dirty="0">
                <a:ea typeface="宋体" panose="02010600030101010101" pitchFamily="2" charset="-122"/>
              </a:rPr>
              <a:t>模型源码模型详解</a:t>
            </a:r>
          </a:p>
        </p:txBody>
      </p:sp>
      <p:sp>
        <p:nvSpPr>
          <p:cNvPr id="8" name="文本框 7">
            <a:extLst>
              <a:ext uri="{FF2B5EF4-FFF2-40B4-BE49-F238E27FC236}">
                <a16:creationId xmlns:a16="http://schemas.microsoft.com/office/drawing/2014/main" id="{68163624-7B5B-4D03-B28F-7C94AA2948EC}"/>
              </a:ext>
            </a:extLst>
          </p:cNvPr>
          <p:cNvSpPr txBox="1"/>
          <p:nvPr/>
        </p:nvSpPr>
        <p:spPr>
          <a:xfrm>
            <a:off x="215516" y="2060848"/>
            <a:ext cx="7607188" cy="369332"/>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模型源码中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类的代码如下所示：</a:t>
            </a:r>
          </a:p>
        </p:txBody>
      </p:sp>
      <p:sp>
        <p:nvSpPr>
          <p:cNvPr id="6" name="文本框 5">
            <a:extLst>
              <a:ext uri="{FF2B5EF4-FFF2-40B4-BE49-F238E27FC236}">
                <a16:creationId xmlns:a16="http://schemas.microsoft.com/office/drawing/2014/main" id="{B85E5C39-DCE0-40A7-AEF0-21B92496B8F0}"/>
              </a:ext>
            </a:extLst>
          </p:cNvPr>
          <p:cNvSpPr txBox="1"/>
          <p:nvPr/>
        </p:nvSpPr>
        <p:spPr>
          <a:xfrm>
            <a:off x="215516" y="1417638"/>
            <a:ext cx="8712968" cy="466666"/>
          </a:xfrm>
          <a:prstGeom prst="rect">
            <a:avLst/>
          </a:prstGeom>
          <a:noFill/>
        </p:spPr>
        <p:txBody>
          <a:bodyPr wrap="square">
            <a:spAutoFit/>
          </a:bodyPr>
          <a:lstStyle/>
          <a:p>
            <a:pPr algn="just">
              <a:lnSpc>
                <a:spcPct val="173000"/>
              </a:lnSpc>
              <a:spcBef>
                <a:spcPts val="1300"/>
              </a:spcBef>
              <a:spcAft>
                <a:spcPts val="1300"/>
              </a:spcAft>
            </a:pPr>
            <a:r>
              <a:rPr lang="en-US" altLang="zh-CN" sz="1600" b="1" kern="100" dirty="0">
                <a:effectLst/>
                <a:latin typeface="等线" panose="02010600030101010101" pitchFamily="2" charset="-122"/>
                <a:ea typeface="等线" panose="02010600030101010101" pitchFamily="2" charset="-122"/>
              </a:rPr>
              <a:t>14.2.4  Huggingface-GPT2</a:t>
            </a:r>
            <a:r>
              <a:rPr lang="zh-CN" altLang="zh-CN" sz="1600" b="1" kern="100" dirty="0">
                <a:effectLst/>
                <a:latin typeface="等线" panose="02010600030101010101" pitchFamily="2" charset="-122"/>
                <a:ea typeface="等线" panose="02010600030101010101" pitchFamily="2" charset="-122"/>
              </a:rPr>
              <a:t>模型中的</a:t>
            </a:r>
            <a:r>
              <a:rPr lang="en-US" altLang="zh-CN" sz="1600" b="1" kern="100" dirty="0">
                <a:effectLst/>
                <a:latin typeface="等线" panose="02010600030101010101" pitchFamily="2" charset="-122"/>
                <a:ea typeface="等线" panose="02010600030101010101" pitchFamily="2" charset="-122"/>
              </a:rPr>
              <a:t>MLP</a:t>
            </a:r>
            <a:r>
              <a:rPr lang="zh-CN" altLang="zh-CN" sz="1600" b="1" kern="100" dirty="0">
                <a:effectLst/>
                <a:latin typeface="等线" panose="02010600030101010101" pitchFamily="2" charset="-122"/>
                <a:ea typeface="等线" panose="02010600030101010101" pitchFamily="2" charset="-122"/>
              </a:rPr>
              <a:t>类详解（代码段中有注释，详细讲解在代码段后方）</a:t>
            </a:r>
          </a:p>
        </p:txBody>
      </p:sp>
      <p:pic>
        <p:nvPicPr>
          <p:cNvPr id="3" name="图片 2">
            <a:extLst>
              <a:ext uri="{FF2B5EF4-FFF2-40B4-BE49-F238E27FC236}">
                <a16:creationId xmlns:a16="http://schemas.microsoft.com/office/drawing/2014/main" id="{F362F434-E4EB-4A98-9793-F437BE9F2D36}"/>
              </a:ext>
            </a:extLst>
          </p:cNvPr>
          <p:cNvPicPr>
            <a:picLocks noChangeAspect="1"/>
          </p:cNvPicPr>
          <p:nvPr/>
        </p:nvPicPr>
        <p:blipFill>
          <a:blip r:embed="rId2"/>
          <a:stretch>
            <a:fillRect/>
          </a:stretch>
        </p:blipFill>
        <p:spPr>
          <a:xfrm>
            <a:off x="3923928" y="2430180"/>
            <a:ext cx="5306568" cy="1705356"/>
          </a:xfrm>
          <a:prstGeom prst="rect">
            <a:avLst/>
          </a:prstGeom>
        </p:spPr>
      </p:pic>
      <p:sp>
        <p:nvSpPr>
          <p:cNvPr id="10" name="文本框 9">
            <a:extLst>
              <a:ext uri="{FF2B5EF4-FFF2-40B4-BE49-F238E27FC236}">
                <a16:creationId xmlns:a16="http://schemas.microsoft.com/office/drawing/2014/main" id="{75AD8EC8-A410-41C2-914B-67D16FCD3015}"/>
              </a:ext>
            </a:extLst>
          </p:cNvPr>
          <p:cNvSpPr txBox="1"/>
          <p:nvPr/>
        </p:nvSpPr>
        <p:spPr>
          <a:xfrm>
            <a:off x="215516" y="3104484"/>
            <a:ext cx="4572000" cy="2800767"/>
          </a:xfrm>
          <a:prstGeom prst="rect">
            <a:avLst/>
          </a:prstGeom>
          <a:noFill/>
        </p:spPr>
        <p:txBody>
          <a:bodyPr wrap="square">
            <a:spAutoFit/>
          </a:bodyPr>
          <a:lstStyle/>
          <a:p>
            <a:pPr indent="266700"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类中的代码过程详细说明可参考上方</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类源码中的注释部分。</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可以看到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模型主体结构的每一个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Block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模块运算过程中，都包含</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Attention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模块与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模块的运算，</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类实质上就为一个两层全连接层模块，这里会将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Attention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类输出的结果</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hidden_states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张量输入进</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类中进行前馈神经网络运算。将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MLP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类的输出结果再输入残差连接</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residual_connection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之后，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模型结构中一个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Block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模块的运算过程即结束，之后将会进行下一个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Block</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模块的运算。</a:t>
            </a:r>
          </a:p>
        </p:txBody>
      </p:sp>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200" b="1" dirty="0">
                <a:ea typeface="宋体" panose="02010600030101010101" pitchFamily="2" charset="-122"/>
              </a:rPr>
              <a:t>14.3 </a:t>
            </a:r>
            <a:r>
              <a:rPr lang="en-US" altLang="zh-CN" sz="3200" b="1" dirty="0" err="1">
                <a:ea typeface="宋体" panose="02010600030101010101" pitchFamily="2" charset="-122"/>
              </a:rPr>
              <a:t>Huggingface</a:t>
            </a:r>
            <a:r>
              <a:rPr lang="zh-CN" altLang="en-US" sz="3200" b="1" dirty="0">
                <a:ea typeface="宋体" panose="02010600030101010101" pitchFamily="2" charset="-122"/>
              </a:rPr>
              <a:t>的</a:t>
            </a:r>
            <a:r>
              <a:rPr lang="en-US" altLang="zh-CN" sz="3200" b="1" dirty="0">
                <a:ea typeface="宋体" panose="02010600030101010101" pitchFamily="2" charset="-122"/>
              </a:rPr>
              <a:t>GPT2</a:t>
            </a:r>
            <a:r>
              <a:rPr lang="zh-CN" altLang="en-US" sz="3200" b="1" dirty="0">
                <a:ea typeface="宋体" panose="02010600030101010101" pitchFamily="2" charset="-122"/>
              </a:rPr>
              <a:t>模型使用与自定义</a:t>
            </a:r>
            <a:r>
              <a:rPr lang="en-US" altLang="zh-CN" sz="3200" b="1" dirty="0" err="1">
                <a:ea typeface="宋体" panose="02010600030101010101" pitchFamily="2" charset="-122"/>
              </a:rPr>
              <a:t>fintunning</a:t>
            </a:r>
            <a:endParaRPr lang="zh-CN" altLang="en-US" sz="3200" b="1" dirty="0">
              <a:ea typeface="宋体" panose="02010600030101010101" pitchFamily="2" charset="-122"/>
            </a:endParaRP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14.3.1  </a:t>
            </a:r>
            <a:r>
              <a:rPr lang="en-US" altLang="zh-CN" sz="1800" b="1" kern="100" dirty="0" err="1">
                <a:effectLst/>
                <a:latin typeface="等线" panose="02010600030101010101" pitchFamily="2" charset="-122"/>
                <a:ea typeface="等线" panose="02010600030101010101" pitchFamily="2" charset="-122"/>
              </a:rPr>
              <a:t>Huggingface</a:t>
            </a:r>
            <a:r>
              <a:rPr lang="zh-CN" altLang="zh-CN" sz="1800" b="1" kern="100" dirty="0">
                <a:effectLst/>
                <a:latin typeface="等线" panose="02010600030101010101" pitchFamily="2" charset="-122"/>
                <a:ea typeface="等线" panose="02010600030101010101" pitchFamily="2" charset="-122"/>
              </a:rPr>
              <a:t>的</a:t>
            </a:r>
            <a:r>
              <a:rPr lang="en-US" altLang="zh-CN" sz="1800" b="1" kern="100" dirty="0">
                <a:effectLst/>
                <a:latin typeface="等线" panose="02010600030101010101" pitchFamily="2" charset="-122"/>
                <a:ea typeface="等线" panose="02010600030101010101" pitchFamily="2" charset="-122"/>
              </a:rPr>
              <a:t>GPT2</a:t>
            </a:r>
            <a:r>
              <a:rPr lang="zh-CN" altLang="zh-CN" sz="1800" b="1" kern="100" dirty="0">
                <a:effectLst/>
                <a:latin typeface="等线" panose="02010600030101010101" pitchFamily="2" charset="-122"/>
                <a:ea typeface="等线" panose="02010600030101010101" pitchFamily="2" charset="-122"/>
              </a:rPr>
              <a:t>模型使用与自定义数据集的</a:t>
            </a:r>
            <a:r>
              <a:rPr lang="en-US" altLang="zh-CN" sz="1800" b="1" kern="100" dirty="0" err="1">
                <a:effectLst/>
                <a:latin typeface="等线" panose="02010600030101010101" pitchFamily="2" charset="-122"/>
                <a:ea typeface="等线" panose="02010600030101010101" pitchFamily="2" charset="-122"/>
              </a:rPr>
              <a:t>fintunning</a:t>
            </a:r>
            <a:endParaRPr lang="zh-CN" altLang="zh-CN" sz="1800" b="1" kern="100" dirty="0">
              <a:effectLst/>
              <a:latin typeface="等线" panose="02010600030101010101" pitchFamily="2" charset="-122"/>
              <a:ea typeface="等线" panose="02010600030101010101" pitchFamily="2" charset="-122"/>
            </a:endParaRP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1323439"/>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下面我们首先介绍基于</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模型的使用。在前期作者在介绍</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Bert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的时候向读者说明过</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的使用。在这里我们将直接使用前期的知识完成</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模型的下载与使用。</a:t>
            </a:r>
          </a:p>
          <a:p>
            <a:pPr algn="just"/>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第一步：</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下载和使用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Huggingface</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GPT2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模型</a:t>
            </a:r>
          </a:p>
          <a:p>
            <a:r>
              <a:rPr lang="en-US" altLang="zh-CN" sz="1600" dirty="0">
                <a:effectLst/>
                <a:latin typeface="等线" panose="02010600030101010101" pitchFamily="2" charset="-122"/>
                <a:cs typeface="Times New Roman" panose="02020603050405020304" pitchFamily="18" charset="0"/>
              </a:rPr>
              <a:t>	</a:t>
            </a:r>
            <a:r>
              <a:rPr lang="zh-CN" altLang="zh-CN" sz="1600" dirty="0">
                <a:effectLst/>
                <a:ea typeface="等线" panose="02010600030101010101" pitchFamily="2" charset="-122"/>
                <a:cs typeface="Times New Roman" panose="02020603050405020304" pitchFamily="18" charset="0"/>
              </a:rPr>
              <a:t>下面第一步就是下载和使用现有的已训练好的</a:t>
            </a:r>
            <a:r>
              <a:rPr lang="en-US" altLang="zh-CN" sz="1600" dirty="0">
                <a:effectLst/>
                <a:ea typeface="等线" panose="02010600030101010101" pitchFamily="2" charset="-122"/>
                <a:cs typeface="Times New Roman" panose="02020603050405020304" pitchFamily="18" charset="0"/>
              </a:rPr>
              <a:t>GPT2</a:t>
            </a:r>
            <a:r>
              <a:rPr lang="zh-CN" altLang="zh-CN" sz="1600" dirty="0">
                <a:effectLst/>
                <a:ea typeface="等线" panose="02010600030101010101" pitchFamily="2" charset="-122"/>
                <a:cs typeface="Times New Roman" panose="02020603050405020304" pitchFamily="18" charset="0"/>
              </a:rPr>
              <a:t>模型，代码如下所示：</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8760304F-0F45-47E2-9EC6-DF804A421436}"/>
              </a:ext>
            </a:extLst>
          </p:cNvPr>
          <p:cNvPicPr>
            <a:picLocks noChangeAspect="1"/>
          </p:cNvPicPr>
          <p:nvPr/>
        </p:nvPicPr>
        <p:blipFill>
          <a:blip r:embed="rId2"/>
          <a:stretch>
            <a:fillRect/>
          </a:stretch>
        </p:blipFill>
        <p:spPr>
          <a:xfrm>
            <a:off x="3563888" y="3636567"/>
            <a:ext cx="5306568" cy="929640"/>
          </a:xfrm>
          <a:prstGeom prst="rect">
            <a:avLst/>
          </a:prstGeom>
        </p:spPr>
      </p:pic>
      <p:sp>
        <p:nvSpPr>
          <p:cNvPr id="11" name="文本框 10">
            <a:extLst>
              <a:ext uri="{FF2B5EF4-FFF2-40B4-BE49-F238E27FC236}">
                <a16:creationId xmlns:a16="http://schemas.microsoft.com/office/drawing/2014/main" id="{D65260D4-5104-4541-8DCB-0399E5AEBFDF}"/>
              </a:ext>
            </a:extLst>
          </p:cNvPr>
          <p:cNvSpPr txBox="1"/>
          <p:nvPr/>
        </p:nvSpPr>
        <p:spPr>
          <a:xfrm>
            <a:off x="251520" y="4941168"/>
            <a:ext cx="8435280" cy="64633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结果请读者自行尝试，在这里提醒读者，对于每次输出的结果，其结果都不会相同，这个原因我们在下面的章节中会讲到，下面只需要读者完成有结果输出即可。</a:t>
            </a:r>
          </a:p>
        </p:txBody>
      </p:sp>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157255485</TotalTime>
  <Pages>0</Pages>
  <Words>1532</Words>
  <Characters>0</Characters>
  <Application>Microsoft Office PowerPoint</Application>
  <DocSecurity>0</DocSecurity>
  <PresentationFormat>全屏显示(4:3)</PresentationFormat>
  <Lines>0</Lines>
  <Paragraphs>59</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宋体</vt:lpstr>
      <vt:lpstr>微软雅黑</vt:lpstr>
      <vt:lpstr>Arial</vt:lpstr>
      <vt:lpstr>Calibri</vt:lpstr>
      <vt:lpstr>Tema de Office</vt:lpstr>
      <vt:lpstr>第14章 chatGPT前身-只具有解码器的GPT2模型</vt:lpstr>
      <vt:lpstr>14.1 GPT2模型简介(不推荐使用，仅做了解)</vt:lpstr>
      <vt:lpstr>14.1 GPT2模型简介(不推荐使用，仅做了解)</vt:lpstr>
      <vt:lpstr>14.1 GPT2模型简介(不推荐使用，仅做了解)</vt:lpstr>
      <vt:lpstr>14.2 Huggingface的GPT2模型源码模型详解</vt:lpstr>
      <vt:lpstr>14.2 Huggingface的GPT2模型源码模型详解</vt:lpstr>
      <vt:lpstr>14.2 Huggingface的GPT2模型源码模型详解</vt:lpstr>
      <vt:lpstr>14.2 Huggingface的GPT2模型源码模型详解</vt:lpstr>
      <vt:lpstr>14.3 Huggingface的GPT2模型使用与自定义fintunning</vt:lpstr>
      <vt:lpstr>14.3 Huggingface的GPT2模型使用与自定义fintunning</vt:lpstr>
      <vt:lpstr>14.4 自定义模型的输出</vt:lpstr>
      <vt:lpstr>14.4 自定义模型的输出</vt:lpstr>
      <vt:lpstr>14.5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61</cp:revision>
  <cp:lastPrinted>1899-12-30T00:00:00Z</cp:lastPrinted>
  <dcterms:created xsi:type="dcterms:W3CDTF">2010-05-18T15:49:44Z</dcterms:created>
  <dcterms:modified xsi:type="dcterms:W3CDTF">2023-10-20T04:06:40Z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