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95" r:id="rId2"/>
    <p:sldId id="296" r:id="rId3"/>
    <p:sldId id="297" r:id="rId4"/>
    <p:sldId id="310" r:id="rId5"/>
    <p:sldId id="298" r:id="rId6"/>
    <p:sldId id="299" r:id="rId7"/>
    <p:sldId id="300" r:id="rId8"/>
    <p:sldId id="309" r:id="rId9"/>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2023/10/20</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2023/10/20</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2023/10/20</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2023/10/20</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2023/10/20</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600" b="1" dirty="0">
                <a:ea typeface="宋体" panose="02010600030101010101" pitchFamily="2" charset="-122"/>
              </a:rPr>
              <a:t>第</a:t>
            </a:r>
            <a:r>
              <a:rPr lang="en-US" altLang="zh-CN" sz="3600" b="1" dirty="0">
                <a:ea typeface="宋体" panose="02010600030101010101" pitchFamily="2" charset="-122"/>
              </a:rPr>
              <a:t>16</a:t>
            </a:r>
            <a:r>
              <a:rPr lang="zh-CN" altLang="en-US" sz="3600" b="1" dirty="0">
                <a:ea typeface="宋体" panose="02010600030101010101" pitchFamily="2" charset="-122"/>
              </a:rPr>
              <a:t>章 谁说会飞要先学会跑</a:t>
            </a:r>
            <a:r>
              <a:rPr lang="en-US" altLang="zh-CN" sz="3600" b="1" dirty="0">
                <a:ea typeface="宋体" panose="02010600030101010101" pitchFamily="2" charset="-122"/>
              </a:rPr>
              <a:t>-</a:t>
            </a:r>
            <a:r>
              <a:rPr lang="zh-CN" altLang="en-US" sz="3600" b="1" dirty="0">
                <a:ea typeface="宋体" panose="02010600030101010101" pitchFamily="2" charset="-122"/>
              </a:rPr>
              <a:t>开源大模型清华大学的</a:t>
            </a:r>
            <a:r>
              <a:rPr lang="en-US" altLang="zh-CN" sz="3600" b="1" dirty="0" err="1">
                <a:ea typeface="宋体" panose="02010600030101010101" pitchFamily="2" charset="-122"/>
              </a:rPr>
              <a:t>chatGLM</a:t>
            </a:r>
            <a:r>
              <a:rPr lang="zh-CN" altLang="en-US" sz="3600" b="1" dirty="0">
                <a:ea typeface="宋体" panose="02010600030101010101" pitchFamily="2" charset="-122"/>
              </a:rPr>
              <a:t>使用详解</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323528" y="1600201"/>
            <a:ext cx="9073008" cy="3412976"/>
          </a:xfrm>
        </p:spPr>
        <p:txBody>
          <a:bodyPr/>
          <a:lstStyle/>
          <a:p>
            <a:pPr marL="0" indent="0">
              <a:buNone/>
            </a:pPr>
            <a:endParaRPr lang="en-US" altLang="zh-CN" dirty="0">
              <a:ea typeface="宋体" panose="02010600030101010101" pitchFamily="2" charset="-122"/>
            </a:endParaRPr>
          </a:p>
          <a:p>
            <a:pPr marL="0" indent="0">
              <a:buNone/>
            </a:pPr>
            <a:r>
              <a:rPr lang="en-US" altLang="zh-CN" sz="2800" dirty="0">
                <a:ea typeface="宋体" panose="02010600030101010101" pitchFamily="2" charset="-122"/>
              </a:rPr>
              <a:t>16.1 </a:t>
            </a:r>
            <a:r>
              <a:rPr lang="zh-CN" altLang="en-US" sz="2800" dirty="0">
                <a:ea typeface="宋体" panose="02010600030101010101" pitchFamily="2" charset="-122"/>
              </a:rPr>
              <a:t>为什么要使用大模型</a:t>
            </a:r>
          </a:p>
          <a:p>
            <a:pPr marL="0" indent="0">
              <a:buNone/>
            </a:pPr>
            <a:r>
              <a:rPr lang="en-US" altLang="zh-CN" sz="2800" dirty="0">
                <a:ea typeface="宋体" panose="02010600030101010101" pitchFamily="2" charset="-122"/>
              </a:rPr>
              <a:t>16.2 </a:t>
            </a:r>
            <a:r>
              <a:rPr lang="zh-CN" altLang="en-US" sz="2800" dirty="0">
                <a:ea typeface="宋体" panose="02010600030101010101" pitchFamily="2" charset="-122"/>
              </a:rPr>
              <a:t>清华大学</a:t>
            </a:r>
            <a:r>
              <a:rPr lang="en-US" altLang="zh-CN" sz="2800" dirty="0" err="1">
                <a:ea typeface="宋体" panose="02010600030101010101" pitchFamily="2" charset="-122"/>
              </a:rPr>
              <a:t>chatGLM</a:t>
            </a:r>
            <a:r>
              <a:rPr lang="zh-CN" altLang="en-US" sz="2800" dirty="0">
                <a:ea typeface="宋体" panose="02010600030101010101" pitchFamily="2" charset="-122"/>
              </a:rPr>
              <a:t>使用详解（默认使用</a:t>
            </a:r>
            <a:r>
              <a:rPr lang="en-US" altLang="zh-CN" sz="2800" dirty="0">
                <a:ea typeface="宋体" panose="02010600030101010101" pitchFamily="2" charset="-122"/>
              </a:rPr>
              <a:t>ChatGLM-6B</a:t>
            </a:r>
            <a:r>
              <a:rPr lang="zh-CN" altLang="en-US" sz="2800" dirty="0">
                <a:ea typeface="宋体" panose="02010600030101010101" pitchFamily="2" charset="-122"/>
              </a:rPr>
              <a:t>）</a:t>
            </a:r>
          </a:p>
          <a:p>
            <a:pPr marL="0" indent="0">
              <a:buNone/>
            </a:pPr>
            <a:r>
              <a:rPr lang="en-US" altLang="zh-CN" sz="2800" dirty="0">
                <a:ea typeface="宋体" panose="02010600030101010101" pitchFamily="2" charset="-122"/>
              </a:rPr>
              <a:t>16.3 </a:t>
            </a:r>
            <a:r>
              <a:rPr lang="zh-CN" altLang="en-US" sz="2800"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zh-CN" altLang="en-US" sz="3600" b="1" dirty="0">
                <a:ea typeface="宋体" panose="02010600030101010101" pitchFamily="2" charset="-122"/>
              </a:rPr>
              <a:t>	</a:t>
            </a:r>
            <a:r>
              <a:rPr lang="en-US" altLang="zh-CN" sz="3600" b="1" dirty="0">
                <a:ea typeface="宋体" panose="02010600030101010101" pitchFamily="2" charset="-122"/>
              </a:rPr>
              <a:t>16.1 </a:t>
            </a:r>
            <a:r>
              <a:rPr lang="zh-CN" altLang="en-US" sz="3600" b="1" dirty="0">
                <a:ea typeface="宋体" panose="02010600030101010101" pitchFamily="2" charset="-122"/>
              </a:rPr>
              <a:t>为什么要使用大模型</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0" y="1628800"/>
            <a:ext cx="8424936" cy="923330"/>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随着</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OpenAI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吹响了超大模型的使用号角，大模型发展迅速，每周甚至每天都有新的模型在开源，并且大模型的精调训练成本也大大降低。下面作者总结了目前大模型一些分类和说明组织在一个完整的框架中：</a:t>
            </a:r>
          </a:p>
        </p:txBody>
      </p:sp>
      <p:pic>
        <p:nvPicPr>
          <p:cNvPr id="5" name="图片 4" descr="【自然语言处理】大语言模型技术导览">
            <a:extLst>
              <a:ext uri="{FF2B5EF4-FFF2-40B4-BE49-F238E27FC236}">
                <a16:creationId xmlns:a16="http://schemas.microsoft.com/office/drawing/2014/main" id="{BA3A6639-4706-4551-A2A8-B18D8D15897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1185" y="2276872"/>
            <a:ext cx="2775193" cy="35828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zh-CN" altLang="en-US" sz="3600" b="1" dirty="0">
                <a:ea typeface="宋体" panose="02010600030101010101" pitchFamily="2" charset="-122"/>
              </a:rPr>
              <a:t>	</a:t>
            </a:r>
            <a:r>
              <a:rPr lang="en-US" altLang="zh-CN" sz="3600" b="1" dirty="0">
                <a:ea typeface="宋体" panose="02010600030101010101" pitchFamily="2" charset="-122"/>
              </a:rPr>
              <a:t>16.1 </a:t>
            </a:r>
            <a:r>
              <a:rPr lang="zh-CN" altLang="en-US" sz="3600" b="1" dirty="0">
                <a:ea typeface="宋体" panose="02010600030101010101" pitchFamily="2" charset="-122"/>
              </a:rPr>
              <a:t>为什么要使用大模型</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457200" y="1600200"/>
            <a:ext cx="8229600" cy="6766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16.1.1 </a:t>
            </a:r>
            <a:r>
              <a:rPr lang="zh-CN" altLang="zh-CN" sz="1800" b="1" kern="100" dirty="0">
                <a:effectLst/>
                <a:latin typeface="等线" panose="02010600030101010101" pitchFamily="2" charset="-122"/>
                <a:ea typeface="等线" panose="02010600030101010101" pitchFamily="2" charset="-122"/>
              </a:rPr>
              <a:t>大模型与普通模型的区别</a:t>
            </a:r>
          </a:p>
        </p:txBody>
      </p:sp>
      <p:sp>
        <p:nvSpPr>
          <p:cNvPr id="7" name="文本框 6">
            <a:extLst>
              <a:ext uri="{FF2B5EF4-FFF2-40B4-BE49-F238E27FC236}">
                <a16:creationId xmlns:a16="http://schemas.microsoft.com/office/drawing/2014/main" id="{466E859C-ED92-45A6-9B24-534EA280C726}"/>
              </a:ext>
            </a:extLst>
          </p:cNvPr>
          <p:cNvSpPr txBox="1"/>
          <p:nvPr/>
        </p:nvSpPr>
        <p:spPr>
          <a:xfrm>
            <a:off x="457200" y="2276872"/>
            <a:ext cx="8147248" cy="2339102"/>
          </a:xfrm>
          <a:prstGeom prst="rect">
            <a:avLst/>
          </a:prstGeom>
          <a:noFill/>
        </p:spPr>
        <p:txBody>
          <a:bodyPr wrap="square">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顾名思义，大模型指网络规模巨大的深度学习模型，具体表现为模型的参数量规模较大，其规模通常在千亿级别。随着模型参数的提高，人们逐渐接受模型在越大参数上，其性能越好，但是这大模型于普通深度学习模型有什么区别呢。</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简单的解释可以把普通模型比喻为一个小盒子，它的容量是有限的，只能存储和处理有限数量的数据和信息。这些模型可以完成一些简单的任务，例如分类、预测和生成等，但是它们的能力受到了很大的限制。就像人类的大脑，只有有限的容量和处理能力，只能完成一些简单的思考和决策。</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下面作者列出了目前可以公开使用的大模型版本和参数量（</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的意思是英文</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Billion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279570DB-207F-4310-BDD0-A471C8706D8A}"/>
              </a:ext>
            </a:extLst>
          </p:cNvPr>
          <p:cNvGraphicFramePr>
            <a:graphicFrameLocks noGrp="1"/>
          </p:cNvGraphicFramePr>
          <p:nvPr>
            <p:extLst>
              <p:ext uri="{D42A27DB-BD31-4B8C-83A1-F6EECF244321}">
                <p14:modId xmlns:p14="http://schemas.microsoft.com/office/powerpoint/2010/main" val="2947617824"/>
              </p:ext>
            </p:extLst>
          </p:nvPr>
        </p:nvGraphicFramePr>
        <p:xfrm>
          <a:off x="4788024" y="2780928"/>
          <a:ext cx="4183635" cy="3070328"/>
        </p:xfrm>
        <a:graphic>
          <a:graphicData uri="http://schemas.openxmlformats.org/drawingml/2006/table">
            <a:tbl>
              <a:tblPr firstRow="1" firstCol="1" bandRow="1">
                <a:tableStyleId>{5C22544A-7EE6-4342-B048-85BDC9FD1C3A}</a:tableStyleId>
              </a:tblPr>
              <a:tblGrid>
                <a:gridCol w="836727">
                  <a:extLst>
                    <a:ext uri="{9D8B030D-6E8A-4147-A177-3AD203B41FA5}">
                      <a16:colId xmlns:a16="http://schemas.microsoft.com/office/drawing/2014/main" val="3089313908"/>
                    </a:ext>
                  </a:extLst>
                </a:gridCol>
                <a:gridCol w="836727">
                  <a:extLst>
                    <a:ext uri="{9D8B030D-6E8A-4147-A177-3AD203B41FA5}">
                      <a16:colId xmlns:a16="http://schemas.microsoft.com/office/drawing/2014/main" val="1523916529"/>
                    </a:ext>
                  </a:extLst>
                </a:gridCol>
                <a:gridCol w="836727">
                  <a:extLst>
                    <a:ext uri="{9D8B030D-6E8A-4147-A177-3AD203B41FA5}">
                      <a16:colId xmlns:a16="http://schemas.microsoft.com/office/drawing/2014/main" val="808494543"/>
                    </a:ext>
                  </a:extLst>
                </a:gridCol>
                <a:gridCol w="836727">
                  <a:extLst>
                    <a:ext uri="{9D8B030D-6E8A-4147-A177-3AD203B41FA5}">
                      <a16:colId xmlns:a16="http://schemas.microsoft.com/office/drawing/2014/main" val="2780897727"/>
                    </a:ext>
                  </a:extLst>
                </a:gridCol>
                <a:gridCol w="836727">
                  <a:extLst>
                    <a:ext uri="{9D8B030D-6E8A-4147-A177-3AD203B41FA5}">
                      <a16:colId xmlns:a16="http://schemas.microsoft.com/office/drawing/2014/main" val="1699141147"/>
                    </a:ext>
                  </a:extLst>
                </a:gridCol>
              </a:tblGrid>
              <a:tr h="102055">
                <a:tc>
                  <a:txBody>
                    <a:bodyPr/>
                    <a:lstStyle/>
                    <a:p>
                      <a:pPr algn="ctr"/>
                      <a:r>
                        <a:rPr lang="en-US" sz="900" kern="0">
                          <a:effectLst/>
                        </a:rPr>
                        <a:t>Model</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zh-CN" sz="900" kern="0">
                          <a:effectLst/>
                        </a:rPr>
                        <a:t>作者</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Size(Billion)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zh-CN" sz="900" kern="0">
                          <a:effectLst/>
                        </a:rPr>
                        <a:t>类型</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zh-CN" sz="900" kern="0">
                          <a:effectLst/>
                        </a:rPr>
                        <a:t>开源？</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88782"/>
                  </a:ext>
                </a:extLst>
              </a:tr>
              <a:tr h="102055">
                <a:tc>
                  <a:txBody>
                    <a:bodyPr/>
                    <a:lstStyle/>
                    <a:p>
                      <a:pPr algn="ctr"/>
                      <a:r>
                        <a:rPr lang="en-US" sz="900" kern="0">
                          <a:effectLst/>
                        </a:rPr>
                        <a:t>LLaMa</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Meta AI</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65B</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open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2811050807"/>
                  </a:ext>
                </a:extLst>
              </a:tr>
              <a:tr h="126646">
                <a:tc>
                  <a:txBody>
                    <a:bodyPr/>
                    <a:lstStyle/>
                    <a:p>
                      <a:pPr algn="ctr"/>
                      <a:r>
                        <a:rPr lang="en-US" sz="900" kern="0">
                          <a:effectLst/>
                        </a:rPr>
                        <a:t>OPT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Meta AI</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175B</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open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1283137384"/>
                  </a:ext>
                </a:extLst>
              </a:tr>
              <a:tr h="126646">
                <a:tc>
                  <a:txBody>
                    <a:bodyPr/>
                    <a:lstStyle/>
                    <a:p>
                      <a:pPr algn="ctr"/>
                      <a:r>
                        <a:rPr lang="en-US" sz="900" kern="0">
                          <a:effectLst/>
                        </a:rPr>
                        <a:t>T5</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Google</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11B</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Encoder-Decoder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open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2177684838"/>
                  </a:ext>
                </a:extLst>
              </a:tr>
              <a:tr h="126646">
                <a:tc>
                  <a:txBody>
                    <a:bodyPr/>
                    <a:lstStyle/>
                    <a:p>
                      <a:pPr algn="ctr"/>
                      <a:r>
                        <a:rPr lang="en-US" sz="900" kern="0">
                          <a:effectLst/>
                        </a:rPr>
                        <a:t>mT5</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Google</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dirty="0">
                          <a:effectLst/>
                        </a:rPr>
                        <a:t>13B</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dirty="0">
                          <a:effectLst/>
                        </a:rPr>
                        <a:t>Encoder-Decoder</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dirty="0">
                          <a:effectLst/>
                        </a:rPr>
                        <a:t>open</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506229987"/>
                  </a:ext>
                </a:extLst>
              </a:tr>
              <a:tr h="126646">
                <a:tc>
                  <a:txBody>
                    <a:bodyPr/>
                    <a:lstStyle/>
                    <a:p>
                      <a:pPr algn="ctr"/>
                      <a:r>
                        <a:rPr lang="en-US" sz="900" kern="0">
                          <a:effectLst/>
                        </a:rPr>
                        <a:t>UL2</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Google</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20B</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Encoder-Decoder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open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486871225"/>
                  </a:ext>
                </a:extLst>
              </a:tr>
              <a:tr h="102055">
                <a:tc>
                  <a:txBody>
                    <a:bodyPr/>
                    <a:lstStyle/>
                    <a:p>
                      <a:pPr algn="ctr"/>
                      <a:r>
                        <a:rPr lang="en-US" sz="900" kern="0">
                          <a:effectLst/>
                        </a:rPr>
                        <a:t>PaLM</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Google</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540B</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no</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3672922524"/>
                  </a:ext>
                </a:extLst>
              </a:tr>
              <a:tr h="102055">
                <a:tc>
                  <a:txBody>
                    <a:bodyPr/>
                    <a:lstStyle/>
                    <a:p>
                      <a:pPr algn="ctr"/>
                      <a:r>
                        <a:rPr lang="en-US" sz="900" kern="0">
                          <a:effectLst/>
                        </a:rPr>
                        <a:t>LaMDA</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Google</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137B</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no</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2010413612"/>
                  </a:ext>
                </a:extLst>
              </a:tr>
              <a:tr h="126646">
                <a:tc>
                  <a:txBody>
                    <a:bodyPr/>
                    <a:lstStyle/>
                    <a:p>
                      <a:pPr algn="ctr"/>
                      <a:r>
                        <a:rPr lang="en-US" sz="900" kern="0">
                          <a:effectLst/>
                        </a:rPr>
                        <a:t>FLAN-T5</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Google</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zh-CN" sz="900" kern="0">
                          <a:effectLst/>
                        </a:rPr>
                        <a:t>同</a:t>
                      </a:r>
                      <a:r>
                        <a:rPr lang="en-US" sz="900" kern="0">
                          <a:effectLst/>
                        </a:rPr>
                        <a:t>T5</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Encoder-Decoder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open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729827790"/>
                  </a:ext>
                </a:extLst>
              </a:tr>
              <a:tr h="126646">
                <a:tc>
                  <a:txBody>
                    <a:bodyPr/>
                    <a:lstStyle/>
                    <a:p>
                      <a:pPr algn="ctr"/>
                      <a:r>
                        <a:rPr lang="en-US" sz="900" kern="0">
                          <a:effectLst/>
                        </a:rPr>
                        <a:t>FLAN-UL2</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Google</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zh-CN" sz="900" kern="0">
                          <a:effectLst/>
                        </a:rPr>
                        <a:t>同</a:t>
                      </a:r>
                      <a:r>
                        <a:rPr lang="en-US" sz="900" kern="0">
                          <a:effectLst/>
                        </a:rPr>
                        <a:t>UL2</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Encoder-Decoder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open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1469184762"/>
                  </a:ext>
                </a:extLst>
              </a:tr>
              <a:tr h="126646">
                <a:tc>
                  <a:txBody>
                    <a:bodyPr/>
                    <a:lstStyle/>
                    <a:p>
                      <a:pPr algn="ctr"/>
                      <a:r>
                        <a:rPr lang="en-US" sz="900" kern="0">
                          <a:effectLst/>
                        </a:rPr>
                        <a:t>FLAN-PaLM</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Google</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zh-CN" sz="900" kern="0">
                          <a:effectLst/>
                        </a:rPr>
                        <a:t>同</a:t>
                      </a:r>
                      <a:r>
                        <a:rPr lang="en-US" sz="900" kern="0">
                          <a:effectLst/>
                        </a:rPr>
                        <a:t>PaLM</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no</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3254224070"/>
                  </a:ext>
                </a:extLst>
              </a:tr>
              <a:tr h="102055">
                <a:tc>
                  <a:txBody>
                    <a:bodyPr/>
                    <a:lstStyle/>
                    <a:p>
                      <a:pPr algn="ctr"/>
                      <a:r>
                        <a:rPr lang="en-US" sz="900" kern="0">
                          <a:effectLst/>
                        </a:rPr>
                        <a:t>FLAN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Google</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zh-CN" sz="900" kern="0">
                          <a:effectLst/>
                        </a:rPr>
                        <a:t>同</a:t>
                      </a:r>
                      <a:r>
                        <a:rPr lang="en-US" sz="900" kern="0">
                          <a:effectLst/>
                        </a:rPr>
                        <a:t>LaMDA</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no</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933060973"/>
                  </a:ext>
                </a:extLst>
              </a:tr>
              <a:tr h="126646">
                <a:tc>
                  <a:txBody>
                    <a:bodyPr/>
                    <a:lstStyle/>
                    <a:p>
                      <a:pPr algn="ctr"/>
                      <a:r>
                        <a:rPr lang="en-US" sz="900" kern="0">
                          <a:effectLst/>
                        </a:rPr>
                        <a:t>BLOOM</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BigScience</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176B</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open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3630737392"/>
                  </a:ext>
                </a:extLst>
              </a:tr>
              <a:tr h="126646">
                <a:tc>
                  <a:txBody>
                    <a:bodyPr/>
                    <a:lstStyle/>
                    <a:p>
                      <a:pPr algn="ctr"/>
                      <a:r>
                        <a:rPr lang="en-US" sz="900" kern="0">
                          <a:effectLst/>
                        </a:rPr>
                        <a:t>GPT-Neo</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EleutherAI</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2.7B</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open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3407744448"/>
                  </a:ext>
                </a:extLst>
              </a:tr>
              <a:tr h="126646">
                <a:tc>
                  <a:txBody>
                    <a:bodyPr/>
                    <a:lstStyle/>
                    <a:p>
                      <a:pPr algn="ctr"/>
                      <a:r>
                        <a:rPr lang="en-US" sz="900" kern="0">
                          <a:effectLst/>
                        </a:rPr>
                        <a:t>GPT-NeoX</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EleutherAI</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20B</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open</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3622230816"/>
                  </a:ext>
                </a:extLst>
              </a:tr>
              <a:tr h="189968">
                <a:tc>
                  <a:txBody>
                    <a:bodyPr/>
                    <a:lstStyle/>
                    <a:p>
                      <a:pPr algn="ctr"/>
                      <a:r>
                        <a:rPr lang="en-US" sz="900" kern="0">
                          <a:effectLst/>
                        </a:rPr>
                        <a:t>GPT3</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OpenAI</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175B </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no</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3815684687"/>
                  </a:ext>
                </a:extLst>
              </a:tr>
              <a:tr h="126646">
                <a:tc>
                  <a:txBody>
                    <a:bodyPr/>
                    <a:lstStyle/>
                    <a:p>
                      <a:pPr algn="ctr"/>
                      <a:r>
                        <a:rPr lang="en-US" sz="900" kern="0">
                          <a:effectLst/>
                        </a:rPr>
                        <a:t>InstructGPT</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OpenAI</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1.3B</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a:effectLst/>
                        </a:rPr>
                        <a:t>Decoder</a:t>
                      </a:r>
                      <a:endParaRPr lang="zh-CN" sz="800" kern="10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tc>
                  <a:txBody>
                    <a:bodyPr/>
                    <a:lstStyle/>
                    <a:p>
                      <a:pPr algn="ctr"/>
                      <a:r>
                        <a:rPr lang="en-US" sz="900" kern="0" dirty="0">
                          <a:effectLst/>
                        </a:rPr>
                        <a:t>no</a:t>
                      </a:r>
                      <a:endParaRPr lang="zh-CN" sz="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725" marR="51725" marT="0" marB="0" anchor="ctr"/>
                </a:tc>
                <a:extLst>
                  <a:ext uri="{0D108BD9-81ED-4DB2-BD59-A6C34878D82A}">
                    <a16:rowId xmlns:a16="http://schemas.microsoft.com/office/drawing/2014/main" val="318114783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zh-CN" altLang="en-US" sz="3600" b="1" dirty="0">
                <a:ea typeface="宋体" panose="02010600030101010101" pitchFamily="2" charset="-122"/>
              </a:rPr>
              <a:t>	</a:t>
            </a:r>
            <a:r>
              <a:rPr lang="en-US" altLang="zh-CN" sz="3600" b="1" dirty="0">
                <a:ea typeface="宋体" panose="02010600030101010101" pitchFamily="2" charset="-122"/>
              </a:rPr>
              <a:t>16.1 </a:t>
            </a:r>
            <a:r>
              <a:rPr lang="zh-CN" altLang="en-US" sz="3600" b="1" dirty="0">
                <a:ea typeface="宋体" panose="02010600030101010101" pitchFamily="2" charset="-122"/>
              </a:rPr>
              <a:t>为什么要使用大模型</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457200" y="1600200"/>
            <a:ext cx="8229600" cy="6766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16.1.2 </a:t>
            </a:r>
            <a:r>
              <a:rPr lang="zh-CN" altLang="zh-CN" sz="1800" b="1" kern="100" dirty="0">
                <a:effectLst/>
                <a:latin typeface="等线" panose="02010600030101010101" pitchFamily="2" charset="-122"/>
                <a:ea typeface="等线" panose="02010600030101010101" pitchFamily="2" charset="-122"/>
              </a:rPr>
              <a:t>一个神奇的现象</a:t>
            </a:r>
            <a:r>
              <a:rPr lang="en-US" altLang="zh-CN" sz="1800" b="1" kern="100" dirty="0">
                <a:effectLst/>
                <a:latin typeface="等线" panose="02010600030101010101" pitchFamily="2" charset="-122"/>
                <a:ea typeface="等线" panose="02010600030101010101" pitchFamily="2" charset="-122"/>
              </a:rPr>
              <a:t>-</a:t>
            </a:r>
            <a:r>
              <a:rPr lang="zh-CN" altLang="zh-CN" sz="1800" b="1" kern="100" dirty="0">
                <a:effectLst/>
                <a:latin typeface="等线" panose="02010600030101010101" pitchFamily="2" charset="-122"/>
                <a:ea typeface="等线" panose="02010600030101010101" pitchFamily="2" charset="-122"/>
              </a:rPr>
              <a:t>大模型的涌现能力</a:t>
            </a:r>
          </a:p>
        </p:txBody>
      </p:sp>
      <p:sp>
        <p:nvSpPr>
          <p:cNvPr id="7" name="文本框 6">
            <a:extLst>
              <a:ext uri="{FF2B5EF4-FFF2-40B4-BE49-F238E27FC236}">
                <a16:creationId xmlns:a16="http://schemas.microsoft.com/office/drawing/2014/main" id="{466E859C-ED92-45A6-9B24-534EA280C726}"/>
              </a:ext>
            </a:extLst>
          </p:cNvPr>
          <p:cNvSpPr txBox="1"/>
          <p:nvPr/>
        </p:nvSpPr>
        <p:spPr>
          <a:xfrm>
            <a:off x="457200" y="2276872"/>
            <a:ext cx="8147248" cy="120032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这一节让我们讨论一个神奇的现象：大模型涌现能力。大模型的大体现在参数和存储空间上就是纸面的数字表现特别巨大，而随之带来的就是就是一个模型特有现象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emergent ability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（涌现能力），对于其字面的解释是：</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1D72142A-0140-4FCC-B55E-D939D7630A31}"/>
              </a:ext>
            </a:extLst>
          </p:cNvPr>
          <p:cNvSpPr txBox="1"/>
          <p:nvPr/>
        </p:nvSpPr>
        <p:spPr>
          <a:xfrm>
            <a:off x="374848" y="3163161"/>
            <a:ext cx="8229600" cy="1200329"/>
          </a:xfrm>
          <a:prstGeom prst="rect">
            <a:avLst/>
          </a:prstGeom>
          <a:noFill/>
        </p:spPr>
        <p:txBody>
          <a:bodyPr wrap="square">
            <a:spAutoFit/>
          </a:bodyPr>
          <a:lstStyle/>
          <a:p>
            <a:pPr marL="342900" lvl="0" indent="-342900" algn="just">
              <a:buFont typeface="Wingdings" panose="05000000000000000000" pitchFamily="2" charset="2"/>
              <a:buChar char=""/>
            </a:pPr>
            <a:r>
              <a:rPr lang="zh-CN" altLang="zh-CN" sz="1800" b="1" kern="100" spc="40" dirty="0">
                <a:solidFill>
                  <a:srgbClr val="43436B"/>
                </a:solidFill>
                <a:effectLst/>
                <a:latin typeface="Segoe UI" panose="020B0502040204020203" pitchFamily="34" charset="0"/>
                <a:ea typeface="等线" panose="02010600030101010101" pitchFamily="2" charset="-122"/>
                <a:cs typeface="Segoe UI" panose="020B0502040204020203" pitchFamily="34" charset="0"/>
              </a:rPr>
              <a:t>大模型的涌现能力指的是，通过在大规模数据上进行训练，大型深度神经网络可以学习到更加复杂和抽象的特征表示，这些特征表示可以在各种任务中产生出乎意料的好表现。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具体可参考如下图所示：</a:t>
            </a:r>
          </a:p>
        </p:txBody>
      </p:sp>
      <p:pic>
        <p:nvPicPr>
          <p:cNvPr id="8" name="图片 7">
            <a:extLst>
              <a:ext uri="{FF2B5EF4-FFF2-40B4-BE49-F238E27FC236}">
                <a16:creationId xmlns:a16="http://schemas.microsoft.com/office/drawing/2014/main" id="{79187FDA-9166-463B-ACA9-852D04BD1A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573016"/>
            <a:ext cx="4822190" cy="2317750"/>
          </a:xfrm>
          <a:prstGeom prst="rect">
            <a:avLst/>
          </a:prstGeom>
          <a:noFill/>
          <a:ln>
            <a:noFill/>
          </a:ln>
        </p:spPr>
      </p:pic>
    </p:spTree>
    <p:extLst>
      <p:ext uri="{BB962C8B-B14F-4D97-AF65-F5344CB8AC3E}">
        <p14:creationId xmlns:p14="http://schemas.microsoft.com/office/powerpoint/2010/main" val="188725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zh-CN" altLang="en-US" sz="3200" b="1" dirty="0">
                <a:ea typeface="宋体" panose="02010600030101010101" pitchFamily="2" charset="-122"/>
              </a:rPr>
              <a:t>	</a:t>
            </a:r>
            <a:r>
              <a:rPr lang="en-US" altLang="zh-CN" sz="3200" b="1" dirty="0">
                <a:ea typeface="宋体" panose="02010600030101010101" pitchFamily="2" charset="-122"/>
              </a:rPr>
              <a:t>16.2 </a:t>
            </a:r>
            <a:r>
              <a:rPr lang="zh-CN" altLang="en-US" sz="3200" b="1" dirty="0">
                <a:ea typeface="宋体" panose="02010600030101010101" pitchFamily="2" charset="-122"/>
              </a:rPr>
              <a:t>清华大学</a:t>
            </a:r>
            <a:r>
              <a:rPr lang="en-US" altLang="zh-CN" sz="3200" b="1" dirty="0" err="1">
                <a:ea typeface="宋体" panose="02010600030101010101" pitchFamily="2" charset="-122"/>
              </a:rPr>
              <a:t>chatGLM</a:t>
            </a:r>
            <a:r>
              <a:rPr lang="zh-CN" altLang="en-US" sz="3200" b="1" dirty="0">
                <a:ea typeface="宋体" panose="02010600030101010101" pitchFamily="2" charset="-122"/>
              </a:rPr>
              <a:t>使用详解（默认使用</a:t>
            </a:r>
            <a:r>
              <a:rPr lang="en-US" altLang="zh-CN" sz="3200" b="1" dirty="0">
                <a:ea typeface="宋体" panose="02010600030101010101" pitchFamily="2" charset="-122"/>
              </a:rPr>
              <a:t>ChatGLM-6B</a:t>
            </a:r>
            <a:r>
              <a:rPr lang="zh-CN" altLang="en-US" sz="3200" b="1" dirty="0">
                <a:ea typeface="宋体" panose="02010600030101010101" pitchFamily="2" charset="-122"/>
              </a:rPr>
              <a:t>）</a:t>
            </a:r>
            <a:endParaRPr lang="zh-CN" altLang="en-US" sz="32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107504" y="1393503"/>
            <a:ext cx="8229600" cy="820688"/>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16.2.1 </a:t>
            </a:r>
            <a:r>
              <a:rPr lang="en-US" altLang="zh-CN" sz="1800" b="1" kern="100" dirty="0" err="1">
                <a:effectLst/>
                <a:latin typeface="等线" panose="02010600030101010101" pitchFamily="2" charset="-122"/>
                <a:ea typeface="等线" panose="02010600030101010101" pitchFamily="2" charset="-122"/>
              </a:rPr>
              <a:t>chatGLM</a:t>
            </a:r>
            <a:r>
              <a:rPr lang="zh-CN" altLang="zh-CN" sz="1800" b="1" kern="100" dirty="0">
                <a:effectLst/>
                <a:latin typeface="等线" panose="02010600030101010101" pitchFamily="2" charset="-122"/>
                <a:ea typeface="等线" panose="02010600030101010101" pitchFamily="2" charset="-122"/>
              </a:rPr>
              <a:t>简介及应用前景</a:t>
            </a:r>
          </a:p>
        </p:txBody>
      </p:sp>
      <p:sp>
        <p:nvSpPr>
          <p:cNvPr id="12" name="文本框 11">
            <a:extLst>
              <a:ext uri="{FF2B5EF4-FFF2-40B4-BE49-F238E27FC236}">
                <a16:creationId xmlns:a16="http://schemas.microsoft.com/office/drawing/2014/main" id="{DCFF13C7-1631-47F1-A23C-F15D0ADA6E1C}"/>
              </a:ext>
            </a:extLst>
          </p:cNvPr>
          <p:cNvSpPr txBox="1"/>
          <p:nvPr/>
        </p:nvSpPr>
        <p:spPr>
          <a:xfrm>
            <a:off x="318356" y="2132856"/>
            <a:ext cx="8507288" cy="3785652"/>
          </a:xfrm>
          <a:prstGeom prst="rect">
            <a:avLst/>
          </a:prstGeom>
          <a:noFill/>
        </p:spPr>
        <p:txBody>
          <a:bodyPr wrap="square">
            <a:spAutoFit/>
          </a:bodyPr>
          <a:lstStyle/>
          <a:p>
            <a:pPr algn="just"/>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使用了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GLM</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General Language Mode</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）的相同的技术，针对中文问答和对话进行了优化。经过约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1T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标识符的中英双语训练，辅以监督微调、反馈自助、人类反馈强化学习等技术的加持，</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62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亿参数的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ChatGLM-6B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虽然规模不及千亿模型的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chatGLM-130B</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，但大大降低了推理成本，提升了效率，并且已经能生成相当符合人类偏好的回答。具体来说，</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ChatGLM-6B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具备以下特点：</a:t>
            </a:r>
          </a:p>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	充分的中英双语预训练：</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ChatGLM-6B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在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1:1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比例的中英语料上训练了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1T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的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token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量，兼具双语能力；</a:t>
            </a:r>
          </a:p>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	优化的模型架构和大小：吸取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GLM-130B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训练经验，修正了二维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RoPE</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位置编码实现，使用传统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FFN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结构。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6B</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62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亿）的参数大小，也使得研究者和个人开发者自己微调和部署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ChatGLM-6B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成为可能；</a:t>
            </a:r>
          </a:p>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	较低的部署门槛：</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FP16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半精度下，</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ChatGLM-6B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需要至少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13 GB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的显存进行推理，结合模型量化技术，这一需求可以进一步降低到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10GB</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INT8</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）和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6GB</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INT4</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），使得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ChatGLM-6B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可以部署在消费级显卡上；</a:t>
            </a:r>
          </a:p>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	更长的序列长度：相比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GLM-10B</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（序列长度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1024</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ChatGLM-6B </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序列长度达 </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2048</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，支持更长对话和应用；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zh-CN" altLang="en-US" sz="3200" b="1" dirty="0">
                <a:ea typeface="宋体" panose="02010600030101010101" pitchFamily="2" charset="-122"/>
              </a:rPr>
              <a:t>	</a:t>
            </a:r>
            <a:r>
              <a:rPr lang="en-US" altLang="zh-CN" sz="3200" b="1" dirty="0">
                <a:ea typeface="宋体" panose="02010600030101010101" pitchFamily="2" charset="-122"/>
              </a:rPr>
              <a:t>16.2 </a:t>
            </a:r>
            <a:r>
              <a:rPr lang="zh-CN" altLang="en-US" sz="3200" b="1" dirty="0">
                <a:ea typeface="宋体" panose="02010600030101010101" pitchFamily="2" charset="-122"/>
              </a:rPr>
              <a:t>清华大学</a:t>
            </a:r>
            <a:r>
              <a:rPr lang="en-US" altLang="zh-CN" sz="3200" b="1" dirty="0" err="1">
                <a:ea typeface="宋体" panose="02010600030101010101" pitchFamily="2" charset="-122"/>
              </a:rPr>
              <a:t>chatGLM</a:t>
            </a:r>
            <a:r>
              <a:rPr lang="zh-CN" altLang="en-US" sz="3200" b="1" dirty="0">
                <a:ea typeface="宋体" panose="02010600030101010101" pitchFamily="2" charset="-122"/>
              </a:rPr>
              <a:t>使用详解（默认使用</a:t>
            </a:r>
            <a:r>
              <a:rPr lang="en-US" altLang="zh-CN" sz="3200" b="1" dirty="0">
                <a:ea typeface="宋体" panose="02010600030101010101" pitchFamily="2" charset="-122"/>
              </a:rPr>
              <a:t>ChatGLM-6B</a:t>
            </a:r>
            <a:r>
              <a:rPr lang="zh-CN" altLang="en-US" sz="3200" b="1" dirty="0">
                <a:ea typeface="宋体" panose="02010600030101010101" pitchFamily="2" charset="-122"/>
              </a:rPr>
              <a:t>）</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37854"/>
            <a:ext cx="8229600" cy="604664"/>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16.2.2 Hi </a:t>
            </a:r>
            <a:r>
              <a:rPr lang="en-US" altLang="zh-CN" sz="1800" b="1" kern="100" dirty="0" err="1">
                <a:effectLst/>
                <a:latin typeface="等线" panose="02010600030101010101" pitchFamily="2" charset="-122"/>
                <a:ea typeface="等线" panose="02010600030101010101" pitchFamily="2" charset="-122"/>
              </a:rPr>
              <a:t>chatGLM</a:t>
            </a:r>
            <a:r>
              <a:rPr lang="en-US" altLang="zh-CN" sz="1800" b="1" kern="100" dirty="0">
                <a:effectLst/>
                <a:latin typeface="等线" panose="02010600030101010101" pitchFamily="2" charset="-122"/>
                <a:ea typeface="等线" panose="02010600030101010101" pitchFamily="2" charset="-122"/>
              </a:rPr>
              <a:t>, how have you been lately? </a:t>
            </a:r>
            <a:endParaRPr lang="zh-CN" altLang="zh-CN" sz="1800" b="1" kern="100" dirty="0">
              <a:effectLst/>
              <a:latin typeface="等线" panose="02010600030101010101" pitchFamily="2" charset="-122"/>
              <a:ea typeface="等线" panose="02010600030101010101" pitchFamily="2" charset="-122"/>
            </a:endParaRP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215516" y="2072656"/>
            <a:ext cx="8712968" cy="1477328"/>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正如我们在本书开始的时候演示，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可以很轻松的部署在本地的硬件上，当时采用的是“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THUDM/chatglm-6b-int4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”。（这里写使用的时候，需要安装一些特定的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包，按提示安装即可。）</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而此时为了我们后续的学习和再训练，我们直接使用完整的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的存档结构，代码如下所示：</a:t>
            </a:r>
          </a:p>
        </p:txBody>
      </p:sp>
      <p:pic>
        <p:nvPicPr>
          <p:cNvPr id="3" name="图片 2">
            <a:extLst>
              <a:ext uri="{FF2B5EF4-FFF2-40B4-BE49-F238E27FC236}">
                <a16:creationId xmlns:a16="http://schemas.microsoft.com/office/drawing/2014/main" id="{83B6D50B-DC74-4161-A326-2C6F39731742}"/>
              </a:ext>
            </a:extLst>
          </p:cNvPr>
          <p:cNvPicPr>
            <a:picLocks noChangeAspect="1"/>
          </p:cNvPicPr>
          <p:nvPr/>
        </p:nvPicPr>
        <p:blipFill>
          <a:blip r:embed="rId2"/>
          <a:stretch>
            <a:fillRect/>
          </a:stretch>
        </p:blipFill>
        <p:spPr>
          <a:xfrm>
            <a:off x="2911597" y="3870238"/>
            <a:ext cx="5306568" cy="15499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zh-CN" altLang="en-US" sz="3200" b="1" dirty="0">
                <a:ea typeface="宋体" panose="02010600030101010101" pitchFamily="2" charset="-122"/>
              </a:rPr>
              <a:t>	</a:t>
            </a:r>
            <a:r>
              <a:rPr lang="en-US" altLang="zh-CN" sz="3200" b="1" dirty="0">
                <a:ea typeface="宋体" panose="02010600030101010101" pitchFamily="2" charset="-122"/>
              </a:rPr>
              <a:t>16.2 </a:t>
            </a:r>
            <a:r>
              <a:rPr lang="zh-CN" altLang="en-US" sz="3200" b="1" dirty="0">
                <a:ea typeface="宋体" panose="02010600030101010101" pitchFamily="2" charset="-122"/>
              </a:rPr>
              <a:t>清华大学</a:t>
            </a:r>
            <a:r>
              <a:rPr lang="en-US" altLang="zh-CN" sz="3200" b="1" dirty="0" err="1">
                <a:ea typeface="宋体" panose="02010600030101010101" pitchFamily="2" charset="-122"/>
              </a:rPr>
              <a:t>chatGLM</a:t>
            </a:r>
            <a:r>
              <a:rPr lang="zh-CN" altLang="en-US" sz="3200" b="1" dirty="0">
                <a:ea typeface="宋体" panose="02010600030101010101" pitchFamily="2" charset="-122"/>
              </a:rPr>
              <a:t>使用详解（默认使用</a:t>
            </a:r>
            <a:r>
              <a:rPr lang="en-US" altLang="zh-CN" sz="3200" b="1" dirty="0">
                <a:ea typeface="宋体" panose="02010600030101010101" pitchFamily="2" charset="-122"/>
              </a:rPr>
              <a:t>ChatGLM-6B</a:t>
            </a:r>
            <a:r>
              <a:rPr lang="zh-CN" altLang="en-US" sz="3200" b="1" dirty="0">
                <a:ea typeface="宋体" panose="02010600030101010101" pitchFamily="2" charset="-122"/>
              </a:rPr>
              <a:t>）</a:t>
            </a:r>
            <a:endParaRPr lang="zh-CN" altLang="en-US" sz="32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16.2.3 </a:t>
            </a:r>
            <a:r>
              <a:rPr lang="en-US" altLang="zh-CN" sz="1800" b="1" kern="100" dirty="0" err="1">
                <a:effectLst/>
                <a:latin typeface="等线" panose="02010600030101010101" pitchFamily="2" charset="-122"/>
                <a:ea typeface="等线" panose="02010600030101010101" pitchFamily="2" charset="-122"/>
              </a:rPr>
              <a:t>chatGLM</a:t>
            </a:r>
            <a:r>
              <a:rPr lang="zh-CN" altLang="zh-CN" sz="1800" b="1" kern="100" dirty="0">
                <a:effectLst/>
                <a:latin typeface="等线" panose="02010600030101010101" pitchFamily="2" charset="-122"/>
                <a:ea typeface="等线" panose="02010600030101010101" pitchFamily="2" charset="-122"/>
              </a:rPr>
              <a:t>的使用与</a:t>
            </a:r>
            <a:r>
              <a:rPr lang="en-US" altLang="zh-CN" sz="1800" b="1" kern="100" dirty="0">
                <a:effectLst/>
                <a:latin typeface="等线" panose="02010600030101010101" pitchFamily="2" charset="-122"/>
                <a:ea typeface="等线" panose="02010600030101010101" pitchFamily="2" charset="-122"/>
              </a:rPr>
              <a:t>prompt</a:t>
            </a:r>
            <a:r>
              <a:rPr lang="zh-CN" altLang="zh-CN" sz="1800" b="1" kern="100" dirty="0">
                <a:effectLst/>
                <a:latin typeface="等线" panose="02010600030101010101" pitchFamily="2" charset="-122"/>
                <a:ea typeface="等线" panose="02010600030101010101" pitchFamily="2" charset="-122"/>
              </a:rPr>
              <a:t>介绍</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923330"/>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上面我们进行了一次非常小的演示，向读者介绍了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的一个使用，除此之外</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还可以有更多胜任的地方，例如进行文本内容的抽取，读者可以尝试如下的任务：</a:t>
            </a:r>
          </a:p>
        </p:txBody>
      </p:sp>
      <p:pic>
        <p:nvPicPr>
          <p:cNvPr id="3" name="图片 2">
            <a:extLst>
              <a:ext uri="{FF2B5EF4-FFF2-40B4-BE49-F238E27FC236}">
                <a16:creationId xmlns:a16="http://schemas.microsoft.com/office/drawing/2014/main" id="{BBBAFF9D-6629-44B9-989C-ED6DFACED9DA}"/>
              </a:ext>
            </a:extLst>
          </p:cNvPr>
          <p:cNvPicPr>
            <a:picLocks noChangeAspect="1"/>
          </p:cNvPicPr>
          <p:nvPr/>
        </p:nvPicPr>
        <p:blipFill>
          <a:blip r:embed="rId2"/>
          <a:stretch>
            <a:fillRect/>
          </a:stretch>
        </p:blipFill>
        <p:spPr>
          <a:xfrm>
            <a:off x="2627784" y="3284984"/>
            <a:ext cx="5306568" cy="20147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dirty="0">
                <a:ea typeface="宋体" panose="02010600030101010101" pitchFamily="2" charset="-122"/>
              </a:rPr>
              <a:t>16.3 </a:t>
            </a:r>
            <a:r>
              <a:rPr lang="zh-CN" altLang="en-US" dirty="0">
                <a:ea typeface="宋体" panose="02010600030101010101" pitchFamily="2" charset="-122"/>
              </a:rPr>
              <a:t>本章小结</a:t>
            </a:r>
          </a:p>
        </p:txBody>
      </p:sp>
      <p:sp>
        <p:nvSpPr>
          <p:cNvPr id="8" name="文本框 7">
            <a:extLst>
              <a:ext uri="{FF2B5EF4-FFF2-40B4-BE49-F238E27FC236}">
                <a16:creationId xmlns:a16="http://schemas.microsoft.com/office/drawing/2014/main" id="{68163624-7B5B-4D03-B28F-7C94AA2948EC}"/>
              </a:ext>
            </a:extLst>
          </p:cNvPr>
          <p:cNvSpPr txBox="1"/>
          <p:nvPr/>
        </p:nvSpPr>
        <p:spPr>
          <a:xfrm>
            <a:off x="539552" y="1556792"/>
            <a:ext cx="8147248" cy="1477328"/>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讲解了深度学习自然语言处理的一个最重要的研究方向，自然语言处理的大模型，这可能说是总结了目前为止的深度学习在自然语言处理中的最为前沿以及最为重要的方向。本章属于抛砖引玉，仅仅介绍了大模型的基本概念，分支以及实现了一个基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的应用。下一章开始我们将以此为基础完成</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的再训练和微调工作</a:t>
            </a:r>
          </a:p>
        </p:txBody>
      </p:sp>
    </p:spTree>
    <p:extLst>
      <p:ext uri="{BB962C8B-B14F-4D97-AF65-F5344CB8AC3E}">
        <p14:creationId xmlns:p14="http://schemas.microsoft.com/office/powerpoint/2010/main" val="2170813645"/>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157255436</TotalTime>
  <Pages>0</Pages>
  <Words>1046</Words>
  <Characters>0</Characters>
  <Application>Microsoft Office PowerPoint</Application>
  <DocSecurity>0</DocSecurity>
  <PresentationFormat>全屏显示(4:3)</PresentationFormat>
  <Lines>0</Lines>
  <Paragraphs>118</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宋体</vt:lpstr>
      <vt:lpstr>Arial</vt:lpstr>
      <vt:lpstr>Calibri</vt:lpstr>
      <vt:lpstr>Segoe UI</vt:lpstr>
      <vt:lpstr>Wingdings</vt:lpstr>
      <vt:lpstr>Tema de Office</vt:lpstr>
      <vt:lpstr>第16章 谁说会飞要先学会跑-开源大模型清华大学的chatGLM使用详解</vt:lpstr>
      <vt:lpstr> 16.1 为什么要使用大模型</vt:lpstr>
      <vt:lpstr> 16.1 为什么要使用大模型</vt:lpstr>
      <vt:lpstr> 16.1 为什么要使用大模型</vt:lpstr>
      <vt:lpstr> 16.2 清华大学chatGLM使用详解（默认使用ChatGLM-6B）</vt:lpstr>
      <vt:lpstr> 16.2 清华大学chatGLM使用详解（默认使用ChatGLM-6B）</vt:lpstr>
      <vt:lpstr> 16.2 清华大学chatGLM使用详解（默认使用ChatGLM-6B）</vt:lpstr>
      <vt:lpstr>16.3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59</cp:revision>
  <cp:lastPrinted>1899-12-30T00:00:00Z</cp:lastPrinted>
  <dcterms:created xsi:type="dcterms:W3CDTF">2010-05-18T15:49:44Z</dcterms:created>
  <dcterms:modified xsi:type="dcterms:W3CDTF">2023-10-20T04:37:11Z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