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95" r:id="rId2"/>
    <p:sldId id="296" r:id="rId3"/>
    <p:sldId id="297" r:id="rId4"/>
    <p:sldId id="298" r:id="rId5"/>
    <p:sldId id="299" r:id="rId6"/>
    <p:sldId id="300" r:id="rId7"/>
    <p:sldId id="308" r:id="rId8"/>
    <p:sldId id="309" r:id="rId9"/>
    <p:sldId id="310" r:id="rId10"/>
    <p:sldId id="318" r:id="rId11"/>
    <p:sldId id="319" r:id="rId12"/>
    <p:sldId id="320" r:id="rId13"/>
    <p:sldId id="321" r:id="rId14"/>
    <p:sldId id="322" r:id="rId15"/>
    <p:sldId id="323" r:id="rId16"/>
    <p:sldId id="315" r:id="rId17"/>
  </p:sldIdLst>
  <p:sldSz cx="9144000" cy="6858000" type="screen4x3"/>
  <p:notesSz cx="6858000" cy="9144000"/>
  <p:defaultTextStyle>
    <a:defPPr>
      <a:defRPr lang="es-E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91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5C2B3"/>
    <a:srgbClr val="5AD00A"/>
    <a:srgbClr val="0099FF"/>
    <a:srgbClr val="0EB1E7"/>
    <a:srgbClr val="FFD347"/>
    <a:srgbClr val="B88C00"/>
    <a:srgbClr val="99EA08"/>
    <a:srgbClr val="83827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94660"/>
  </p:normalViewPr>
  <p:slideViewPr>
    <p:cSldViewPr>
      <p:cViewPr varScale="1">
        <p:scale>
          <a:sx n="80" d="100"/>
          <a:sy n="80" d="100"/>
        </p:scale>
        <p:origin x="1546" y="67"/>
      </p:cViewPr>
      <p:guideLst>
        <p:guide orient="horz" pos="2160"/>
        <p:guide pos="291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7381E594-34E0-48A4-A6F1-4EF1B9A98FC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Arial" panose="020B0604020202020204" pitchFamily="34" charset="0"/>
              </a:defRPr>
            </a:lvl1pPr>
          </a:lstStyle>
          <a:p>
            <a:pPr>
              <a:defRPr/>
            </a:pPr>
            <a:endParaRPr lang="zh-CN" altLang="en-US"/>
          </a:p>
        </p:txBody>
      </p:sp>
      <p:sp>
        <p:nvSpPr>
          <p:cNvPr id="3" name="日期占位符 2">
            <a:extLst>
              <a:ext uri="{FF2B5EF4-FFF2-40B4-BE49-F238E27FC236}">
                <a16:creationId xmlns:a16="http://schemas.microsoft.com/office/drawing/2014/main" id="{6E41D69A-17A6-47B0-9A33-26F0AC5BAF25}"/>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Arial" panose="020B0604020202020204" pitchFamily="34" charset="0"/>
              </a:defRPr>
            </a:lvl1pPr>
          </a:lstStyle>
          <a:p>
            <a:pPr>
              <a:defRPr/>
            </a:pPr>
            <a:fld id="{FD3AAEDB-7AB8-4C44-B047-DD2E41F2222D}" type="datetimeFigureOut">
              <a:rPr lang="zh-CN" altLang="en-US"/>
              <a:pPr>
                <a:defRPr/>
              </a:pPr>
              <a:t>2023/10/20</a:t>
            </a:fld>
            <a:endParaRPr lang="zh-CN" altLang="en-US"/>
          </a:p>
        </p:txBody>
      </p:sp>
      <p:sp>
        <p:nvSpPr>
          <p:cNvPr id="4" name="幻灯片图像占位符 3">
            <a:extLst>
              <a:ext uri="{FF2B5EF4-FFF2-40B4-BE49-F238E27FC236}">
                <a16:creationId xmlns:a16="http://schemas.microsoft.com/office/drawing/2014/main" id="{196A3E6A-8805-41B9-B661-4EBEA065A6EB}"/>
              </a:ext>
            </a:extLst>
          </p:cNvPr>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a:ext uri="{FF2B5EF4-FFF2-40B4-BE49-F238E27FC236}">
                <a16:creationId xmlns:a16="http://schemas.microsoft.com/office/drawing/2014/main" id="{EA96D61F-B798-435A-926F-9E4410811B96}"/>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a:extLst>
              <a:ext uri="{FF2B5EF4-FFF2-40B4-BE49-F238E27FC236}">
                <a16:creationId xmlns:a16="http://schemas.microsoft.com/office/drawing/2014/main" id="{CD9405C0-E0D9-4C53-85A6-735731B2C99D}"/>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Arial" panose="020B0604020202020204" pitchFamily="34" charset="0"/>
              </a:defRPr>
            </a:lvl1pPr>
          </a:lstStyle>
          <a:p>
            <a:pPr>
              <a:defRPr/>
            </a:pPr>
            <a:endParaRPr lang="zh-CN" altLang="en-US"/>
          </a:p>
        </p:txBody>
      </p:sp>
      <p:sp>
        <p:nvSpPr>
          <p:cNvPr id="7" name="灯片编号占位符 6">
            <a:extLst>
              <a:ext uri="{FF2B5EF4-FFF2-40B4-BE49-F238E27FC236}">
                <a16:creationId xmlns:a16="http://schemas.microsoft.com/office/drawing/2014/main" id="{1B71F842-CD53-466F-A5F2-51481B727E06}"/>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a:defRPr sz="1200" smtClean="0"/>
            </a:lvl1pPr>
          </a:lstStyle>
          <a:p>
            <a:pPr>
              <a:defRPr/>
            </a:pPr>
            <a:fld id="{1838DFC2-96AD-4001-B847-30759E8E9A89}"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3 Marcador de fecha">
            <a:extLst>
              <a:ext uri="{FF2B5EF4-FFF2-40B4-BE49-F238E27FC236}">
                <a16:creationId xmlns:a16="http://schemas.microsoft.com/office/drawing/2014/main" id="{7614B32B-DA36-49C8-BC9D-2D1973A4CC62}"/>
              </a:ext>
            </a:extLst>
          </p:cNvPr>
          <p:cNvSpPr>
            <a:spLocks noGrp="1" noChangeArrowheads="1"/>
          </p:cNvSpPr>
          <p:nvPr>
            <p:ph type="dt" sz="half" idx="10"/>
          </p:nvPr>
        </p:nvSpPr>
        <p:spPr>
          <a:ln/>
        </p:spPr>
        <p:txBody>
          <a:bodyPr/>
          <a:lstStyle>
            <a:lvl1pPr>
              <a:defRPr/>
            </a:lvl1pPr>
          </a:lstStyle>
          <a:p>
            <a:pPr>
              <a:defRPr/>
            </a:pPr>
            <a:fld id="{E2D1BBC2-E78E-4A26-8C36-F11F9F4AF79B}" type="datetimeFigureOut">
              <a:rPr lang="zh-CN" altLang="en-US"/>
              <a:pPr>
                <a:defRPr/>
              </a:pPr>
              <a:t>2023/10/20</a:t>
            </a:fld>
            <a:endParaRPr lang="es-ES" altLang="en-US"/>
          </a:p>
        </p:txBody>
      </p:sp>
      <p:sp>
        <p:nvSpPr>
          <p:cNvPr id="5" name="4 Marcador de pie de página">
            <a:extLst>
              <a:ext uri="{FF2B5EF4-FFF2-40B4-BE49-F238E27FC236}">
                <a16:creationId xmlns:a16="http://schemas.microsoft.com/office/drawing/2014/main" id="{D23087E1-517F-451B-84E5-E473A05C316E}"/>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5 Marcador de número de diapositiva">
            <a:extLst>
              <a:ext uri="{FF2B5EF4-FFF2-40B4-BE49-F238E27FC236}">
                <a16:creationId xmlns:a16="http://schemas.microsoft.com/office/drawing/2014/main" id="{EAA27C8A-8E62-4246-8553-D3D2ADA3381D}"/>
              </a:ext>
            </a:extLst>
          </p:cNvPr>
          <p:cNvSpPr>
            <a:spLocks noGrp="1" noChangeArrowheads="1"/>
          </p:cNvSpPr>
          <p:nvPr>
            <p:ph type="sldNum" sz="quarter" idx="12"/>
          </p:nvPr>
        </p:nvSpPr>
        <p:spPr>
          <a:ln/>
        </p:spPr>
        <p:txBody>
          <a:bodyPr/>
          <a:lstStyle>
            <a:lvl1pPr>
              <a:defRPr/>
            </a:lvl1pPr>
          </a:lstStyle>
          <a:p>
            <a:pPr>
              <a:defRPr/>
            </a:pPr>
            <a:fld id="{43089A9C-18FC-4525-A6D3-73FA4513846D}" type="slidenum">
              <a:rPr lang="zh-CN" altLang="en-US"/>
              <a:pPr>
                <a:defRPr/>
              </a:pPr>
              <a:t>‹#›</a:t>
            </a:fld>
            <a:endParaRPr lang="es-ES" altLang="en-US"/>
          </a:p>
        </p:txBody>
      </p:sp>
    </p:spTree>
    <p:extLst>
      <p:ext uri="{BB962C8B-B14F-4D97-AF65-F5344CB8AC3E}">
        <p14:creationId xmlns:p14="http://schemas.microsoft.com/office/powerpoint/2010/main" val="13522134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3 Marcador de fecha">
            <a:extLst>
              <a:ext uri="{FF2B5EF4-FFF2-40B4-BE49-F238E27FC236}">
                <a16:creationId xmlns:a16="http://schemas.microsoft.com/office/drawing/2014/main" id="{2B37CEB6-87EA-40E2-9D7C-084EE665C89F}"/>
              </a:ext>
            </a:extLst>
          </p:cNvPr>
          <p:cNvSpPr>
            <a:spLocks noGrp="1" noChangeArrowheads="1"/>
          </p:cNvSpPr>
          <p:nvPr>
            <p:ph type="dt" sz="half" idx="10"/>
          </p:nvPr>
        </p:nvSpPr>
        <p:spPr>
          <a:ln/>
        </p:spPr>
        <p:txBody>
          <a:bodyPr/>
          <a:lstStyle>
            <a:lvl1pPr>
              <a:defRPr/>
            </a:lvl1pPr>
          </a:lstStyle>
          <a:p>
            <a:pPr>
              <a:defRPr/>
            </a:pPr>
            <a:fld id="{6638E3BF-6CB8-4783-B159-D54EF8C543D1}" type="datetimeFigureOut">
              <a:rPr lang="zh-CN" altLang="en-US"/>
              <a:pPr>
                <a:defRPr/>
              </a:pPr>
              <a:t>2023/10/20</a:t>
            </a:fld>
            <a:endParaRPr lang="es-ES" altLang="en-US"/>
          </a:p>
        </p:txBody>
      </p:sp>
      <p:sp>
        <p:nvSpPr>
          <p:cNvPr id="5" name="4 Marcador de pie de página">
            <a:extLst>
              <a:ext uri="{FF2B5EF4-FFF2-40B4-BE49-F238E27FC236}">
                <a16:creationId xmlns:a16="http://schemas.microsoft.com/office/drawing/2014/main" id="{2BDFB1EC-156A-4FD5-AFEE-28A0C521C559}"/>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5 Marcador de número de diapositiva">
            <a:extLst>
              <a:ext uri="{FF2B5EF4-FFF2-40B4-BE49-F238E27FC236}">
                <a16:creationId xmlns:a16="http://schemas.microsoft.com/office/drawing/2014/main" id="{3F15840B-3D04-4581-9F19-36A4F72C5D2C}"/>
              </a:ext>
            </a:extLst>
          </p:cNvPr>
          <p:cNvSpPr>
            <a:spLocks noGrp="1" noChangeArrowheads="1"/>
          </p:cNvSpPr>
          <p:nvPr>
            <p:ph type="sldNum" sz="quarter" idx="12"/>
          </p:nvPr>
        </p:nvSpPr>
        <p:spPr>
          <a:ln/>
        </p:spPr>
        <p:txBody>
          <a:bodyPr/>
          <a:lstStyle>
            <a:lvl1pPr>
              <a:defRPr/>
            </a:lvl1pPr>
          </a:lstStyle>
          <a:p>
            <a:pPr>
              <a:defRPr/>
            </a:pPr>
            <a:fld id="{297BB67C-0C23-4FBE-B00E-F49D6363D650}" type="slidenum">
              <a:rPr lang="zh-CN" altLang="en-US"/>
              <a:pPr>
                <a:defRPr/>
              </a:pPr>
              <a:t>‹#›</a:t>
            </a:fld>
            <a:endParaRPr lang="es-ES" altLang="en-US"/>
          </a:p>
        </p:txBody>
      </p:sp>
    </p:spTree>
    <p:extLst>
      <p:ext uri="{BB962C8B-B14F-4D97-AF65-F5344CB8AC3E}">
        <p14:creationId xmlns:p14="http://schemas.microsoft.com/office/powerpoint/2010/main" val="7480861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3 Marcador de fecha">
            <a:extLst>
              <a:ext uri="{FF2B5EF4-FFF2-40B4-BE49-F238E27FC236}">
                <a16:creationId xmlns:a16="http://schemas.microsoft.com/office/drawing/2014/main" id="{462FA359-0BA4-4C7C-998E-90C0C07FE2BA}"/>
              </a:ext>
            </a:extLst>
          </p:cNvPr>
          <p:cNvSpPr>
            <a:spLocks noGrp="1" noChangeArrowheads="1"/>
          </p:cNvSpPr>
          <p:nvPr>
            <p:ph type="dt" sz="half" idx="10"/>
          </p:nvPr>
        </p:nvSpPr>
        <p:spPr>
          <a:ln/>
        </p:spPr>
        <p:txBody>
          <a:bodyPr/>
          <a:lstStyle>
            <a:lvl1pPr>
              <a:defRPr/>
            </a:lvl1pPr>
          </a:lstStyle>
          <a:p>
            <a:pPr>
              <a:defRPr/>
            </a:pPr>
            <a:fld id="{BC0F8D3E-2B10-411D-9264-335AF5AB55E5}" type="datetimeFigureOut">
              <a:rPr lang="zh-CN" altLang="en-US"/>
              <a:pPr>
                <a:defRPr/>
              </a:pPr>
              <a:t>2023/10/20</a:t>
            </a:fld>
            <a:endParaRPr lang="es-ES" altLang="en-US"/>
          </a:p>
        </p:txBody>
      </p:sp>
      <p:sp>
        <p:nvSpPr>
          <p:cNvPr id="5" name="4 Marcador de pie de página">
            <a:extLst>
              <a:ext uri="{FF2B5EF4-FFF2-40B4-BE49-F238E27FC236}">
                <a16:creationId xmlns:a16="http://schemas.microsoft.com/office/drawing/2014/main" id="{570ABB7E-4684-4170-93B2-7296A4720597}"/>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5 Marcador de número de diapositiva">
            <a:extLst>
              <a:ext uri="{FF2B5EF4-FFF2-40B4-BE49-F238E27FC236}">
                <a16:creationId xmlns:a16="http://schemas.microsoft.com/office/drawing/2014/main" id="{73747833-30B1-4C8C-BBB5-A892186A14AC}"/>
              </a:ext>
            </a:extLst>
          </p:cNvPr>
          <p:cNvSpPr>
            <a:spLocks noGrp="1" noChangeArrowheads="1"/>
          </p:cNvSpPr>
          <p:nvPr>
            <p:ph type="sldNum" sz="quarter" idx="12"/>
          </p:nvPr>
        </p:nvSpPr>
        <p:spPr>
          <a:ln/>
        </p:spPr>
        <p:txBody>
          <a:bodyPr/>
          <a:lstStyle>
            <a:lvl1pPr>
              <a:defRPr/>
            </a:lvl1pPr>
          </a:lstStyle>
          <a:p>
            <a:pPr>
              <a:defRPr/>
            </a:pPr>
            <a:fld id="{8748F309-D6A1-467F-9BF8-9A2E51B660A4}" type="slidenum">
              <a:rPr lang="zh-CN" altLang="en-US"/>
              <a:pPr>
                <a:defRPr/>
              </a:pPr>
              <a:t>‹#›</a:t>
            </a:fld>
            <a:endParaRPr lang="es-ES" altLang="en-US"/>
          </a:p>
        </p:txBody>
      </p:sp>
    </p:spTree>
    <p:extLst>
      <p:ext uri="{BB962C8B-B14F-4D97-AF65-F5344CB8AC3E}">
        <p14:creationId xmlns:p14="http://schemas.microsoft.com/office/powerpoint/2010/main" val="6265049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3 Marcador de fecha">
            <a:extLst>
              <a:ext uri="{FF2B5EF4-FFF2-40B4-BE49-F238E27FC236}">
                <a16:creationId xmlns:a16="http://schemas.microsoft.com/office/drawing/2014/main" id="{157494EC-88A3-4672-A00E-6D5648D15095}"/>
              </a:ext>
            </a:extLst>
          </p:cNvPr>
          <p:cNvSpPr>
            <a:spLocks noGrp="1" noChangeArrowheads="1"/>
          </p:cNvSpPr>
          <p:nvPr>
            <p:ph type="dt" sz="half" idx="10"/>
          </p:nvPr>
        </p:nvSpPr>
        <p:spPr>
          <a:ln/>
        </p:spPr>
        <p:txBody>
          <a:bodyPr/>
          <a:lstStyle>
            <a:lvl1pPr>
              <a:defRPr/>
            </a:lvl1pPr>
          </a:lstStyle>
          <a:p>
            <a:pPr>
              <a:defRPr/>
            </a:pPr>
            <a:fld id="{017D2FE1-3495-4562-8210-CF1352B6E12B}" type="datetimeFigureOut">
              <a:rPr lang="zh-CN" altLang="en-US"/>
              <a:pPr>
                <a:defRPr/>
              </a:pPr>
              <a:t>2023/10/20</a:t>
            </a:fld>
            <a:endParaRPr lang="es-ES" altLang="en-US"/>
          </a:p>
        </p:txBody>
      </p:sp>
      <p:sp>
        <p:nvSpPr>
          <p:cNvPr id="5" name="4 Marcador de pie de página">
            <a:extLst>
              <a:ext uri="{FF2B5EF4-FFF2-40B4-BE49-F238E27FC236}">
                <a16:creationId xmlns:a16="http://schemas.microsoft.com/office/drawing/2014/main" id="{06FB3D9F-3B5D-4738-928D-7F00378DE76A}"/>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5 Marcador de número de diapositiva">
            <a:extLst>
              <a:ext uri="{FF2B5EF4-FFF2-40B4-BE49-F238E27FC236}">
                <a16:creationId xmlns:a16="http://schemas.microsoft.com/office/drawing/2014/main" id="{09040E28-8BD5-4182-8AB5-27D41AF46892}"/>
              </a:ext>
            </a:extLst>
          </p:cNvPr>
          <p:cNvSpPr>
            <a:spLocks noGrp="1" noChangeArrowheads="1"/>
          </p:cNvSpPr>
          <p:nvPr>
            <p:ph type="sldNum" sz="quarter" idx="12"/>
          </p:nvPr>
        </p:nvSpPr>
        <p:spPr>
          <a:ln/>
        </p:spPr>
        <p:txBody>
          <a:bodyPr/>
          <a:lstStyle>
            <a:lvl1pPr>
              <a:defRPr/>
            </a:lvl1pPr>
          </a:lstStyle>
          <a:p>
            <a:pPr>
              <a:defRPr/>
            </a:pPr>
            <a:fld id="{955FAF02-F389-4EF1-BC4C-F06649C446A3}" type="slidenum">
              <a:rPr lang="zh-CN" altLang="en-US"/>
              <a:pPr>
                <a:defRPr/>
              </a:pPr>
              <a:t>‹#›</a:t>
            </a:fld>
            <a:endParaRPr lang="es-ES" altLang="en-US"/>
          </a:p>
        </p:txBody>
      </p:sp>
    </p:spTree>
    <p:extLst>
      <p:ext uri="{BB962C8B-B14F-4D97-AF65-F5344CB8AC3E}">
        <p14:creationId xmlns:p14="http://schemas.microsoft.com/office/powerpoint/2010/main" val="4118589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3 Marcador de fecha">
            <a:extLst>
              <a:ext uri="{FF2B5EF4-FFF2-40B4-BE49-F238E27FC236}">
                <a16:creationId xmlns:a16="http://schemas.microsoft.com/office/drawing/2014/main" id="{D59303EE-F4FE-42F8-8F35-F495EE8951E6}"/>
              </a:ext>
            </a:extLst>
          </p:cNvPr>
          <p:cNvSpPr>
            <a:spLocks noGrp="1" noChangeArrowheads="1"/>
          </p:cNvSpPr>
          <p:nvPr>
            <p:ph type="dt" sz="half" idx="10"/>
          </p:nvPr>
        </p:nvSpPr>
        <p:spPr>
          <a:ln/>
        </p:spPr>
        <p:txBody>
          <a:bodyPr/>
          <a:lstStyle>
            <a:lvl1pPr>
              <a:defRPr/>
            </a:lvl1pPr>
          </a:lstStyle>
          <a:p>
            <a:pPr>
              <a:defRPr/>
            </a:pPr>
            <a:fld id="{BB514612-E696-490C-87AD-23907364A10E}" type="datetimeFigureOut">
              <a:rPr lang="zh-CN" altLang="en-US"/>
              <a:pPr>
                <a:defRPr/>
              </a:pPr>
              <a:t>2023/10/20</a:t>
            </a:fld>
            <a:endParaRPr lang="es-ES" altLang="en-US"/>
          </a:p>
        </p:txBody>
      </p:sp>
      <p:sp>
        <p:nvSpPr>
          <p:cNvPr id="5" name="4 Marcador de pie de página">
            <a:extLst>
              <a:ext uri="{FF2B5EF4-FFF2-40B4-BE49-F238E27FC236}">
                <a16:creationId xmlns:a16="http://schemas.microsoft.com/office/drawing/2014/main" id="{56E8DD98-8728-4C2E-92CD-42677ACF75B6}"/>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5 Marcador de número de diapositiva">
            <a:extLst>
              <a:ext uri="{FF2B5EF4-FFF2-40B4-BE49-F238E27FC236}">
                <a16:creationId xmlns:a16="http://schemas.microsoft.com/office/drawing/2014/main" id="{70082715-6CE9-47CB-BAD0-895483A23909}"/>
              </a:ext>
            </a:extLst>
          </p:cNvPr>
          <p:cNvSpPr>
            <a:spLocks noGrp="1" noChangeArrowheads="1"/>
          </p:cNvSpPr>
          <p:nvPr>
            <p:ph type="sldNum" sz="quarter" idx="12"/>
          </p:nvPr>
        </p:nvSpPr>
        <p:spPr>
          <a:ln/>
        </p:spPr>
        <p:txBody>
          <a:bodyPr/>
          <a:lstStyle>
            <a:lvl1pPr>
              <a:defRPr/>
            </a:lvl1pPr>
          </a:lstStyle>
          <a:p>
            <a:pPr>
              <a:defRPr/>
            </a:pPr>
            <a:fld id="{AAAC6958-D164-4354-9E71-B4E49CD357EF}" type="slidenum">
              <a:rPr lang="zh-CN" altLang="en-US"/>
              <a:pPr>
                <a:defRPr/>
              </a:pPr>
              <a:t>‹#›</a:t>
            </a:fld>
            <a:endParaRPr lang="es-ES" altLang="en-US"/>
          </a:p>
        </p:txBody>
      </p:sp>
    </p:spTree>
    <p:extLst>
      <p:ext uri="{BB962C8B-B14F-4D97-AF65-F5344CB8AC3E}">
        <p14:creationId xmlns:p14="http://schemas.microsoft.com/office/powerpoint/2010/main" val="41419796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3 Marcador de fecha">
            <a:extLst>
              <a:ext uri="{FF2B5EF4-FFF2-40B4-BE49-F238E27FC236}">
                <a16:creationId xmlns:a16="http://schemas.microsoft.com/office/drawing/2014/main" id="{6E2D3D00-A67F-48AD-AF1D-090C6891E8B9}"/>
              </a:ext>
            </a:extLst>
          </p:cNvPr>
          <p:cNvSpPr>
            <a:spLocks noGrp="1" noChangeArrowheads="1"/>
          </p:cNvSpPr>
          <p:nvPr>
            <p:ph type="dt" sz="half" idx="10"/>
          </p:nvPr>
        </p:nvSpPr>
        <p:spPr>
          <a:ln/>
        </p:spPr>
        <p:txBody>
          <a:bodyPr/>
          <a:lstStyle>
            <a:lvl1pPr>
              <a:defRPr/>
            </a:lvl1pPr>
          </a:lstStyle>
          <a:p>
            <a:pPr>
              <a:defRPr/>
            </a:pPr>
            <a:fld id="{E39F4EE3-5847-43DC-9915-5B5D189C4675}" type="datetimeFigureOut">
              <a:rPr lang="zh-CN" altLang="en-US"/>
              <a:pPr>
                <a:defRPr/>
              </a:pPr>
              <a:t>2023/10/20</a:t>
            </a:fld>
            <a:endParaRPr lang="es-ES" altLang="en-US"/>
          </a:p>
        </p:txBody>
      </p:sp>
      <p:sp>
        <p:nvSpPr>
          <p:cNvPr id="6" name="4 Marcador de pie de página">
            <a:extLst>
              <a:ext uri="{FF2B5EF4-FFF2-40B4-BE49-F238E27FC236}">
                <a16:creationId xmlns:a16="http://schemas.microsoft.com/office/drawing/2014/main" id="{DDC75780-5AE4-4AF0-9EF9-61E016D14DE8}"/>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5 Marcador de número de diapositiva">
            <a:extLst>
              <a:ext uri="{FF2B5EF4-FFF2-40B4-BE49-F238E27FC236}">
                <a16:creationId xmlns:a16="http://schemas.microsoft.com/office/drawing/2014/main" id="{5CFD295C-7CBA-49DA-96DF-26A5B074345C}"/>
              </a:ext>
            </a:extLst>
          </p:cNvPr>
          <p:cNvSpPr>
            <a:spLocks noGrp="1" noChangeArrowheads="1"/>
          </p:cNvSpPr>
          <p:nvPr>
            <p:ph type="sldNum" sz="quarter" idx="12"/>
          </p:nvPr>
        </p:nvSpPr>
        <p:spPr>
          <a:ln/>
        </p:spPr>
        <p:txBody>
          <a:bodyPr/>
          <a:lstStyle>
            <a:lvl1pPr>
              <a:defRPr/>
            </a:lvl1pPr>
          </a:lstStyle>
          <a:p>
            <a:pPr>
              <a:defRPr/>
            </a:pPr>
            <a:fld id="{7919D1DE-5E37-4020-9F87-364E0B32593D}" type="slidenum">
              <a:rPr lang="zh-CN" altLang="en-US"/>
              <a:pPr>
                <a:defRPr/>
              </a:pPr>
              <a:t>‹#›</a:t>
            </a:fld>
            <a:endParaRPr lang="es-ES" altLang="en-US"/>
          </a:p>
        </p:txBody>
      </p:sp>
    </p:spTree>
    <p:extLst>
      <p:ext uri="{BB962C8B-B14F-4D97-AF65-F5344CB8AC3E}">
        <p14:creationId xmlns:p14="http://schemas.microsoft.com/office/powerpoint/2010/main" val="28706856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3 Marcador de fecha">
            <a:extLst>
              <a:ext uri="{FF2B5EF4-FFF2-40B4-BE49-F238E27FC236}">
                <a16:creationId xmlns:a16="http://schemas.microsoft.com/office/drawing/2014/main" id="{0B215AC2-3438-4798-A4D9-B4BA61C9ED0B}"/>
              </a:ext>
            </a:extLst>
          </p:cNvPr>
          <p:cNvSpPr>
            <a:spLocks noGrp="1" noChangeArrowheads="1"/>
          </p:cNvSpPr>
          <p:nvPr>
            <p:ph type="dt" sz="half" idx="10"/>
          </p:nvPr>
        </p:nvSpPr>
        <p:spPr>
          <a:ln/>
        </p:spPr>
        <p:txBody>
          <a:bodyPr/>
          <a:lstStyle>
            <a:lvl1pPr>
              <a:defRPr/>
            </a:lvl1pPr>
          </a:lstStyle>
          <a:p>
            <a:pPr>
              <a:defRPr/>
            </a:pPr>
            <a:fld id="{9053C1FC-679D-4C70-B14C-2EA42877C7D3}" type="datetimeFigureOut">
              <a:rPr lang="zh-CN" altLang="en-US"/>
              <a:pPr>
                <a:defRPr/>
              </a:pPr>
              <a:t>2023/10/20</a:t>
            </a:fld>
            <a:endParaRPr lang="es-ES" altLang="en-US"/>
          </a:p>
        </p:txBody>
      </p:sp>
      <p:sp>
        <p:nvSpPr>
          <p:cNvPr id="8" name="4 Marcador de pie de página">
            <a:extLst>
              <a:ext uri="{FF2B5EF4-FFF2-40B4-BE49-F238E27FC236}">
                <a16:creationId xmlns:a16="http://schemas.microsoft.com/office/drawing/2014/main" id="{79822A5C-35AB-4E68-AF14-4C36E551BAC5}"/>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9" name="5 Marcador de número de diapositiva">
            <a:extLst>
              <a:ext uri="{FF2B5EF4-FFF2-40B4-BE49-F238E27FC236}">
                <a16:creationId xmlns:a16="http://schemas.microsoft.com/office/drawing/2014/main" id="{2A957466-1E74-42A6-843D-B8338F4FBF78}"/>
              </a:ext>
            </a:extLst>
          </p:cNvPr>
          <p:cNvSpPr>
            <a:spLocks noGrp="1" noChangeArrowheads="1"/>
          </p:cNvSpPr>
          <p:nvPr>
            <p:ph type="sldNum" sz="quarter" idx="12"/>
          </p:nvPr>
        </p:nvSpPr>
        <p:spPr>
          <a:ln/>
        </p:spPr>
        <p:txBody>
          <a:bodyPr/>
          <a:lstStyle>
            <a:lvl1pPr>
              <a:defRPr/>
            </a:lvl1pPr>
          </a:lstStyle>
          <a:p>
            <a:pPr>
              <a:defRPr/>
            </a:pPr>
            <a:fld id="{4393C5B9-99A9-449B-A8A5-2F25AAD6FD81}" type="slidenum">
              <a:rPr lang="zh-CN" altLang="en-US"/>
              <a:pPr>
                <a:defRPr/>
              </a:pPr>
              <a:t>‹#›</a:t>
            </a:fld>
            <a:endParaRPr lang="es-ES" altLang="en-US"/>
          </a:p>
        </p:txBody>
      </p:sp>
    </p:spTree>
    <p:extLst>
      <p:ext uri="{BB962C8B-B14F-4D97-AF65-F5344CB8AC3E}">
        <p14:creationId xmlns:p14="http://schemas.microsoft.com/office/powerpoint/2010/main" val="35350070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3 Marcador de fecha">
            <a:extLst>
              <a:ext uri="{FF2B5EF4-FFF2-40B4-BE49-F238E27FC236}">
                <a16:creationId xmlns:a16="http://schemas.microsoft.com/office/drawing/2014/main" id="{9C8C3601-943B-4B75-969A-19CDD761E0FD}"/>
              </a:ext>
            </a:extLst>
          </p:cNvPr>
          <p:cNvSpPr>
            <a:spLocks noGrp="1" noChangeArrowheads="1"/>
          </p:cNvSpPr>
          <p:nvPr>
            <p:ph type="dt" sz="half" idx="10"/>
          </p:nvPr>
        </p:nvSpPr>
        <p:spPr>
          <a:ln/>
        </p:spPr>
        <p:txBody>
          <a:bodyPr/>
          <a:lstStyle>
            <a:lvl1pPr>
              <a:defRPr/>
            </a:lvl1pPr>
          </a:lstStyle>
          <a:p>
            <a:pPr>
              <a:defRPr/>
            </a:pPr>
            <a:fld id="{FC9DD854-5AF8-4989-8988-6193C4EA1419}" type="datetimeFigureOut">
              <a:rPr lang="zh-CN" altLang="en-US"/>
              <a:pPr>
                <a:defRPr/>
              </a:pPr>
              <a:t>2023/10/20</a:t>
            </a:fld>
            <a:endParaRPr lang="es-ES" altLang="en-US"/>
          </a:p>
        </p:txBody>
      </p:sp>
      <p:sp>
        <p:nvSpPr>
          <p:cNvPr id="4" name="4 Marcador de pie de página">
            <a:extLst>
              <a:ext uri="{FF2B5EF4-FFF2-40B4-BE49-F238E27FC236}">
                <a16:creationId xmlns:a16="http://schemas.microsoft.com/office/drawing/2014/main" id="{D7A61ED2-7642-4661-9CDE-D9458641DDD4}"/>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5" name="5 Marcador de número de diapositiva">
            <a:extLst>
              <a:ext uri="{FF2B5EF4-FFF2-40B4-BE49-F238E27FC236}">
                <a16:creationId xmlns:a16="http://schemas.microsoft.com/office/drawing/2014/main" id="{5B2235F3-CE11-429E-8482-4A145E75BE64}"/>
              </a:ext>
            </a:extLst>
          </p:cNvPr>
          <p:cNvSpPr>
            <a:spLocks noGrp="1" noChangeArrowheads="1"/>
          </p:cNvSpPr>
          <p:nvPr>
            <p:ph type="sldNum" sz="quarter" idx="12"/>
          </p:nvPr>
        </p:nvSpPr>
        <p:spPr>
          <a:ln/>
        </p:spPr>
        <p:txBody>
          <a:bodyPr/>
          <a:lstStyle>
            <a:lvl1pPr>
              <a:defRPr/>
            </a:lvl1pPr>
          </a:lstStyle>
          <a:p>
            <a:pPr>
              <a:defRPr/>
            </a:pPr>
            <a:fld id="{F6933840-103F-4F5F-8B89-0C4D25D74697}" type="slidenum">
              <a:rPr lang="zh-CN" altLang="en-US"/>
              <a:pPr>
                <a:defRPr/>
              </a:pPr>
              <a:t>‹#›</a:t>
            </a:fld>
            <a:endParaRPr lang="es-ES" altLang="en-US"/>
          </a:p>
        </p:txBody>
      </p:sp>
    </p:spTree>
    <p:extLst>
      <p:ext uri="{BB962C8B-B14F-4D97-AF65-F5344CB8AC3E}">
        <p14:creationId xmlns:p14="http://schemas.microsoft.com/office/powerpoint/2010/main" val="427806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DD11AF5-8F12-474E-A7BF-C4CF616FB76C}"/>
              </a:ext>
            </a:extLst>
          </p:cNvPr>
          <p:cNvSpPr>
            <a:spLocks noChangeArrowheads="1"/>
          </p:cNvSpPr>
          <p:nvPr userDrawn="1"/>
        </p:nvSpPr>
        <p:spPr bwMode="auto">
          <a:xfrm>
            <a:off x="0" y="692150"/>
            <a:ext cx="9144000" cy="46038"/>
          </a:xfrm>
          <a:prstGeom prst="rect">
            <a:avLst/>
          </a:prstGeom>
          <a:gradFill rotWithShape="1">
            <a:gsLst>
              <a:gs pos="0">
                <a:srgbClr val="D8D8D8"/>
              </a:gs>
              <a:gs pos="17998">
                <a:srgbClr val="A5A5A5"/>
              </a:gs>
              <a:gs pos="51999">
                <a:srgbClr val="595959"/>
              </a:gs>
              <a:gs pos="82001">
                <a:srgbClr val="BFBFBF"/>
              </a:gs>
              <a:gs pos="100000">
                <a:srgbClr val="CCCCFF"/>
              </a:gs>
            </a:gsLst>
            <a:lin ang="0" scaled="1"/>
          </a:gradFill>
          <a:ln>
            <a:noFill/>
          </a:ln>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zh-CN" altLang="zh-CN">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3" name="3 Marcador de fecha">
            <a:extLst>
              <a:ext uri="{FF2B5EF4-FFF2-40B4-BE49-F238E27FC236}">
                <a16:creationId xmlns:a16="http://schemas.microsoft.com/office/drawing/2014/main" id="{95DE3140-4B55-47D5-ADF2-8886DF893720}"/>
              </a:ext>
            </a:extLst>
          </p:cNvPr>
          <p:cNvSpPr>
            <a:spLocks noGrp="1" noChangeArrowheads="1"/>
          </p:cNvSpPr>
          <p:nvPr>
            <p:ph type="dt" sz="half" idx="10"/>
          </p:nvPr>
        </p:nvSpPr>
        <p:spPr/>
        <p:txBody>
          <a:bodyPr/>
          <a:lstStyle>
            <a:lvl1pPr>
              <a:defRPr/>
            </a:lvl1pPr>
          </a:lstStyle>
          <a:p>
            <a:pPr>
              <a:defRPr/>
            </a:pPr>
            <a:fld id="{B0912CA3-2C9D-4EF7-8431-947C872B9881}" type="datetimeFigureOut">
              <a:rPr lang="zh-CN" altLang="en-US"/>
              <a:pPr>
                <a:defRPr/>
              </a:pPr>
              <a:t>2023/10/20</a:t>
            </a:fld>
            <a:endParaRPr lang="es-ES" altLang="en-US"/>
          </a:p>
        </p:txBody>
      </p:sp>
      <p:sp>
        <p:nvSpPr>
          <p:cNvPr id="4" name="4 Marcador de pie de página">
            <a:extLst>
              <a:ext uri="{FF2B5EF4-FFF2-40B4-BE49-F238E27FC236}">
                <a16:creationId xmlns:a16="http://schemas.microsoft.com/office/drawing/2014/main" id="{5BFDDF23-9A3A-4C8E-AC5D-9BC5CCE24D3F}"/>
              </a:ext>
            </a:extLst>
          </p:cNvPr>
          <p:cNvSpPr>
            <a:spLocks noGrp="1" noChangeArrowheads="1"/>
          </p:cNvSpPr>
          <p:nvPr>
            <p:ph type="ftr" sz="quarter" idx="11"/>
          </p:nvPr>
        </p:nvSpPr>
        <p:spPr/>
        <p:txBody>
          <a:bodyPr/>
          <a:lstStyle>
            <a:lvl1pPr>
              <a:defRPr/>
            </a:lvl1pPr>
          </a:lstStyle>
          <a:p>
            <a:pPr>
              <a:defRPr/>
            </a:pPr>
            <a:endParaRPr lang="zh-CN" altLang="en-US"/>
          </a:p>
        </p:txBody>
      </p:sp>
      <p:sp>
        <p:nvSpPr>
          <p:cNvPr id="5" name="5 Marcador de número de diapositiva">
            <a:extLst>
              <a:ext uri="{FF2B5EF4-FFF2-40B4-BE49-F238E27FC236}">
                <a16:creationId xmlns:a16="http://schemas.microsoft.com/office/drawing/2014/main" id="{8162F582-48A9-41A4-9BE1-0379B7705994}"/>
              </a:ext>
            </a:extLst>
          </p:cNvPr>
          <p:cNvSpPr>
            <a:spLocks noGrp="1" noChangeArrowheads="1"/>
          </p:cNvSpPr>
          <p:nvPr>
            <p:ph type="sldNum" sz="quarter" idx="12"/>
          </p:nvPr>
        </p:nvSpPr>
        <p:spPr/>
        <p:txBody>
          <a:bodyPr/>
          <a:lstStyle>
            <a:lvl1pPr>
              <a:defRPr smtClean="0"/>
            </a:lvl1pPr>
          </a:lstStyle>
          <a:p>
            <a:pPr>
              <a:defRPr/>
            </a:pPr>
            <a:fld id="{96AD399B-2BFF-42D3-99F5-B495B3F3EF09}" type="slidenum">
              <a:rPr lang="zh-CN" altLang="en-US"/>
              <a:pPr>
                <a:defRPr/>
              </a:pPr>
              <a:t>‹#›</a:t>
            </a:fld>
            <a:endParaRPr lang="es-ES" altLang="en-US"/>
          </a:p>
        </p:txBody>
      </p:sp>
    </p:spTree>
    <p:extLst>
      <p:ext uri="{BB962C8B-B14F-4D97-AF65-F5344CB8AC3E}">
        <p14:creationId xmlns:p14="http://schemas.microsoft.com/office/powerpoint/2010/main" val="28561606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3 Marcador de fecha">
            <a:extLst>
              <a:ext uri="{FF2B5EF4-FFF2-40B4-BE49-F238E27FC236}">
                <a16:creationId xmlns:a16="http://schemas.microsoft.com/office/drawing/2014/main" id="{39B4A3B3-EFFD-43E3-B49B-51DFFD372F95}"/>
              </a:ext>
            </a:extLst>
          </p:cNvPr>
          <p:cNvSpPr>
            <a:spLocks noGrp="1" noChangeArrowheads="1"/>
          </p:cNvSpPr>
          <p:nvPr>
            <p:ph type="dt" sz="half" idx="10"/>
          </p:nvPr>
        </p:nvSpPr>
        <p:spPr>
          <a:ln/>
        </p:spPr>
        <p:txBody>
          <a:bodyPr/>
          <a:lstStyle>
            <a:lvl1pPr>
              <a:defRPr/>
            </a:lvl1pPr>
          </a:lstStyle>
          <a:p>
            <a:pPr>
              <a:defRPr/>
            </a:pPr>
            <a:fld id="{00217798-F4B3-42EE-B574-1FB8B7B7CC7E}" type="datetimeFigureOut">
              <a:rPr lang="zh-CN" altLang="en-US"/>
              <a:pPr>
                <a:defRPr/>
              </a:pPr>
              <a:t>2023/10/20</a:t>
            </a:fld>
            <a:endParaRPr lang="es-ES" altLang="en-US"/>
          </a:p>
        </p:txBody>
      </p:sp>
      <p:sp>
        <p:nvSpPr>
          <p:cNvPr id="6" name="4 Marcador de pie de página">
            <a:extLst>
              <a:ext uri="{FF2B5EF4-FFF2-40B4-BE49-F238E27FC236}">
                <a16:creationId xmlns:a16="http://schemas.microsoft.com/office/drawing/2014/main" id="{0EB5D1F3-67DB-4F73-9E44-CD57C6C0BD60}"/>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5 Marcador de número de diapositiva">
            <a:extLst>
              <a:ext uri="{FF2B5EF4-FFF2-40B4-BE49-F238E27FC236}">
                <a16:creationId xmlns:a16="http://schemas.microsoft.com/office/drawing/2014/main" id="{ACD52745-C9A0-4FF3-B107-5B9BBAFE9EC5}"/>
              </a:ext>
            </a:extLst>
          </p:cNvPr>
          <p:cNvSpPr>
            <a:spLocks noGrp="1" noChangeArrowheads="1"/>
          </p:cNvSpPr>
          <p:nvPr>
            <p:ph type="sldNum" sz="quarter" idx="12"/>
          </p:nvPr>
        </p:nvSpPr>
        <p:spPr>
          <a:ln/>
        </p:spPr>
        <p:txBody>
          <a:bodyPr/>
          <a:lstStyle>
            <a:lvl1pPr>
              <a:defRPr/>
            </a:lvl1pPr>
          </a:lstStyle>
          <a:p>
            <a:pPr>
              <a:defRPr/>
            </a:pPr>
            <a:fld id="{EF63C836-306E-433C-AB07-E12D0AEB2DB3}" type="slidenum">
              <a:rPr lang="zh-CN" altLang="en-US"/>
              <a:pPr>
                <a:defRPr/>
              </a:pPr>
              <a:t>‹#›</a:t>
            </a:fld>
            <a:endParaRPr lang="es-ES" altLang="en-US"/>
          </a:p>
        </p:txBody>
      </p:sp>
    </p:spTree>
    <p:extLst>
      <p:ext uri="{BB962C8B-B14F-4D97-AF65-F5344CB8AC3E}">
        <p14:creationId xmlns:p14="http://schemas.microsoft.com/office/powerpoint/2010/main" val="40410829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3 Marcador de fecha">
            <a:extLst>
              <a:ext uri="{FF2B5EF4-FFF2-40B4-BE49-F238E27FC236}">
                <a16:creationId xmlns:a16="http://schemas.microsoft.com/office/drawing/2014/main" id="{B7F09361-E9EA-45AA-9EC4-0796E794A326}"/>
              </a:ext>
            </a:extLst>
          </p:cNvPr>
          <p:cNvSpPr>
            <a:spLocks noGrp="1" noChangeArrowheads="1"/>
          </p:cNvSpPr>
          <p:nvPr>
            <p:ph type="dt" sz="half" idx="10"/>
          </p:nvPr>
        </p:nvSpPr>
        <p:spPr>
          <a:ln/>
        </p:spPr>
        <p:txBody>
          <a:bodyPr/>
          <a:lstStyle>
            <a:lvl1pPr>
              <a:defRPr/>
            </a:lvl1pPr>
          </a:lstStyle>
          <a:p>
            <a:pPr>
              <a:defRPr/>
            </a:pPr>
            <a:fld id="{F4546FD8-E13C-4B1A-90EF-B7DF944E07F9}" type="datetimeFigureOut">
              <a:rPr lang="zh-CN" altLang="en-US"/>
              <a:pPr>
                <a:defRPr/>
              </a:pPr>
              <a:t>2023/10/20</a:t>
            </a:fld>
            <a:endParaRPr lang="es-ES" altLang="en-US"/>
          </a:p>
        </p:txBody>
      </p:sp>
      <p:sp>
        <p:nvSpPr>
          <p:cNvPr id="6" name="4 Marcador de pie de página">
            <a:extLst>
              <a:ext uri="{FF2B5EF4-FFF2-40B4-BE49-F238E27FC236}">
                <a16:creationId xmlns:a16="http://schemas.microsoft.com/office/drawing/2014/main" id="{168E2DB1-1CAB-4C71-BFA6-64FE9B0D746C}"/>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5 Marcador de número de diapositiva">
            <a:extLst>
              <a:ext uri="{FF2B5EF4-FFF2-40B4-BE49-F238E27FC236}">
                <a16:creationId xmlns:a16="http://schemas.microsoft.com/office/drawing/2014/main" id="{9BEEFB8D-8930-4959-B56A-35BA0E923D49}"/>
              </a:ext>
            </a:extLst>
          </p:cNvPr>
          <p:cNvSpPr>
            <a:spLocks noGrp="1" noChangeArrowheads="1"/>
          </p:cNvSpPr>
          <p:nvPr>
            <p:ph type="sldNum" sz="quarter" idx="12"/>
          </p:nvPr>
        </p:nvSpPr>
        <p:spPr>
          <a:ln/>
        </p:spPr>
        <p:txBody>
          <a:bodyPr/>
          <a:lstStyle>
            <a:lvl1pPr>
              <a:defRPr/>
            </a:lvl1pPr>
          </a:lstStyle>
          <a:p>
            <a:pPr>
              <a:defRPr/>
            </a:pPr>
            <a:fld id="{A632E610-9008-4A6C-9A5D-7173955C9E62}" type="slidenum">
              <a:rPr lang="zh-CN" altLang="en-US"/>
              <a:pPr>
                <a:defRPr/>
              </a:pPr>
              <a:t>‹#›</a:t>
            </a:fld>
            <a:endParaRPr lang="es-ES" altLang="en-US"/>
          </a:p>
        </p:txBody>
      </p:sp>
    </p:spTree>
    <p:extLst>
      <p:ext uri="{BB962C8B-B14F-4D97-AF65-F5344CB8AC3E}">
        <p14:creationId xmlns:p14="http://schemas.microsoft.com/office/powerpoint/2010/main" val="30995808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1 Marcador de título">
            <a:extLst>
              <a:ext uri="{FF2B5EF4-FFF2-40B4-BE49-F238E27FC236}">
                <a16:creationId xmlns:a16="http://schemas.microsoft.com/office/drawing/2014/main" id="{91247BBC-C63C-4FB4-A88A-D7A789CE7F2B}"/>
              </a:ext>
            </a:extLst>
          </p:cNvPr>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s-ES" altLang="zh-CN"/>
              <a:t>Haga clic para modificar el estilo de título del patrón</a:t>
            </a:r>
          </a:p>
        </p:txBody>
      </p:sp>
      <p:sp>
        <p:nvSpPr>
          <p:cNvPr id="1027" name="2 Marcador de texto">
            <a:extLst>
              <a:ext uri="{FF2B5EF4-FFF2-40B4-BE49-F238E27FC236}">
                <a16:creationId xmlns:a16="http://schemas.microsoft.com/office/drawing/2014/main" id="{39FADFA2-F5F4-45CE-9E3F-BA965A42C27C}"/>
              </a:ext>
            </a:extLst>
          </p:cNvPr>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 altLang="zh-CN"/>
              <a:t>Haga clic para modificar el estilo de texto del patrón</a:t>
            </a:r>
          </a:p>
          <a:p>
            <a:pPr lvl="1"/>
            <a:r>
              <a:rPr lang="es-ES" altLang="zh-CN"/>
              <a:t>Segundo nivel</a:t>
            </a:r>
          </a:p>
          <a:p>
            <a:pPr lvl="2"/>
            <a:r>
              <a:rPr lang="es-ES" altLang="zh-CN"/>
              <a:t>Tercer nivel</a:t>
            </a:r>
          </a:p>
          <a:p>
            <a:pPr lvl="3"/>
            <a:r>
              <a:rPr lang="es-ES" altLang="zh-CN"/>
              <a:t>Cuarto nivel</a:t>
            </a:r>
          </a:p>
          <a:p>
            <a:pPr lvl="4"/>
            <a:r>
              <a:rPr lang="es-ES" altLang="zh-CN"/>
              <a:t>Quinto nivel</a:t>
            </a:r>
          </a:p>
        </p:txBody>
      </p:sp>
      <p:sp>
        <p:nvSpPr>
          <p:cNvPr id="1028" name="3 Marcador de fecha">
            <a:extLst>
              <a:ext uri="{FF2B5EF4-FFF2-40B4-BE49-F238E27FC236}">
                <a16:creationId xmlns:a16="http://schemas.microsoft.com/office/drawing/2014/main" id="{974DB53C-2043-48A4-80AD-62333D57C1A7}"/>
              </a:ext>
            </a:extLst>
          </p:cNvPr>
          <p:cNvSpPr>
            <a:spLocks noGrp="1" noChangeArrowheads="1"/>
          </p:cNvSpPr>
          <p:nvPr>
            <p:ph type="dt" sz="half" idx="2"/>
          </p:nvPr>
        </p:nvSpPr>
        <p:spPr bwMode="auto">
          <a:xfrm>
            <a:off x="457200" y="6356350"/>
            <a:ext cx="2133600" cy="365125"/>
          </a:xfrm>
          <a:prstGeom prst="rect">
            <a:avLst/>
          </a:prstGeom>
          <a:noFill/>
          <a:ln>
            <a:noFill/>
          </a:ln>
        </p:spPr>
        <p:txBody>
          <a:bodyPr vert="horz" wrap="square" lIns="91440" tIns="45720" rIns="91440" bIns="45720" numCol="1" anchor="ctr" anchorCtr="0" compatLnSpc="1">
            <a:prstTxWarp prst="textNoShape">
              <a:avLst/>
            </a:prstTxWarp>
          </a:bodyPr>
          <a:lstStyle>
            <a:lvl1pPr eaLnBrk="1" hangingPunct="1">
              <a:defRPr sz="1200">
                <a:solidFill>
                  <a:srgbClr val="898989"/>
                </a:solidFill>
                <a:latin typeface="+mn-lt"/>
                <a:ea typeface="宋体" panose="02010600030101010101" pitchFamily="2" charset="-122"/>
              </a:defRPr>
            </a:lvl1pPr>
          </a:lstStyle>
          <a:p>
            <a:pPr>
              <a:defRPr/>
            </a:pPr>
            <a:fld id="{10C5D086-FA4E-491C-A29E-F7F559DB5343}" type="datetimeFigureOut">
              <a:rPr lang="zh-CN" altLang="en-US"/>
              <a:pPr>
                <a:defRPr/>
              </a:pPr>
              <a:t>2023/10/20</a:t>
            </a:fld>
            <a:endParaRPr lang="es-ES" altLang="en-US"/>
          </a:p>
        </p:txBody>
      </p:sp>
      <p:sp>
        <p:nvSpPr>
          <p:cNvPr id="1029" name="4 Marcador de pie de página">
            <a:extLst>
              <a:ext uri="{FF2B5EF4-FFF2-40B4-BE49-F238E27FC236}">
                <a16:creationId xmlns:a16="http://schemas.microsoft.com/office/drawing/2014/main" id="{C6B33EEA-6103-40CE-8CED-FD6429B49AEF}"/>
              </a:ext>
            </a:extLst>
          </p:cNvPr>
          <p:cNvSpPr>
            <a:spLocks noGrp="1" noChangeArrowheads="1"/>
          </p:cNvSpPr>
          <p:nvPr>
            <p:ph type="ftr" sz="quarter" idx="3"/>
          </p:nvPr>
        </p:nvSpPr>
        <p:spPr bwMode="auto">
          <a:xfrm>
            <a:off x="3124200" y="6356350"/>
            <a:ext cx="2895600" cy="365125"/>
          </a:xfrm>
          <a:prstGeom prst="rect">
            <a:avLst/>
          </a:prstGeom>
          <a:noFill/>
          <a:ln>
            <a:noFill/>
          </a:ln>
        </p:spPr>
        <p:txBody>
          <a:bodyPr vert="horz" wrap="square" lIns="91440" tIns="45720" rIns="91440" bIns="45720" numCol="1" anchor="ctr" anchorCtr="0" compatLnSpc="1">
            <a:prstTxWarp prst="textNoShape">
              <a:avLst/>
            </a:prstTxWarp>
          </a:bodyPr>
          <a:lstStyle>
            <a:lvl1pPr algn="ctr" eaLnBrk="1" hangingPunct="1">
              <a:defRPr sz="1200">
                <a:solidFill>
                  <a:srgbClr val="898989"/>
                </a:solidFill>
                <a:latin typeface="+mn-lt"/>
                <a:ea typeface="宋体" panose="02010600030101010101" pitchFamily="2" charset="-122"/>
              </a:defRPr>
            </a:lvl1pPr>
          </a:lstStyle>
          <a:p>
            <a:pPr>
              <a:defRPr/>
            </a:pPr>
            <a:endParaRPr lang="zh-CN" altLang="en-US"/>
          </a:p>
        </p:txBody>
      </p:sp>
      <p:sp>
        <p:nvSpPr>
          <p:cNvPr id="1030" name="5 Marcador de número de diapositiva">
            <a:extLst>
              <a:ext uri="{FF2B5EF4-FFF2-40B4-BE49-F238E27FC236}">
                <a16:creationId xmlns:a16="http://schemas.microsoft.com/office/drawing/2014/main" id="{F064986C-5270-4757-99A3-7C3222DA7772}"/>
              </a:ext>
            </a:extLst>
          </p:cNvPr>
          <p:cNvSpPr>
            <a:spLocks noGrp="1" noChangeArrowheads="1"/>
          </p:cNvSpPr>
          <p:nvPr>
            <p:ph type="sldNum" sz="quarter" idx="4"/>
          </p:nvPr>
        </p:nvSpPr>
        <p:spPr bwMode="auto">
          <a:xfrm>
            <a:off x="6553200" y="6356350"/>
            <a:ext cx="2133600" cy="365125"/>
          </a:xfrm>
          <a:prstGeom prst="rect">
            <a:avLst/>
          </a:prstGeom>
          <a:noFill/>
          <a:ln>
            <a:noFill/>
          </a:ln>
        </p:spPr>
        <p:txBody>
          <a:bodyPr vert="horz" wrap="square" lIns="91440" tIns="45720" rIns="91440" bIns="45720" numCol="1" anchor="ctr" anchorCtr="0" compatLnSpc="1">
            <a:prstTxWarp prst="textNoShape">
              <a:avLst/>
            </a:prstTxWarp>
          </a:bodyPr>
          <a:lstStyle>
            <a:lvl1pPr algn="r" eaLnBrk="1" hangingPunct="1">
              <a:defRPr sz="1200" smtClean="0">
                <a:solidFill>
                  <a:srgbClr val="898989"/>
                </a:solidFill>
                <a:latin typeface="Calibri" panose="020F0502020204030204" pitchFamily="34" charset="0"/>
                <a:ea typeface="宋体" panose="02010600030101010101" pitchFamily="2" charset="-122"/>
              </a:defRPr>
            </a:lvl1pPr>
          </a:lstStyle>
          <a:p>
            <a:pPr>
              <a:defRPr/>
            </a:pPr>
            <a:fld id="{C707EB0D-2BC0-4235-9AD4-6A0464E9E284}" type="slidenum">
              <a:rPr lang="zh-CN" altLang="en-US"/>
              <a:pPr>
                <a:defRPr/>
              </a:pPr>
              <a:t>‹#›</a:t>
            </a:fld>
            <a:endParaRPr lang="es-ES" altLang="en-US"/>
          </a:p>
        </p:txBody>
      </p:sp>
    </p:spTree>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4" r:id="rId7"/>
    <p:sldLayoutId id="2147483740" r:id="rId8"/>
    <p:sldLayoutId id="2147483741" r:id="rId9"/>
    <p:sldLayoutId id="2147483742" r:id="rId10"/>
    <p:sldLayoutId id="2147483743"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eaLnBrk="0" fontAlgn="base" hangingPunct="0">
        <a:spcBef>
          <a:spcPct val="0"/>
        </a:spcBef>
        <a:spcAft>
          <a:spcPct val="0"/>
        </a:spcAft>
        <a:defRPr sz="4400">
          <a:solidFill>
            <a:schemeClr val="tx1"/>
          </a:solidFill>
          <a:latin typeface="Calibri" panose="020F0502020204030204" pitchFamily="34" charset="0"/>
        </a:defRPr>
      </a:lvl6pPr>
      <a:lvl7pPr marL="914400" algn="ctr" rtl="0" eaLnBrk="0" fontAlgn="base" hangingPunct="0">
        <a:spcBef>
          <a:spcPct val="0"/>
        </a:spcBef>
        <a:spcAft>
          <a:spcPct val="0"/>
        </a:spcAft>
        <a:defRPr sz="4400">
          <a:solidFill>
            <a:schemeClr val="tx1"/>
          </a:solidFill>
          <a:latin typeface="Calibri" panose="020F0502020204030204" pitchFamily="34" charset="0"/>
        </a:defRPr>
      </a:lvl7pPr>
      <a:lvl8pPr marL="1371600" algn="ctr" rtl="0" eaLnBrk="0" fontAlgn="base" hangingPunct="0">
        <a:spcBef>
          <a:spcPct val="0"/>
        </a:spcBef>
        <a:spcAft>
          <a:spcPct val="0"/>
        </a:spcAft>
        <a:defRPr sz="4400">
          <a:solidFill>
            <a:schemeClr val="tx1"/>
          </a:solidFill>
          <a:latin typeface="Calibri" panose="020F0502020204030204" pitchFamily="34" charset="0"/>
        </a:defRPr>
      </a:lvl8pPr>
      <a:lvl9pPr marL="1828800" algn="ctr" rtl="0" eaLnBrk="0" fontAlgn="base" hangingPunct="0">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a:extLst>
              <a:ext uri="{FF2B5EF4-FFF2-40B4-BE49-F238E27FC236}">
                <a16:creationId xmlns:a16="http://schemas.microsoft.com/office/drawing/2014/main" id="{0E696708-E3F7-4955-9FAB-D6EF3F61EDA4}"/>
              </a:ext>
            </a:extLst>
          </p:cNvPr>
          <p:cNvSpPr>
            <a:spLocks noGrp="1" noChangeArrowheads="1"/>
          </p:cNvSpPr>
          <p:nvPr>
            <p:ph type="title"/>
          </p:nvPr>
        </p:nvSpPr>
        <p:spPr/>
        <p:txBody>
          <a:bodyPr/>
          <a:lstStyle/>
          <a:p>
            <a:r>
              <a:rPr lang="zh-CN" altLang="en-US" sz="3200" b="1" dirty="0">
                <a:ea typeface="宋体" panose="02010600030101010101" pitchFamily="2" charset="-122"/>
              </a:rPr>
              <a:t>第</a:t>
            </a:r>
            <a:r>
              <a:rPr lang="en-US" altLang="zh-CN" sz="3200" b="1" dirty="0">
                <a:ea typeface="宋体" panose="02010600030101010101" pitchFamily="2" charset="-122"/>
              </a:rPr>
              <a:t>18</a:t>
            </a:r>
            <a:r>
              <a:rPr lang="zh-CN" altLang="en-US" sz="3200" b="1" dirty="0">
                <a:ea typeface="宋体" panose="02010600030101010101" pitchFamily="2" charset="-122"/>
              </a:rPr>
              <a:t>章 对训练成本上亿美元的清华大学</a:t>
            </a:r>
            <a:r>
              <a:rPr lang="en-US" altLang="zh-CN" sz="3200" b="1" dirty="0" err="1">
                <a:ea typeface="宋体" panose="02010600030101010101" pitchFamily="2" charset="-122"/>
              </a:rPr>
              <a:t>chatGLM</a:t>
            </a:r>
            <a:r>
              <a:rPr lang="zh-CN" altLang="en-US" sz="3200" b="1" dirty="0">
                <a:ea typeface="宋体" panose="02010600030101010101" pitchFamily="2" charset="-122"/>
              </a:rPr>
              <a:t>的高级微调实战</a:t>
            </a:r>
          </a:p>
        </p:txBody>
      </p:sp>
      <p:sp>
        <p:nvSpPr>
          <p:cNvPr id="4099" name="内容占位符 2">
            <a:extLst>
              <a:ext uri="{FF2B5EF4-FFF2-40B4-BE49-F238E27FC236}">
                <a16:creationId xmlns:a16="http://schemas.microsoft.com/office/drawing/2014/main" id="{A0AF8FF0-1AF0-4B34-B2AC-70FE2E9B2F68}"/>
              </a:ext>
            </a:extLst>
          </p:cNvPr>
          <p:cNvSpPr>
            <a:spLocks noGrp="1" noChangeArrowheads="1"/>
          </p:cNvSpPr>
          <p:nvPr>
            <p:ph idx="1"/>
          </p:nvPr>
        </p:nvSpPr>
        <p:spPr>
          <a:xfrm>
            <a:off x="488082" y="1417638"/>
            <a:ext cx="8229600" cy="3744417"/>
          </a:xfrm>
        </p:spPr>
        <p:txBody>
          <a:bodyPr/>
          <a:lstStyle/>
          <a:p>
            <a:pPr marL="0" indent="0">
              <a:buNone/>
            </a:pPr>
            <a:endParaRPr lang="en-US" altLang="zh-CN" dirty="0">
              <a:ea typeface="宋体" panose="02010600030101010101" pitchFamily="2" charset="-122"/>
            </a:endParaRPr>
          </a:p>
          <a:p>
            <a:pPr marL="0" indent="0">
              <a:buNone/>
            </a:pPr>
            <a:r>
              <a:rPr lang="en-US" altLang="zh-CN" sz="2000" dirty="0">
                <a:ea typeface="宋体" panose="02010600030101010101" pitchFamily="2" charset="-122"/>
              </a:rPr>
              <a:t>18.1 </a:t>
            </a:r>
            <a:r>
              <a:rPr lang="en-US" altLang="zh-CN" sz="2000" dirty="0" err="1">
                <a:ea typeface="宋体" panose="02010600030101010101" pitchFamily="2" charset="-122"/>
              </a:rPr>
              <a:t>chatGLM</a:t>
            </a:r>
            <a:r>
              <a:rPr lang="zh-CN" altLang="en-US" sz="2000" dirty="0">
                <a:ea typeface="宋体" panose="02010600030101010101" pitchFamily="2" charset="-122"/>
              </a:rPr>
              <a:t>模型的本地化处理</a:t>
            </a:r>
          </a:p>
          <a:p>
            <a:pPr marL="0" indent="0">
              <a:buNone/>
            </a:pPr>
            <a:r>
              <a:rPr lang="en-US" altLang="zh-CN" sz="2000" dirty="0">
                <a:ea typeface="宋体" panose="02010600030101010101" pitchFamily="2" charset="-122"/>
              </a:rPr>
              <a:t>18.2 </a:t>
            </a:r>
            <a:r>
              <a:rPr lang="zh-CN" altLang="en-US" sz="2000" dirty="0">
                <a:ea typeface="宋体" panose="02010600030101010101" pitchFamily="2" charset="-122"/>
              </a:rPr>
              <a:t>对训练成本上亿美元的清华大学</a:t>
            </a:r>
            <a:r>
              <a:rPr lang="en-US" altLang="zh-CN" sz="2000" dirty="0" err="1">
                <a:ea typeface="宋体" panose="02010600030101010101" pitchFamily="2" charset="-122"/>
              </a:rPr>
              <a:t>chatGLM</a:t>
            </a:r>
            <a:r>
              <a:rPr lang="zh-CN" altLang="en-US" sz="2000" dirty="0">
                <a:ea typeface="宋体" panose="02010600030101010101" pitchFamily="2" charset="-122"/>
              </a:rPr>
              <a:t>的高级微调方法</a:t>
            </a:r>
            <a:r>
              <a:rPr lang="en-US" altLang="zh-CN" sz="2000" dirty="0">
                <a:ea typeface="宋体" panose="02010600030101010101" pitchFamily="2" charset="-122"/>
              </a:rPr>
              <a:t>1-</a:t>
            </a:r>
            <a:r>
              <a:rPr lang="zh-CN" altLang="en-US" sz="2000" dirty="0">
                <a:ea typeface="宋体" panose="02010600030101010101" pitchFamily="2" charset="-122"/>
              </a:rPr>
              <a:t>基于加速库</a:t>
            </a:r>
            <a:r>
              <a:rPr lang="en-US" altLang="zh-CN" sz="2000" dirty="0">
                <a:ea typeface="宋体" panose="02010600030101010101" pitchFamily="2" charset="-122"/>
              </a:rPr>
              <a:t>Accelerator</a:t>
            </a:r>
            <a:r>
              <a:rPr lang="zh-CN" altLang="en-US" sz="2000" dirty="0">
                <a:ea typeface="宋体" panose="02010600030101010101" pitchFamily="2" charset="-122"/>
              </a:rPr>
              <a:t>的全量数据微调方法</a:t>
            </a:r>
          </a:p>
          <a:p>
            <a:pPr marL="0" indent="0">
              <a:buNone/>
            </a:pPr>
            <a:r>
              <a:rPr lang="en-US" altLang="zh-CN" sz="2000" dirty="0">
                <a:ea typeface="宋体" panose="02010600030101010101" pitchFamily="2" charset="-122"/>
              </a:rPr>
              <a:t>18.3 </a:t>
            </a:r>
            <a:r>
              <a:rPr lang="zh-CN" altLang="en-US" sz="2000" dirty="0">
                <a:ea typeface="宋体" panose="02010600030101010101" pitchFamily="2" charset="-122"/>
              </a:rPr>
              <a:t>对训练成本上亿美元的清华大学</a:t>
            </a:r>
            <a:r>
              <a:rPr lang="en-US" altLang="zh-CN" sz="2000" dirty="0" err="1">
                <a:ea typeface="宋体" panose="02010600030101010101" pitchFamily="2" charset="-122"/>
              </a:rPr>
              <a:t>chatGLM</a:t>
            </a:r>
            <a:r>
              <a:rPr lang="zh-CN" altLang="en-US" sz="2000" dirty="0">
                <a:ea typeface="宋体" panose="02010600030101010101" pitchFamily="2" charset="-122"/>
              </a:rPr>
              <a:t>的高级微调方法</a:t>
            </a:r>
            <a:r>
              <a:rPr lang="en-US" altLang="zh-CN" sz="2000" dirty="0">
                <a:ea typeface="宋体" panose="02010600030101010101" pitchFamily="2" charset="-122"/>
              </a:rPr>
              <a:t>2-</a:t>
            </a:r>
            <a:r>
              <a:rPr lang="zh-CN" altLang="en-US" sz="2000" dirty="0">
                <a:ea typeface="宋体" panose="02010600030101010101" pitchFamily="2" charset="-122"/>
              </a:rPr>
              <a:t>基于</a:t>
            </a:r>
            <a:r>
              <a:rPr lang="en-US" altLang="zh-CN" sz="2000" dirty="0" err="1">
                <a:ea typeface="宋体" panose="02010600030101010101" pitchFamily="2" charset="-122"/>
              </a:rPr>
              <a:t>LoRA</a:t>
            </a:r>
            <a:r>
              <a:rPr lang="zh-CN" altLang="en-US" sz="2000" dirty="0">
                <a:ea typeface="宋体" panose="02010600030101010101" pitchFamily="2" charset="-122"/>
              </a:rPr>
              <a:t>的模型微调</a:t>
            </a:r>
          </a:p>
          <a:p>
            <a:pPr marL="0" indent="0">
              <a:buNone/>
            </a:pPr>
            <a:r>
              <a:rPr lang="en-US" altLang="zh-CN" sz="2000" dirty="0">
                <a:ea typeface="宋体" panose="02010600030101010101" pitchFamily="2" charset="-122"/>
              </a:rPr>
              <a:t>18.4 </a:t>
            </a:r>
            <a:r>
              <a:rPr lang="zh-CN" altLang="en-US" sz="2000" dirty="0">
                <a:ea typeface="宋体" panose="02010600030101010101" pitchFamily="2" charset="-122"/>
              </a:rPr>
              <a:t>对训练成本上亿美元的清华大学</a:t>
            </a:r>
            <a:r>
              <a:rPr lang="en-US" altLang="zh-CN" sz="2000" dirty="0" err="1">
                <a:ea typeface="宋体" panose="02010600030101010101" pitchFamily="2" charset="-122"/>
              </a:rPr>
              <a:t>chatGLM</a:t>
            </a:r>
            <a:r>
              <a:rPr lang="zh-CN" altLang="en-US" sz="2000" dirty="0">
                <a:ea typeface="宋体" panose="02010600030101010101" pitchFamily="2" charset="-122"/>
              </a:rPr>
              <a:t>的高级微调方法</a:t>
            </a:r>
            <a:r>
              <a:rPr lang="en-US" altLang="zh-CN" sz="2000" dirty="0">
                <a:ea typeface="宋体" panose="02010600030101010101" pitchFamily="2" charset="-122"/>
              </a:rPr>
              <a:t>3-</a:t>
            </a:r>
            <a:r>
              <a:rPr lang="zh-CN" altLang="en-US" sz="2000" dirty="0">
                <a:ea typeface="宋体" panose="02010600030101010101" pitchFamily="2" charset="-122"/>
              </a:rPr>
              <a:t>基于</a:t>
            </a:r>
            <a:r>
              <a:rPr lang="en-US" altLang="zh-CN" sz="2000" dirty="0" err="1">
                <a:ea typeface="宋体" panose="02010600030101010101" pitchFamily="2" charset="-122"/>
              </a:rPr>
              <a:t>huggingface</a:t>
            </a:r>
            <a:r>
              <a:rPr lang="zh-CN" altLang="en-US" sz="2000" dirty="0">
                <a:ea typeface="宋体" panose="02010600030101010101" pitchFamily="2" charset="-122"/>
              </a:rPr>
              <a:t>的</a:t>
            </a:r>
            <a:r>
              <a:rPr lang="en-US" altLang="zh-CN" sz="2000" dirty="0">
                <a:ea typeface="宋体" panose="02010600030101010101" pitchFamily="2" charset="-122"/>
              </a:rPr>
              <a:t>PEFT</a:t>
            </a:r>
            <a:r>
              <a:rPr lang="zh-CN" altLang="en-US" sz="2000" dirty="0">
                <a:ea typeface="宋体" panose="02010600030101010101" pitchFamily="2" charset="-122"/>
              </a:rPr>
              <a:t>的模型微调</a:t>
            </a:r>
          </a:p>
          <a:p>
            <a:pPr marL="0" indent="0">
              <a:buNone/>
            </a:pPr>
            <a:r>
              <a:rPr lang="en-US" altLang="zh-CN" sz="2000" dirty="0">
                <a:ea typeface="宋体" panose="02010600030101010101" pitchFamily="2" charset="-122"/>
              </a:rPr>
              <a:t>18.5 </a:t>
            </a:r>
            <a:r>
              <a:rPr lang="zh-CN" altLang="en-US" sz="2000" dirty="0">
                <a:ea typeface="宋体" panose="02010600030101010101" pitchFamily="2" charset="-122"/>
              </a:rPr>
              <a:t>本章小结</a:t>
            </a:r>
          </a:p>
          <a:p>
            <a:pPr marL="0" indent="0">
              <a:buNone/>
            </a:pPr>
            <a:endParaRPr lang="en-US" altLang="zh-CN" dirty="0">
              <a:ea typeface="宋体" panose="02010600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a:extLst>
              <a:ext uri="{FF2B5EF4-FFF2-40B4-BE49-F238E27FC236}">
                <a16:creationId xmlns:a16="http://schemas.microsoft.com/office/drawing/2014/main" id="{FB95364B-5624-4BF4-8322-518CE02672BE}"/>
              </a:ext>
            </a:extLst>
          </p:cNvPr>
          <p:cNvSpPr>
            <a:spLocks noGrp="1" noChangeArrowheads="1"/>
          </p:cNvSpPr>
          <p:nvPr>
            <p:ph type="title"/>
          </p:nvPr>
        </p:nvSpPr>
        <p:spPr/>
        <p:txBody>
          <a:bodyPr/>
          <a:lstStyle/>
          <a:p>
            <a:r>
              <a:rPr lang="zh-CN" altLang="en-US" sz="2800" b="1" dirty="0">
                <a:ea typeface="宋体" panose="02010600030101010101" pitchFamily="2" charset="-122"/>
              </a:rPr>
              <a:t>	</a:t>
            </a:r>
            <a:r>
              <a:rPr lang="en-US" altLang="zh-CN" sz="2800" b="1" dirty="0">
                <a:ea typeface="宋体" panose="02010600030101010101" pitchFamily="2" charset="-122"/>
              </a:rPr>
              <a:t>18.3 </a:t>
            </a:r>
            <a:r>
              <a:rPr lang="zh-CN" altLang="en-US" sz="2800" b="1" dirty="0">
                <a:ea typeface="宋体" panose="02010600030101010101" pitchFamily="2" charset="-122"/>
              </a:rPr>
              <a:t>对训练成本上亿美元的清华大学</a:t>
            </a:r>
            <a:r>
              <a:rPr lang="en-US" altLang="zh-CN" sz="2800" b="1" dirty="0" err="1">
                <a:ea typeface="宋体" panose="02010600030101010101" pitchFamily="2" charset="-122"/>
              </a:rPr>
              <a:t>chatGLM</a:t>
            </a:r>
            <a:r>
              <a:rPr lang="zh-CN" altLang="en-US" sz="2800" b="1" dirty="0">
                <a:ea typeface="宋体" panose="02010600030101010101" pitchFamily="2" charset="-122"/>
              </a:rPr>
              <a:t>的高级微调方法</a:t>
            </a:r>
            <a:r>
              <a:rPr lang="en-US" altLang="zh-CN" sz="2800" b="1" dirty="0">
                <a:ea typeface="宋体" panose="02010600030101010101" pitchFamily="2" charset="-122"/>
              </a:rPr>
              <a:t>2-</a:t>
            </a:r>
            <a:r>
              <a:rPr lang="zh-CN" altLang="en-US" sz="2800" b="1" dirty="0">
                <a:ea typeface="宋体" panose="02010600030101010101" pitchFamily="2" charset="-122"/>
              </a:rPr>
              <a:t>基于</a:t>
            </a:r>
            <a:r>
              <a:rPr lang="en-US" altLang="zh-CN" sz="2800" b="1" dirty="0" err="1">
                <a:ea typeface="宋体" panose="02010600030101010101" pitchFamily="2" charset="-122"/>
              </a:rPr>
              <a:t>LoRA</a:t>
            </a:r>
            <a:r>
              <a:rPr lang="zh-CN" altLang="en-US" sz="2800" b="1" dirty="0">
                <a:ea typeface="宋体" panose="02010600030101010101" pitchFamily="2" charset="-122"/>
              </a:rPr>
              <a:t>的模型微调</a:t>
            </a:r>
          </a:p>
        </p:txBody>
      </p:sp>
      <p:sp>
        <p:nvSpPr>
          <p:cNvPr id="6" name="文本框 5">
            <a:extLst>
              <a:ext uri="{FF2B5EF4-FFF2-40B4-BE49-F238E27FC236}">
                <a16:creationId xmlns:a16="http://schemas.microsoft.com/office/drawing/2014/main" id="{C91E65F5-0DBC-4DF2-9F02-889E7F9241AD}"/>
              </a:ext>
            </a:extLst>
          </p:cNvPr>
          <p:cNvSpPr txBox="1"/>
          <p:nvPr/>
        </p:nvSpPr>
        <p:spPr>
          <a:xfrm>
            <a:off x="323528" y="1556792"/>
            <a:ext cx="7848872" cy="513474"/>
          </a:xfrm>
          <a:prstGeom prst="rect">
            <a:avLst/>
          </a:prstGeom>
          <a:noFill/>
        </p:spPr>
        <p:txBody>
          <a:bodyPr wrap="square">
            <a:spAutoFit/>
          </a:bodyPr>
          <a:lstStyle/>
          <a:p>
            <a:pPr algn="just">
              <a:lnSpc>
                <a:spcPct val="173000"/>
              </a:lnSpc>
              <a:spcBef>
                <a:spcPts val="1300"/>
              </a:spcBef>
              <a:spcAft>
                <a:spcPts val="1300"/>
              </a:spcAft>
            </a:pPr>
            <a:r>
              <a:rPr lang="en-US" altLang="zh-CN" sz="1800" b="1" kern="100" dirty="0">
                <a:effectLst/>
                <a:latin typeface="等线" panose="02010600030101010101" pitchFamily="2" charset="-122"/>
                <a:ea typeface="等线" panose="02010600030101010101" pitchFamily="2" charset="-122"/>
              </a:rPr>
              <a:t>18.3.3 </a:t>
            </a:r>
            <a:r>
              <a:rPr lang="zh-CN" altLang="zh-CN" sz="1800" b="1" kern="100" dirty="0">
                <a:effectLst/>
                <a:latin typeface="等线" panose="02010600030101010101" pitchFamily="2" charset="-122"/>
                <a:ea typeface="等线" panose="02010600030101010101" pitchFamily="2" charset="-122"/>
              </a:rPr>
              <a:t>基于自定义</a:t>
            </a:r>
            <a:r>
              <a:rPr lang="en-US" altLang="zh-CN" sz="1800" b="1" kern="100" dirty="0" err="1">
                <a:effectLst/>
                <a:latin typeface="等线" panose="02010600030101010101" pitchFamily="2" charset="-122"/>
                <a:ea typeface="等线" panose="02010600030101010101" pitchFamily="2" charset="-122"/>
              </a:rPr>
              <a:t>LoRA</a:t>
            </a:r>
            <a:r>
              <a:rPr lang="zh-CN" altLang="zh-CN" sz="1800" b="1" kern="100" dirty="0">
                <a:effectLst/>
                <a:latin typeface="等线" panose="02010600030101010101" pitchFamily="2" charset="-122"/>
                <a:ea typeface="等线" panose="02010600030101010101" pitchFamily="2" charset="-122"/>
              </a:rPr>
              <a:t>的模型训练</a:t>
            </a:r>
          </a:p>
        </p:txBody>
      </p:sp>
      <p:sp>
        <p:nvSpPr>
          <p:cNvPr id="10" name="文本框 9">
            <a:extLst>
              <a:ext uri="{FF2B5EF4-FFF2-40B4-BE49-F238E27FC236}">
                <a16:creationId xmlns:a16="http://schemas.microsoft.com/office/drawing/2014/main" id="{B3F992FF-538C-41BB-9782-9ADE95E687FB}"/>
              </a:ext>
            </a:extLst>
          </p:cNvPr>
          <p:cNvSpPr txBox="1"/>
          <p:nvPr/>
        </p:nvSpPr>
        <p:spPr>
          <a:xfrm>
            <a:off x="457200" y="2209420"/>
            <a:ext cx="8229600" cy="1754326"/>
          </a:xfrm>
          <a:prstGeom prst="rect">
            <a:avLst/>
          </a:prstGeom>
          <a:noFill/>
        </p:spPr>
        <p:txBody>
          <a:bodyPr wrap="square">
            <a:spAutoFit/>
          </a:bodyPr>
          <a:lstStyle/>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对于</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LoRA</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对模型的修正来说，实际上就是冻结了原有的模型参数从而只训练插入的参数部分。因此在保存时读者有多种方式对参数进行保存，</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、保存所有的参数文件；</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、仅保存</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LoRA</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更新的部分。</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保存所有参数文件的方法这里作者不再说明，按照一遍的模型训练即可，而对于仅保存</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LoRA</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参数的方法，读者可以通过如下代码段读取对应的参数：</a:t>
            </a:r>
          </a:p>
        </p:txBody>
      </p:sp>
      <p:pic>
        <p:nvPicPr>
          <p:cNvPr id="7" name="图片 6">
            <a:extLst>
              <a:ext uri="{FF2B5EF4-FFF2-40B4-BE49-F238E27FC236}">
                <a16:creationId xmlns:a16="http://schemas.microsoft.com/office/drawing/2014/main" id="{D460C960-05BD-4A1D-825D-86B67164F352}"/>
              </a:ext>
            </a:extLst>
          </p:cNvPr>
          <p:cNvPicPr>
            <a:picLocks noChangeAspect="1"/>
          </p:cNvPicPr>
          <p:nvPr/>
        </p:nvPicPr>
        <p:blipFill>
          <a:blip r:embed="rId2"/>
          <a:stretch>
            <a:fillRect/>
          </a:stretch>
        </p:blipFill>
        <p:spPr>
          <a:xfrm>
            <a:off x="2915816" y="4221088"/>
            <a:ext cx="5306568" cy="1394460"/>
          </a:xfrm>
          <a:prstGeom prst="rect">
            <a:avLst/>
          </a:prstGeom>
        </p:spPr>
      </p:pic>
    </p:spTree>
    <p:extLst>
      <p:ext uri="{BB962C8B-B14F-4D97-AF65-F5344CB8AC3E}">
        <p14:creationId xmlns:p14="http://schemas.microsoft.com/office/powerpoint/2010/main" val="42220504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a:extLst>
              <a:ext uri="{FF2B5EF4-FFF2-40B4-BE49-F238E27FC236}">
                <a16:creationId xmlns:a16="http://schemas.microsoft.com/office/drawing/2014/main" id="{FB95364B-5624-4BF4-8322-518CE02672BE}"/>
              </a:ext>
            </a:extLst>
          </p:cNvPr>
          <p:cNvSpPr>
            <a:spLocks noGrp="1" noChangeArrowheads="1"/>
          </p:cNvSpPr>
          <p:nvPr>
            <p:ph type="title"/>
          </p:nvPr>
        </p:nvSpPr>
        <p:spPr/>
        <p:txBody>
          <a:bodyPr/>
          <a:lstStyle/>
          <a:p>
            <a:r>
              <a:rPr lang="zh-CN" altLang="en-US" sz="2800" b="1" dirty="0">
                <a:ea typeface="宋体" panose="02010600030101010101" pitchFamily="2" charset="-122"/>
              </a:rPr>
              <a:t>	</a:t>
            </a:r>
            <a:r>
              <a:rPr lang="en-US" altLang="zh-CN" sz="2800" b="1" dirty="0">
                <a:ea typeface="宋体" panose="02010600030101010101" pitchFamily="2" charset="-122"/>
              </a:rPr>
              <a:t>18.3 </a:t>
            </a:r>
            <a:r>
              <a:rPr lang="zh-CN" altLang="en-US" sz="2800" b="1" dirty="0">
                <a:ea typeface="宋体" panose="02010600030101010101" pitchFamily="2" charset="-122"/>
              </a:rPr>
              <a:t>对训练成本上亿美元的清华大学</a:t>
            </a:r>
            <a:r>
              <a:rPr lang="en-US" altLang="zh-CN" sz="2800" b="1" dirty="0" err="1">
                <a:ea typeface="宋体" panose="02010600030101010101" pitchFamily="2" charset="-122"/>
              </a:rPr>
              <a:t>chatGLM</a:t>
            </a:r>
            <a:r>
              <a:rPr lang="zh-CN" altLang="en-US" sz="2800" b="1" dirty="0">
                <a:ea typeface="宋体" panose="02010600030101010101" pitchFamily="2" charset="-122"/>
              </a:rPr>
              <a:t>的高级微调方法</a:t>
            </a:r>
            <a:r>
              <a:rPr lang="en-US" altLang="zh-CN" sz="2800" b="1" dirty="0">
                <a:ea typeface="宋体" panose="02010600030101010101" pitchFamily="2" charset="-122"/>
              </a:rPr>
              <a:t>2-</a:t>
            </a:r>
            <a:r>
              <a:rPr lang="zh-CN" altLang="en-US" sz="2800" b="1" dirty="0">
                <a:ea typeface="宋体" panose="02010600030101010101" pitchFamily="2" charset="-122"/>
              </a:rPr>
              <a:t>基于</a:t>
            </a:r>
            <a:r>
              <a:rPr lang="en-US" altLang="zh-CN" sz="2800" b="1" dirty="0" err="1">
                <a:ea typeface="宋体" panose="02010600030101010101" pitchFamily="2" charset="-122"/>
              </a:rPr>
              <a:t>LoRA</a:t>
            </a:r>
            <a:r>
              <a:rPr lang="zh-CN" altLang="en-US" sz="2800" b="1" dirty="0">
                <a:ea typeface="宋体" panose="02010600030101010101" pitchFamily="2" charset="-122"/>
              </a:rPr>
              <a:t>的模型微调</a:t>
            </a:r>
          </a:p>
        </p:txBody>
      </p:sp>
      <p:sp>
        <p:nvSpPr>
          <p:cNvPr id="6" name="文本框 5">
            <a:extLst>
              <a:ext uri="{FF2B5EF4-FFF2-40B4-BE49-F238E27FC236}">
                <a16:creationId xmlns:a16="http://schemas.microsoft.com/office/drawing/2014/main" id="{C91E65F5-0DBC-4DF2-9F02-889E7F9241AD}"/>
              </a:ext>
            </a:extLst>
          </p:cNvPr>
          <p:cNvSpPr txBox="1"/>
          <p:nvPr/>
        </p:nvSpPr>
        <p:spPr>
          <a:xfrm>
            <a:off x="323528" y="1556792"/>
            <a:ext cx="7848872" cy="513474"/>
          </a:xfrm>
          <a:prstGeom prst="rect">
            <a:avLst/>
          </a:prstGeom>
          <a:noFill/>
        </p:spPr>
        <p:txBody>
          <a:bodyPr wrap="square">
            <a:spAutoFit/>
          </a:bodyPr>
          <a:lstStyle/>
          <a:p>
            <a:pPr algn="just">
              <a:lnSpc>
                <a:spcPct val="173000"/>
              </a:lnSpc>
              <a:spcBef>
                <a:spcPts val="1300"/>
              </a:spcBef>
              <a:spcAft>
                <a:spcPts val="1300"/>
              </a:spcAft>
            </a:pPr>
            <a:r>
              <a:rPr lang="en-US" altLang="zh-CN" sz="1800" b="1" kern="100" dirty="0">
                <a:effectLst/>
                <a:latin typeface="等线" panose="02010600030101010101" pitchFamily="2" charset="-122"/>
                <a:ea typeface="等线" panose="02010600030101010101" pitchFamily="2" charset="-122"/>
              </a:rPr>
              <a:t>18.3.4 </a:t>
            </a:r>
            <a:r>
              <a:rPr lang="zh-CN" altLang="zh-CN" sz="1800" b="1" kern="100" dirty="0">
                <a:effectLst/>
                <a:latin typeface="等线" panose="02010600030101010101" pitchFamily="2" charset="-122"/>
                <a:ea typeface="等线" panose="02010600030101010101" pitchFamily="2" charset="-122"/>
              </a:rPr>
              <a:t>基于自定义</a:t>
            </a:r>
            <a:r>
              <a:rPr lang="en-US" altLang="zh-CN" sz="1800" b="1" kern="100" dirty="0" err="1">
                <a:effectLst/>
                <a:latin typeface="等线" panose="02010600030101010101" pitchFamily="2" charset="-122"/>
                <a:ea typeface="等线" panose="02010600030101010101" pitchFamily="2" charset="-122"/>
              </a:rPr>
              <a:t>LoRA</a:t>
            </a:r>
            <a:r>
              <a:rPr lang="zh-CN" altLang="zh-CN" sz="1800" b="1" kern="100" dirty="0">
                <a:effectLst/>
                <a:latin typeface="等线" panose="02010600030101010101" pitchFamily="2" charset="-122"/>
                <a:ea typeface="等线" panose="02010600030101010101" pitchFamily="2" charset="-122"/>
              </a:rPr>
              <a:t>的模型推断</a:t>
            </a:r>
          </a:p>
        </p:txBody>
      </p:sp>
      <p:sp>
        <p:nvSpPr>
          <p:cNvPr id="10" name="文本框 9">
            <a:extLst>
              <a:ext uri="{FF2B5EF4-FFF2-40B4-BE49-F238E27FC236}">
                <a16:creationId xmlns:a16="http://schemas.microsoft.com/office/drawing/2014/main" id="{B3F992FF-538C-41BB-9782-9ADE95E687FB}"/>
              </a:ext>
            </a:extLst>
          </p:cNvPr>
          <p:cNvSpPr txBox="1"/>
          <p:nvPr/>
        </p:nvSpPr>
        <p:spPr>
          <a:xfrm>
            <a:off x="179512" y="2233059"/>
            <a:ext cx="8964488" cy="923330"/>
          </a:xfrm>
          <a:prstGeom prst="rect">
            <a:avLst/>
          </a:prstGeom>
          <a:noFill/>
        </p:spPr>
        <p:txBody>
          <a:bodyPr wrap="square">
            <a:spAutoFit/>
          </a:bodyPr>
          <a:lstStyle/>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下面一步是基于自定义的</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LoRA</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参数对数据的推断。</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如果此时读者使用的是对全体数据进行保存的话，此时可直接使用</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Pytorch2.0</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的参数载入方法完成对整体参数的载入，实现此部分的方法如下所示：</a:t>
            </a:r>
          </a:p>
        </p:txBody>
      </p:sp>
      <p:pic>
        <p:nvPicPr>
          <p:cNvPr id="3" name="图片 2">
            <a:extLst>
              <a:ext uri="{FF2B5EF4-FFF2-40B4-BE49-F238E27FC236}">
                <a16:creationId xmlns:a16="http://schemas.microsoft.com/office/drawing/2014/main" id="{6C6D6285-1425-4782-93BB-2DCA48234CA7}"/>
              </a:ext>
            </a:extLst>
          </p:cNvPr>
          <p:cNvPicPr>
            <a:picLocks noChangeAspect="1"/>
          </p:cNvPicPr>
          <p:nvPr/>
        </p:nvPicPr>
        <p:blipFill>
          <a:blip r:embed="rId2"/>
          <a:stretch>
            <a:fillRect/>
          </a:stretch>
        </p:blipFill>
        <p:spPr>
          <a:xfrm>
            <a:off x="2865832" y="3319182"/>
            <a:ext cx="5306568" cy="2324100"/>
          </a:xfrm>
          <a:prstGeom prst="rect">
            <a:avLst/>
          </a:prstGeom>
        </p:spPr>
      </p:pic>
    </p:spTree>
    <p:extLst>
      <p:ext uri="{BB962C8B-B14F-4D97-AF65-F5344CB8AC3E}">
        <p14:creationId xmlns:p14="http://schemas.microsoft.com/office/powerpoint/2010/main" val="21636804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a:extLst>
              <a:ext uri="{FF2B5EF4-FFF2-40B4-BE49-F238E27FC236}">
                <a16:creationId xmlns:a16="http://schemas.microsoft.com/office/drawing/2014/main" id="{FB95364B-5624-4BF4-8322-518CE02672BE}"/>
              </a:ext>
            </a:extLst>
          </p:cNvPr>
          <p:cNvSpPr>
            <a:spLocks noGrp="1" noChangeArrowheads="1"/>
          </p:cNvSpPr>
          <p:nvPr>
            <p:ph type="title"/>
          </p:nvPr>
        </p:nvSpPr>
        <p:spPr/>
        <p:txBody>
          <a:bodyPr/>
          <a:lstStyle/>
          <a:p>
            <a:r>
              <a:rPr lang="zh-CN" altLang="en-US" sz="2800" b="1" dirty="0">
                <a:ea typeface="宋体" panose="02010600030101010101" pitchFamily="2" charset="-122"/>
              </a:rPr>
              <a:t>	</a:t>
            </a:r>
            <a:r>
              <a:rPr lang="en-US" altLang="zh-CN" sz="2800" b="1" dirty="0">
                <a:ea typeface="宋体" panose="02010600030101010101" pitchFamily="2" charset="-122"/>
              </a:rPr>
              <a:t>18.3 </a:t>
            </a:r>
            <a:r>
              <a:rPr lang="zh-CN" altLang="en-US" sz="2800" b="1" dirty="0">
                <a:ea typeface="宋体" panose="02010600030101010101" pitchFamily="2" charset="-122"/>
              </a:rPr>
              <a:t>对训练成本上亿美元的清华大学</a:t>
            </a:r>
            <a:r>
              <a:rPr lang="en-US" altLang="zh-CN" sz="2800" b="1" dirty="0" err="1">
                <a:ea typeface="宋体" panose="02010600030101010101" pitchFamily="2" charset="-122"/>
              </a:rPr>
              <a:t>chatGLM</a:t>
            </a:r>
            <a:r>
              <a:rPr lang="zh-CN" altLang="en-US" sz="2800" b="1" dirty="0">
                <a:ea typeface="宋体" panose="02010600030101010101" pitchFamily="2" charset="-122"/>
              </a:rPr>
              <a:t>的高级微调方法</a:t>
            </a:r>
            <a:r>
              <a:rPr lang="en-US" altLang="zh-CN" sz="2800" b="1" dirty="0">
                <a:ea typeface="宋体" panose="02010600030101010101" pitchFamily="2" charset="-122"/>
              </a:rPr>
              <a:t>2-</a:t>
            </a:r>
            <a:r>
              <a:rPr lang="zh-CN" altLang="en-US" sz="2800" b="1" dirty="0">
                <a:ea typeface="宋体" panose="02010600030101010101" pitchFamily="2" charset="-122"/>
              </a:rPr>
              <a:t>基于</a:t>
            </a:r>
            <a:r>
              <a:rPr lang="en-US" altLang="zh-CN" sz="2800" b="1" dirty="0" err="1">
                <a:ea typeface="宋体" panose="02010600030101010101" pitchFamily="2" charset="-122"/>
              </a:rPr>
              <a:t>LoRA</a:t>
            </a:r>
            <a:r>
              <a:rPr lang="zh-CN" altLang="en-US" sz="2800" b="1" dirty="0">
                <a:ea typeface="宋体" panose="02010600030101010101" pitchFamily="2" charset="-122"/>
              </a:rPr>
              <a:t>的模型微调</a:t>
            </a:r>
          </a:p>
        </p:txBody>
      </p:sp>
      <p:sp>
        <p:nvSpPr>
          <p:cNvPr id="6" name="文本框 5">
            <a:extLst>
              <a:ext uri="{FF2B5EF4-FFF2-40B4-BE49-F238E27FC236}">
                <a16:creationId xmlns:a16="http://schemas.microsoft.com/office/drawing/2014/main" id="{C91E65F5-0DBC-4DF2-9F02-889E7F9241AD}"/>
              </a:ext>
            </a:extLst>
          </p:cNvPr>
          <p:cNvSpPr txBox="1"/>
          <p:nvPr/>
        </p:nvSpPr>
        <p:spPr>
          <a:xfrm>
            <a:off x="323528" y="1556792"/>
            <a:ext cx="7848872" cy="513474"/>
          </a:xfrm>
          <a:prstGeom prst="rect">
            <a:avLst/>
          </a:prstGeom>
          <a:noFill/>
        </p:spPr>
        <p:txBody>
          <a:bodyPr wrap="square">
            <a:spAutoFit/>
          </a:bodyPr>
          <a:lstStyle/>
          <a:p>
            <a:pPr algn="just">
              <a:lnSpc>
                <a:spcPct val="173000"/>
              </a:lnSpc>
              <a:spcBef>
                <a:spcPts val="1300"/>
              </a:spcBef>
              <a:spcAft>
                <a:spcPts val="1300"/>
              </a:spcAft>
            </a:pPr>
            <a:r>
              <a:rPr lang="en-US" altLang="zh-CN" sz="1800" b="1" kern="100" dirty="0">
                <a:effectLst/>
                <a:latin typeface="等线" panose="02010600030101010101" pitchFamily="2" charset="-122"/>
                <a:ea typeface="等线" panose="02010600030101010101" pitchFamily="2" charset="-122"/>
              </a:rPr>
              <a:t>18.3.5 </a:t>
            </a:r>
            <a:r>
              <a:rPr lang="zh-CN" altLang="zh-CN" sz="1800" b="1" kern="100" dirty="0">
                <a:effectLst/>
                <a:latin typeface="等线" panose="02010600030101010101" pitchFamily="2" charset="-122"/>
                <a:ea typeface="等线" panose="02010600030101010101" pitchFamily="2" charset="-122"/>
              </a:rPr>
              <a:t>基于基本原理的</a:t>
            </a:r>
            <a:r>
              <a:rPr lang="en-US" altLang="zh-CN" sz="1800" b="1" kern="100" dirty="0" err="1">
                <a:effectLst/>
                <a:latin typeface="等线" panose="02010600030101010101" pitchFamily="2" charset="-122"/>
                <a:ea typeface="等线" panose="02010600030101010101" pitchFamily="2" charset="-122"/>
              </a:rPr>
              <a:t>LoRA</a:t>
            </a:r>
            <a:r>
              <a:rPr lang="zh-CN" altLang="zh-CN" sz="1800" b="1" kern="100" dirty="0">
                <a:effectLst/>
                <a:latin typeface="等线" panose="02010600030101010101" pitchFamily="2" charset="-122"/>
                <a:ea typeface="等线" panose="02010600030101010101" pitchFamily="2" charset="-122"/>
              </a:rPr>
              <a:t>实现</a:t>
            </a:r>
          </a:p>
        </p:txBody>
      </p:sp>
      <p:sp>
        <p:nvSpPr>
          <p:cNvPr id="10" name="文本框 9">
            <a:extLst>
              <a:ext uri="{FF2B5EF4-FFF2-40B4-BE49-F238E27FC236}">
                <a16:creationId xmlns:a16="http://schemas.microsoft.com/office/drawing/2014/main" id="{B3F992FF-538C-41BB-9782-9ADE95E687FB}"/>
              </a:ext>
            </a:extLst>
          </p:cNvPr>
          <p:cNvSpPr txBox="1"/>
          <p:nvPr/>
        </p:nvSpPr>
        <p:spPr>
          <a:xfrm>
            <a:off x="323528" y="2214009"/>
            <a:ext cx="8229600" cy="923330"/>
          </a:xfrm>
          <a:prstGeom prst="rect">
            <a:avLst/>
          </a:prstGeom>
          <a:noFill/>
        </p:spPr>
        <p:txBody>
          <a:bodyPr wrap="square">
            <a:spAutoFit/>
          </a:bodyPr>
          <a:lstStyle/>
          <a:p>
            <a:pPr algn="just"/>
            <a:r>
              <a:rPr lang="en-US" altLang="zh-CN" kern="100" dirty="0">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对于</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LoRA</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的基本原理和具体使用方法，作者已经做了完整的阐述，作者讲到</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LoRA</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实际上就是使用一个额外的网络加载到对应的位置上从而完成对模型预测结果的修正。一个可以完整的</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LoRA</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参数载入的实现如下所示：</a:t>
            </a:r>
          </a:p>
        </p:txBody>
      </p:sp>
      <p:pic>
        <p:nvPicPr>
          <p:cNvPr id="3" name="图片 2">
            <a:extLst>
              <a:ext uri="{FF2B5EF4-FFF2-40B4-BE49-F238E27FC236}">
                <a16:creationId xmlns:a16="http://schemas.microsoft.com/office/drawing/2014/main" id="{D8D010D3-F57F-4EE1-BC02-076DE196A01F}"/>
              </a:ext>
            </a:extLst>
          </p:cNvPr>
          <p:cNvPicPr>
            <a:picLocks noChangeAspect="1"/>
          </p:cNvPicPr>
          <p:nvPr/>
        </p:nvPicPr>
        <p:blipFill>
          <a:blip r:embed="rId2"/>
          <a:stretch>
            <a:fillRect/>
          </a:stretch>
        </p:blipFill>
        <p:spPr>
          <a:xfrm>
            <a:off x="3246560" y="3138480"/>
            <a:ext cx="5306568" cy="2788920"/>
          </a:xfrm>
          <a:prstGeom prst="rect">
            <a:avLst/>
          </a:prstGeom>
        </p:spPr>
      </p:pic>
    </p:spTree>
    <p:extLst>
      <p:ext uri="{BB962C8B-B14F-4D97-AF65-F5344CB8AC3E}">
        <p14:creationId xmlns:p14="http://schemas.microsoft.com/office/powerpoint/2010/main" val="33651163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a:extLst>
              <a:ext uri="{FF2B5EF4-FFF2-40B4-BE49-F238E27FC236}">
                <a16:creationId xmlns:a16="http://schemas.microsoft.com/office/drawing/2014/main" id="{FB95364B-5624-4BF4-8322-518CE02672BE}"/>
              </a:ext>
            </a:extLst>
          </p:cNvPr>
          <p:cNvSpPr>
            <a:spLocks noGrp="1" noChangeArrowheads="1"/>
          </p:cNvSpPr>
          <p:nvPr>
            <p:ph type="title"/>
          </p:nvPr>
        </p:nvSpPr>
        <p:spPr/>
        <p:txBody>
          <a:bodyPr/>
          <a:lstStyle/>
          <a:p>
            <a:r>
              <a:rPr lang="zh-CN" altLang="en-US" sz="2400" b="1" dirty="0">
                <a:ea typeface="宋体" panose="02010600030101010101" pitchFamily="2" charset="-122"/>
              </a:rPr>
              <a:t>	</a:t>
            </a:r>
            <a:r>
              <a:rPr lang="en-US" altLang="zh-CN" sz="2400" b="1" dirty="0">
                <a:ea typeface="宋体" panose="02010600030101010101" pitchFamily="2" charset="-122"/>
              </a:rPr>
              <a:t>18.4 </a:t>
            </a:r>
            <a:r>
              <a:rPr lang="zh-CN" altLang="en-US" sz="2400" b="1" dirty="0">
                <a:ea typeface="宋体" panose="02010600030101010101" pitchFamily="2" charset="-122"/>
              </a:rPr>
              <a:t>对训练成本上亿美元的清华大学</a:t>
            </a:r>
            <a:r>
              <a:rPr lang="en-US" altLang="zh-CN" sz="2400" b="1" dirty="0" err="1">
                <a:ea typeface="宋体" panose="02010600030101010101" pitchFamily="2" charset="-122"/>
              </a:rPr>
              <a:t>chatGLM</a:t>
            </a:r>
            <a:r>
              <a:rPr lang="zh-CN" altLang="en-US" sz="2400" b="1" dirty="0">
                <a:ea typeface="宋体" panose="02010600030101010101" pitchFamily="2" charset="-122"/>
              </a:rPr>
              <a:t>的高级微调方法</a:t>
            </a:r>
            <a:r>
              <a:rPr lang="en-US" altLang="zh-CN" sz="2400" b="1" dirty="0">
                <a:ea typeface="宋体" panose="02010600030101010101" pitchFamily="2" charset="-122"/>
              </a:rPr>
              <a:t>3-</a:t>
            </a:r>
            <a:r>
              <a:rPr lang="zh-CN" altLang="en-US" sz="2400" b="1" dirty="0">
                <a:ea typeface="宋体" panose="02010600030101010101" pitchFamily="2" charset="-122"/>
              </a:rPr>
              <a:t>基于</a:t>
            </a:r>
            <a:r>
              <a:rPr lang="en-US" altLang="zh-CN" sz="2400" b="1" dirty="0" err="1">
                <a:ea typeface="宋体" panose="02010600030101010101" pitchFamily="2" charset="-122"/>
              </a:rPr>
              <a:t>huggingface</a:t>
            </a:r>
            <a:r>
              <a:rPr lang="zh-CN" altLang="en-US" sz="2400" b="1" dirty="0">
                <a:ea typeface="宋体" panose="02010600030101010101" pitchFamily="2" charset="-122"/>
              </a:rPr>
              <a:t>的</a:t>
            </a:r>
            <a:r>
              <a:rPr lang="en-US" altLang="zh-CN" sz="2400" b="1" dirty="0">
                <a:ea typeface="宋体" panose="02010600030101010101" pitchFamily="2" charset="-122"/>
              </a:rPr>
              <a:t>PEFT</a:t>
            </a:r>
            <a:r>
              <a:rPr lang="zh-CN" altLang="en-US" sz="2400" b="1" dirty="0">
                <a:ea typeface="宋体" panose="02010600030101010101" pitchFamily="2" charset="-122"/>
              </a:rPr>
              <a:t>的模型微调</a:t>
            </a:r>
          </a:p>
        </p:txBody>
      </p:sp>
      <p:sp>
        <p:nvSpPr>
          <p:cNvPr id="6" name="文本框 5">
            <a:extLst>
              <a:ext uri="{FF2B5EF4-FFF2-40B4-BE49-F238E27FC236}">
                <a16:creationId xmlns:a16="http://schemas.microsoft.com/office/drawing/2014/main" id="{C91E65F5-0DBC-4DF2-9F02-889E7F9241AD}"/>
              </a:ext>
            </a:extLst>
          </p:cNvPr>
          <p:cNvSpPr txBox="1"/>
          <p:nvPr/>
        </p:nvSpPr>
        <p:spPr>
          <a:xfrm>
            <a:off x="179512" y="1393280"/>
            <a:ext cx="7848872" cy="513474"/>
          </a:xfrm>
          <a:prstGeom prst="rect">
            <a:avLst/>
          </a:prstGeom>
          <a:noFill/>
        </p:spPr>
        <p:txBody>
          <a:bodyPr wrap="square">
            <a:spAutoFit/>
          </a:bodyPr>
          <a:lstStyle/>
          <a:p>
            <a:pPr algn="just">
              <a:lnSpc>
                <a:spcPct val="173000"/>
              </a:lnSpc>
              <a:spcBef>
                <a:spcPts val="1300"/>
              </a:spcBef>
              <a:spcAft>
                <a:spcPts val="1300"/>
              </a:spcAft>
            </a:pPr>
            <a:r>
              <a:rPr lang="en-US" altLang="zh-CN" sz="1800" b="1" kern="100" dirty="0">
                <a:effectLst/>
                <a:latin typeface="等线" panose="02010600030101010101" pitchFamily="2" charset="-122"/>
                <a:ea typeface="等线" panose="02010600030101010101" pitchFamily="2" charset="-122"/>
              </a:rPr>
              <a:t>18.4.1 PEFT</a:t>
            </a:r>
            <a:r>
              <a:rPr lang="zh-CN" altLang="zh-CN" sz="1800" b="1" kern="100" dirty="0">
                <a:effectLst/>
                <a:latin typeface="等线" panose="02010600030101010101" pitchFamily="2" charset="-122"/>
                <a:ea typeface="等线" panose="02010600030101010101" pitchFamily="2" charset="-122"/>
              </a:rPr>
              <a:t>技术详解</a:t>
            </a:r>
          </a:p>
        </p:txBody>
      </p:sp>
      <p:sp>
        <p:nvSpPr>
          <p:cNvPr id="10" name="文本框 9">
            <a:extLst>
              <a:ext uri="{FF2B5EF4-FFF2-40B4-BE49-F238E27FC236}">
                <a16:creationId xmlns:a16="http://schemas.microsoft.com/office/drawing/2014/main" id="{B3F992FF-538C-41BB-9782-9ADE95E687FB}"/>
              </a:ext>
            </a:extLst>
          </p:cNvPr>
          <p:cNvSpPr txBox="1"/>
          <p:nvPr/>
        </p:nvSpPr>
        <p:spPr>
          <a:xfrm>
            <a:off x="179512" y="2090172"/>
            <a:ext cx="8229600" cy="2677656"/>
          </a:xfrm>
          <a:prstGeom prst="rect">
            <a:avLst/>
          </a:prstGeom>
          <a:noFill/>
        </p:spPr>
        <p:txBody>
          <a:bodyPr wrap="square">
            <a:spAutoFit/>
          </a:bodyPr>
          <a:lstStyle/>
          <a:p>
            <a:pPr algn="just"/>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前面我们已经说过然而，但就训练和开发成本达到上亿美元的</a:t>
            </a:r>
            <a:r>
              <a:rPr lang="en-US" altLang="zh-CN" sz="1400" kern="100" dirty="0" err="1">
                <a:effectLst/>
                <a:latin typeface="等线" panose="02010600030101010101" pitchFamily="2" charset="-122"/>
                <a:ea typeface="等线" panose="02010600030101010101" pitchFamily="2" charset="-122"/>
                <a:cs typeface="Times New Roman" panose="02020603050405020304" pitchFamily="18" charset="0"/>
              </a:rPr>
              <a:t>chatGLM</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来说，大型预训练模型的训练成本非常高昂，需要庞大的计算资源和大量的数据，一般人难以承受。这也导致了一些研究人员难以重复和验证先前的研究成果。为了解决这个问题，研究人员开始研究</a:t>
            </a:r>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Parameter-Efficient Fine-Tuning (PEFT)</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技术。</a:t>
            </a:r>
          </a:p>
          <a:p>
            <a:pPr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相较于我们前面介绍的</a:t>
            </a:r>
            <a:r>
              <a:rPr lang="en-US" altLang="zh-CN" sz="1400" kern="100" dirty="0" err="1">
                <a:effectLst/>
                <a:latin typeface="等线" panose="02010600030101010101" pitchFamily="2" charset="-122"/>
                <a:ea typeface="等线" panose="02010600030101010101" pitchFamily="2" charset="-122"/>
                <a:cs typeface="Times New Roman" panose="02020603050405020304" pitchFamily="18" charset="0"/>
              </a:rPr>
              <a:t>LoRA</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调参方法，</a:t>
            </a:r>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PEFT</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设计了如下图所示的</a:t>
            </a:r>
            <a:r>
              <a:rPr lang="zh-CN" altLang="zh-CN" sz="1400" b="1" kern="100" dirty="0">
                <a:effectLst/>
                <a:latin typeface="等线" panose="02010600030101010101" pitchFamily="2" charset="-122"/>
                <a:ea typeface="等线" panose="02010600030101010101" pitchFamily="2" charset="-122"/>
                <a:cs typeface="Times New Roman" panose="02020603050405020304" pitchFamily="18" charset="0"/>
              </a:rPr>
              <a:t>三种</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结构，将其嵌入</a:t>
            </a:r>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Transformer</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的结构里面。</a:t>
            </a:r>
          </a:p>
          <a:p>
            <a:pPr marL="342900" lvl="0" indent="-342900" algn="just">
              <a:buFont typeface="Wingdings" panose="05000000000000000000" pitchFamily="2" charset="2"/>
              <a:buChar char=""/>
            </a:pPr>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Adapter-Tuning</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：将较小的神经网络层或模块插入预训练模型的每一层，这些新插入的神经模块称为</a:t>
            </a:r>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adapter</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（适配器），下游任务微调时也只训练这些适配器参数；</a:t>
            </a:r>
          </a:p>
          <a:p>
            <a:pPr marL="342900" lvl="0" indent="-342900" algn="just">
              <a:buFont typeface="Wingdings" panose="05000000000000000000" pitchFamily="2" charset="2"/>
              <a:buChar char=""/>
            </a:pPr>
            <a:r>
              <a:rPr lang="en-US" altLang="zh-CN" sz="1400" kern="100" dirty="0" err="1">
                <a:effectLst/>
                <a:latin typeface="等线" panose="02010600030101010101" pitchFamily="2" charset="-122"/>
                <a:ea typeface="等线" panose="02010600030101010101" pitchFamily="2" charset="-122"/>
                <a:cs typeface="Times New Roman" panose="02020603050405020304" pitchFamily="18" charset="0"/>
              </a:rPr>
              <a:t>LoRA</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：通过学习小参数的低秩矩阵来近似模型权重矩阵的参数更新，训练时只优化低秩矩阵参数。</a:t>
            </a:r>
          </a:p>
          <a:p>
            <a:pPr marL="342900" lvl="0" indent="-342900" algn="just">
              <a:buFont typeface="Wingdings" panose="05000000000000000000" pitchFamily="2" charset="2"/>
              <a:buChar char=""/>
            </a:pPr>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Prefix/Prompt-Tuning</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：在模型的输入或隐层添加若干个额外可训练的前缀</a:t>
            </a:r>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tokens</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（这些前缀是连续的伪</a:t>
            </a:r>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tokens</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，不对应真实的</a:t>
            </a:r>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tokens</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），只训练这些前缀参数；</a:t>
            </a:r>
          </a:p>
          <a:p>
            <a:pPr indent="266700" algn="just"/>
            <a:r>
              <a:rPr lang="en-US" altLang="zh-CN" sz="1400" kern="100" dirty="0" err="1">
                <a:effectLst/>
                <a:latin typeface="等线" panose="02010600030101010101" pitchFamily="2" charset="-122"/>
                <a:ea typeface="等线" panose="02010600030101010101" pitchFamily="2" charset="-122"/>
                <a:cs typeface="Times New Roman" panose="02020603050405020304" pitchFamily="18" charset="0"/>
              </a:rPr>
              <a:t>LoRA</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结构我们在前面已经介绍，这里就不再重复阐述，而以</a:t>
            </a:r>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Adapter</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结构为例，如下图所示：</a:t>
            </a:r>
          </a:p>
        </p:txBody>
      </p:sp>
      <p:pic>
        <p:nvPicPr>
          <p:cNvPr id="7" name="图片 6">
            <a:extLst>
              <a:ext uri="{FF2B5EF4-FFF2-40B4-BE49-F238E27FC236}">
                <a16:creationId xmlns:a16="http://schemas.microsoft.com/office/drawing/2014/main" id="{79EADFB7-3362-4F97-B63D-22C3540BD8E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580112" y="4581128"/>
            <a:ext cx="3436099" cy="2083812"/>
          </a:xfrm>
          <a:prstGeom prst="rect">
            <a:avLst/>
          </a:prstGeom>
          <a:noFill/>
          <a:ln>
            <a:noFill/>
          </a:ln>
        </p:spPr>
      </p:pic>
    </p:spTree>
    <p:extLst>
      <p:ext uri="{BB962C8B-B14F-4D97-AF65-F5344CB8AC3E}">
        <p14:creationId xmlns:p14="http://schemas.microsoft.com/office/powerpoint/2010/main" val="23360426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a:extLst>
              <a:ext uri="{FF2B5EF4-FFF2-40B4-BE49-F238E27FC236}">
                <a16:creationId xmlns:a16="http://schemas.microsoft.com/office/drawing/2014/main" id="{FB95364B-5624-4BF4-8322-518CE02672BE}"/>
              </a:ext>
            </a:extLst>
          </p:cNvPr>
          <p:cNvSpPr>
            <a:spLocks noGrp="1" noChangeArrowheads="1"/>
          </p:cNvSpPr>
          <p:nvPr>
            <p:ph type="title"/>
          </p:nvPr>
        </p:nvSpPr>
        <p:spPr/>
        <p:txBody>
          <a:bodyPr/>
          <a:lstStyle/>
          <a:p>
            <a:r>
              <a:rPr lang="zh-CN" altLang="en-US" sz="2400" b="1" dirty="0">
                <a:ea typeface="宋体" panose="02010600030101010101" pitchFamily="2" charset="-122"/>
              </a:rPr>
              <a:t>	</a:t>
            </a:r>
            <a:r>
              <a:rPr lang="en-US" altLang="zh-CN" sz="2400" b="1" dirty="0">
                <a:ea typeface="宋体" panose="02010600030101010101" pitchFamily="2" charset="-122"/>
              </a:rPr>
              <a:t>18.4 </a:t>
            </a:r>
            <a:r>
              <a:rPr lang="zh-CN" altLang="en-US" sz="2400" b="1" dirty="0">
                <a:ea typeface="宋体" panose="02010600030101010101" pitchFamily="2" charset="-122"/>
              </a:rPr>
              <a:t>对训练成本上亿美元的清华大学</a:t>
            </a:r>
            <a:r>
              <a:rPr lang="en-US" altLang="zh-CN" sz="2400" b="1" dirty="0" err="1">
                <a:ea typeface="宋体" panose="02010600030101010101" pitchFamily="2" charset="-122"/>
              </a:rPr>
              <a:t>chatGLM</a:t>
            </a:r>
            <a:r>
              <a:rPr lang="zh-CN" altLang="en-US" sz="2400" b="1" dirty="0">
                <a:ea typeface="宋体" panose="02010600030101010101" pitchFamily="2" charset="-122"/>
              </a:rPr>
              <a:t>的高级微调方法</a:t>
            </a:r>
            <a:r>
              <a:rPr lang="en-US" altLang="zh-CN" sz="2400" b="1" dirty="0">
                <a:ea typeface="宋体" panose="02010600030101010101" pitchFamily="2" charset="-122"/>
              </a:rPr>
              <a:t>3-</a:t>
            </a:r>
            <a:r>
              <a:rPr lang="zh-CN" altLang="en-US" sz="2400" b="1" dirty="0">
                <a:ea typeface="宋体" panose="02010600030101010101" pitchFamily="2" charset="-122"/>
              </a:rPr>
              <a:t>基于</a:t>
            </a:r>
            <a:r>
              <a:rPr lang="en-US" altLang="zh-CN" sz="2400" b="1" dirty="0" err="1">
                <a:ea typeface="宋体" panose="02010600030101010101" pitchFamily="2" charset="-122"/>
              </a:rPr>
              <a:t>huggingface</a:t>
            </a:r>
            <a:r>
              <a:rPr lang="zh-CN" altLang="en-US" sz="2400" b="1" dirty="0">
                <a:ea typeface="宋体" panose="02010600030101010101" pitchFamily="2" charset="-122"/>
              </a:rPr>
              <a:t>的</a:t>
            </a:r>
            <a:r>
              <a:rPr lang="en-US" altLang="zh-CN" sz="2400" b="1" dirty="0">
                <a:ea typeface="宋体" panose="02010600030101010101" pitchFamily="2" charset="-122"/>
              </a:rPr>
              <a:t>PEFT</a:t>
            </a:r>
            <a:r>
              <a:rPr lang="zh-CN" altLang="en-US" sz="2400" b="1" dirty="0">
                <a:ea typeface="宋体" panose="02010600030101010101" pitchFamily="2" charset="-122"/>
              </a:rPr>
              <a:t>的模型微调</a:t>
            </a:r>
          </a:p>
        </p:txBody>
      </p:sp>
      <p:sp>
        <p:nvSpPr>
          <p:cNvPr id="6" name="文本框 5">
            <a:extLst>
              <a:ext uri="{FF2B5EF4-FFF2-40B4-BE49-F238E27FC236}">
                <a16:creationId xmlns:a16="http://schemas.microsoft.com/office/drawing/2014/main" id="{C91E65F5-0DBC-4DF2-9F02-889E7F9241AD}"/>
              </a:ext>
            </a:extLst>
          </p:cNvPr>
          <p:cNvSpPr txBox="1"/>
          <p:nvPr/>
        </p:nvSpPr>
        <p:spPr>
          <a:xfrm>
            <a:off x="323528" y="1556792"/>
            <a:ext cx="7848872" cy="513474"/>
          </a:xfrm>
          <a:prstGeom prst="rect">
            <a:avLst/>
          </a:prstGeom>
          <a:noFill/>
        </p:spPr>
        <p:txBody>
          <a:bodyPr wrap="square">
            <a:spAutoFit/>
          </a:bodyPr>
          <a:lstStyle/>
          <a:p>
            <a:pPr algn="just">
              <a:lnSpc>
                <a:spcPct val="173000"/>
              </a:lnSpc>
              <a:spcBef>
                <a:spcPts val="1300"/>
              </a:spcBef>
              <a:spcAft>
                <a:spcPts val="1300"/>
              </a:spcAft>
            </a:pPr>
            <a:r>
              <a:rPr lang="en-US" altLang="zh-CN" sz="1800" b="1" kern="100" dirty="0">
                <a:effectLst/>
                <a:latin typeface="等线" panose="02010600030101010101" pitchFamily="2" charset="-122"/>
                <a:ea typeface="等线" panose="02010600030101010101" pitchFamily="2" charset="-122"/>
              </a:rPr>
              <a:t>18.4.2 PEFT</a:t>
            </a:r>
            <a:r>
              <a:rPr lang="zh-CN" altLang="zh-CN" sz="1800" b="1" kern="100" dirty="0">
                <a:effectLst/>
                <a:latin typeface="等线" panose="02010600030101010101" pitchFamily="2" charset="-122"/>
                <a:ea typeface="等线" panose="02010600030101010101" pitchFamily="2" charset="-122"/>
              </a:rPr>
              <a:t>的使用与参数设计</a:t>
            </a:r>
          </a:p>
        </p:txBody>
      </p:sp>
      <p:sp>
        <p:nvSpPr>
          <p:cNvPr id="10" name="文本框 9">
            <a:extLst>
              <a:ext uri="{FF2B5EF4-FFF2-40B4-BE49-F238E27FC236}">
                <a16:creationId xmlns:a16="http://schemas.microsoft.com/office/drawing/2014/main" id="{B3F992FF-538C-41BB-9782-9ADE95E687FB}"/>
              </a:ext>
            </a:extLst>
          </p:cNvPr>
          <p:cNvSpPr txBox="1"/>
          <p:nvPr/>
        </p:nvSpPr>
        <p:spPr>
          <a:xfrm>
            <a:off x="457200" y="2209420"/>
            <a:ext cx="8229600" cy="584775"/>
          </a:xfrm>
          <a:prstGeom prst="rect">
            <a:avLst/>
          </a:prstGeom>
          <a:noFill/>
        </p:spPr>
        <p:txBody>
          <a:bodyPr wrap="square">
            <a:spAutoFit/>
          </a:bodyPr>
          <a:lstStyle/>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首先看一下</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PEFT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的的使用方法，官方既定的</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PEFT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演示内容如下所示：</a:t>
            </a:r>
          </a:p>
          <a:p>
            <a:pPr marL="342900" lvl="0" indent="-342900" algn="just">
              <a:buFont typeface="Wingdings" panose="05000000000000000000" pitchFamily="2" charset="2"/>
              <a:buChar char=""/>
            </a:pP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3" name="图片 2">
            <a:extLst>
              <a:ext uri="{FF2B5EF4-FFF2-40B4-BE49-F238E27FC236}">
                <a16:creationId xmlns:a16="http://schemas.microsoft.com/office/drawing/2014/main" id="{28F5C390-BCB1-4AEF-B68F-35D87BB8711E}"/>
              </a:ext>
            </a:extLst>
          </p:cNvPr>
          <p:cNvPicPr>
            <a:picLocks noChangeAspect="1"/>
          </p:cNvPicPr>
          <p:nvPr/>
        </p:nvPicPr>
        <p:blipFill>
          <a:blip r:embed="rId2"/>
          <a:stretch>
            <a:fillRect/>
          </a:stretch>
        </p:blipFill>
        <p:spPr>
          <a:xfrm>
            <a:off x="3707904" y="2794195"/>
            <a:ext cx="5306568" cy="1859280"/>
          </a:xfrm>
          <a:prstGeom prst="rect">
            <a:avLst/>
          </a:prstGeom>
        </p:spPr>
      </p:pic>
      <p:sp>
        <p:nvSpPr>
          <p:cNvPr id="8" name="文本框 7">
            <a:extLst>
              <a:ext uri="{FF2B5EF4-FFF2-40B4-BE49-F238E27FC236}">
                <a16:creationId xmlns:a16="http://schemas.microsoft.com/office/drawing/2014/main" id="{B0C8BB3C-325C-4A13-B377-793E2FF39FAE}"/>
              </a:ext>
            </a:extLst>
          </p:cNvPr>
          <p:cNvSpPr txBox="1"/>
          <p:nvPr/>
        </p:nvSpPr>
        <p:spPr>
          <a:xfrm>
            <a:off x="323528" y="3310407"/>
            <a:ext cx="3168352" cy="1477328"/>
          </a:xfrm>
          <a:prstGeom prst="rect">
            <a:avLst/>
          </a:prstGeom>
          <a:noFill/>
        </p:spPr>
        <p:txBody>
          <a:bodyPr wrap="square">
            <a:spAutoFit/>
          </a:bodyPr>
          <a:lstStyle/>
          <a:p>
            <a:r>
              <a:rPr lang="zh-CN" altLang="en-US" dirty="0"/>
              <a:t>这里首先是通过</a:t>
            </a:r>
            <a:r>
              <a:rPr lang="en-US" altLang="zh-CN" dirty="0" err="1"/>
              <a:t>peft_config</a:t>
            </a:r>
            <a:r>
              <a:rPr lang="zh-CN" altLang="en-US" dirty="0"/>
              <a:t>设定了加载</a:t>
            </a:r>
            <a:r>
              <a:rPr lang="en-US" altLang="zh-CN" dirty="0"/>
              <a:t>PEFT</a:t>
            </a:r>
            <a:r>
              <a:rPr lang="zh-CN" altLang="en-US" dirty="0"/>
              <a:t>的的设定参数，之后将加载的模型与</a:t>
            </a:r>
            <a:r>
              <a:rPr lang="en-US" altLang="zh-CN" dirty="0" err="1"/>
              <a:t>peft</a:t>
            </a:r>
            <a:r>
              <a:rPr lang="zh-CN" altLang="en-US" dirty="0"/>
              <a:t>参数通过给定的</a:t>
            </a:r>
            <a:r>
              <a:rPr lang="en-US" altLang="zh-CN" dirty="0" err="1"/>
              <a:t>get_peft_model</a:t>
            </a:r>
            <a:r>
              <a:rPr lang="zh-CN" altLang="en-US" dirty="0"/>
              <a:t>函数进行结合</a:t>
            </a:r>
          </a:p>
        </p:txBody>
      </p:sp>
    </p:spTree>
    <p:extLst>
      <p:ext uri="{BB962C8B-B14F-4D97-AF65-F5344CB8AC3E}">
        <p14:creationId xmlns:p14="http://schemas.microsoft.com/office/powerpoint/2010/main" val="17724987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a:extLst>
              <a:ext uri="{FF2B5EF4-FFF2-40B4-BE49-F238E27FC236}">
                <a16:creationId xmlns:a16="http://schemas.microsoft.com/office/drawing/2014/main" id="{FB95364B-5624-4BF4-8322-518CE02672BE}"/>
              </a:ext>
            </a:extLst>
          </p:cNvPr>
          <p:cNvSpPr>
            <a:spLocks noGrp="1" noChangeArrowheads="1"/>
          </p:cNvSpPr>
          <p:nvPr>
            <p:ph type="title"/>
          </p:nvPr>
        </p:nvSpPr>
        <p:spPr/>
        <p:txBody>
          <a:bodyPr/>
          <a:lstStyle/>
          <a:p>
            <a:r>
              <a:rPr lang="zh-CN" altLang="en-US" sz="2400" b="1" dirty="0">
                <a:ea typeface="宋体" panose="02010600030101010101" pitchFamily="2" charset="-122"/>
              </a:rPr>
              <a:t>	</a:t>
            </a:r>
            <a:r>
              <a:rPr lang="en-US" altLang="zh-CN" sz="2400" b="1" dirty="0">
                <a:ea typeface="宋体" panose="02010600030101010101" pitchFamily="2" charset="-122"/>
              </a:rPr>
              <a:t>18.4 </a:t>
            </a:r>
            <a:r>
              <a:rPr lang="zh-CN" altLang="en-US" sz="2400" b="1" dirty="0">
                <a:ea typeface="宋体" panose="02010600030101010101" pitchFamily="2" charset="-122"/>
              </a:rPr>
              <a:t>对训练成本上亿美元的清华大学</a:t>
            </a:r>
            <a:r>
              <a:rPr lang="en-US" altLang="zh-CN" sz="2400" b="1" dirty="0" err="1">
                <a:ea typeface="宋体" panose="02010600030101010101" pitchFamily="2" charset="-122"/>
              </a:rPr>
              <a:t>chatGLM</a:t>
            </a:r>
            <a:r>
              <a:rPr lang="zh-CN" altLang="en-US" sz="2400" b="1" dirty="0">
                <a:ea typeface="宋体" panose="02010600030101010101" pitchFamily="2" charset="-122"/>
              </a:rPr>
              <a:t>的高级微调方法</a:t>
            </a:r>
            <a:r>
              <a:rPr lang="en-US" altLang="zh-CN" sz="2400" b="1" dirty="0">
                <a:ea typeface="宋体" panose="02010600030101010101" pitchFamily="2" charset="-122"/>
              </a:rPr>
              <a:t>3-</a:t>
            </a:r>
            <a:r>
              <a:rPr lang="zh-CN" altLang="en-US" sz="2400" b="1" dirty="0">
                <a:ea typeface="宋体" panose="02010600030101010101" pitchFamily="2" charset="-122"/>
              </a:rPr>
              <a:t>基于</a:t>
            </a:r>
            <a:r>
              <a:rPr lang="en-US" altLang="zh-CN" sz="2400" b="1" dirty="0" err="1">
                <a:ea typeface="宋体" panose="02010600030101010101" pitchFamily="2" charset="-122"/>
              </a:rPr>
              <a:t>huggingface</a:t>
            </a:r>
            <a:r>
              <a:rPr lang="zh-CN" altLang="en-US" sz="2400" b="1" dirty="0">
                <a:ea typeface="宋体" panose="02010600030101010101" pitchFamily="2" charset="-122"/>
              </a:rPr>
              <a:t>的</a:t>
            </a:r>
            <a:r>
              <a:rPr lang="en-US" altLang="zh-CN" sz="2400" b="1" dirty="0">
                <a:ea typeface="宋体" panose="02010600030101010101" pitchFamily="2" charset="-122"/>
              </a:rPr>
              <a:t>PEFT</a:t>
            </a:r>
            <a:r>
              <a:rPr lang="zh-CN" altLang="en-US" sz="2400" b="1" dirty="0">
                <a:ea typeface="宋体" panose="02010600030101010101" pitchFamily="2" charset="-122"/>
              </a:rPr>
              <a:t>的模型微调</a:t>
            </a:r>
          </a:p>
        </p:txBody>
      </p:sp>
      <p:sp>
        <p:nvSpPr>
          <p:cNvPr id="6" name="文本框 5">
            <a:extLst>
              <a:ext uri="{FF2B5EF4-FFF2-40B4-BE49-F238E27FC236}">
                <a16:creationId xmlns:a16="http://schemas.microsoft.com/office/drawing/2014/main" id="{C91E65F5-0DBC-4DF2-9F02-889E7F9241AD}"/>
              </a:ext>
            </a:extLst>
          </p:cNvPr>
          <p:cNvSpPr txBox="1"/>
          <p:nvPr/>
        </p:nvSpPr>
        <p:spPr>
          <a:xfrm>
            <a:off x="323528" y="1556792"/>
            <a:ext cx="7848872" cy="513474"/>
          </a:xfrm>
          <a:prstGeom prst="rect">
            <a:avLst/>
          </a:prstGeom>
          <a:noFill/>
        </p:spPr>
        <p:txBody>
          <a:bodyPr wrap="square">
            <a:spAutoFit/>
          </a:bodyPr>
          <a:lstStyle/>
          <a:p>
            <a:pPr algn="just">
              <a:lnSpc>
                <a:spcPct val="173000"/>
              </a:lnSpc>
              <a:spcBef>
                <a:spcPts val="1300"/>
              </a:spcBef>
              <a:spcAft>
                <a:spcPts val="1300"/>
              </a:spcAft>
            </a:pPr>
            <a:r>
              <a:rPr lang="en-US" altLang="zh-CN" sz="1800" b="1" kern="100" dirty="0">
                <a:effectLst/>
                <a:latin typeface="等线" panose="02010600030101010101" pitchFamily="2" charset="-122"/>
                <a:ea typeface="等线" panose="02010600030101010101" pitchFamily="2" charset="-122"/>
              </a:rPr>
              <a:t>18.4.3 </a:t>
            </a:r>
            <a:r>
              <a:rPr lang="en-US" altLang="zh-CN" sz="1800" b="1" kern="100" dirty="0" err="1">
                <a:effectLst/>
                <a:latin typeface="等线" panose="02010600030101010101" pitchFamily="2" charset="-122"/>
                <a:ea typeface="等线" panose="02010600030101010101" pitchFamily="2" charset="-122"/>
              </a:rPr>
              <a:t>Huggingface</a:t>
            </a:r>
            <a:r>
              <a:rPr lang="zh-CN" altLang="zh-CN" sz="1800" b="1" kern="100" dirty="0">
                <a:effectLst/>
                <a:latin typeface="等线" panose="02010600030101010101" pitchFamily="2" charset="-122"/>
                <a:ea typeface="等线" panose="02010600030101010101" pitchFamily="2" charset="-122"/>
              </a:rPr>
              <a:t>专用</a:t>
            </a:r>
            <a:r>
              <a:rPr lang="en-US" altLang="zh-CN" sz="1800" b="1" kern="100" dirty="0">
                <a:effectLst/>
                <a:latin typeface="等线" panose="02010600030101010101" pitchFamily="2" charset="-122"/>
                <a:ea typeface="等线" panose="02010600030101010101" pitchFamily="2" charset="-122"/>
              </a:rPr>
              <a:t>PEFT</a:t>
            </a:r>
            <a:r>
              <a:rPr lang="zh-CN" altLang="zh-CN" sz="1800" b="1" kern="100" dirty="0">
                <a:effectLst/>
                <a:latin typeface="等线" panose="02010600030101010101" pitchFamily="2" charset="-122"/>
                <a:ea typeface="等线" panose="02010600030101010101" pitchFamily="2" charset="-122"/>
              </a:rPr>
              <a:t>的使用</a:t>
            </a:r>
          </a:p>
        </p:txBody>
      </p:sp>
      <p:sp>
        <p:nvSpPr>
          <p:cNvPr id="10" name="文本框 9">
            <a:extLst>
              <a:ext uri="{FF2B5EF4-FFF2-40B4-BE49-F238E27FC236}">
                <a16:creationId xmlns:a16="http://schemas.microsoft.com/office/drawing/2014/main" id="{B3F992FF-538C-41BB-9782-9ADE95E687FB}"/>
              </a:ext>
            </a:extLst>
          </p:cNvPr>
          <p:cNvSpPr txBox="1"/>
          <p:nvPr/>
        </p:nvSpPr>
        <p:spPr>
          <a:xfrm>
            <a:off x="323528" y="2276872"/>
            <a:ext cx="8229600" cy="1754326"/>
          </a:xfrm>
          <a:prstGeom prst="rect">
            <a:avLst/>
          </a:prstGeom>
          <a:noFill/>
        </p:spPr>
        <p:txBody>
          <a:bodyPr wrap="square">
            <a:spAutoFit/>
          </a:bodyPr>
          <a:lstStyle/>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下面到了使用</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PEFT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的内容，对于</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Huggingface</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出品的</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PEFT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类库，我们只需要遵循其使用规则直接将其加载到我们原有模型类上即可。</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由于</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PEFT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库是由</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Huggingface</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出品，其天然需要适配</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Huggingface</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的输入输出接口，因此如果想要将其架设到我们自定义的</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chatGLM</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代码段中。而其中最为关键的是在自定义的实现，相对于一般我们在原有的</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model</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类中定义的</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forward</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函数：</a:t>
            </a:r>
          </a:p>
        </p:txBody>
      </p:sp>
      <p:pic>
        <p:nvPicPr>
          <p:cNvPr id="2" name="图片 1">
            <a:extLst>
              <a:ext uri="{FF2B5EF4-FFF2-40B4-BE49-F238E27FC236}">
                <a16:creationId xmlns:a16="http://schemas.microsoft.com/office/drawing/2014/main" id="{4580A318-F359-484E-896A-D0D108F40199}"/>
              </a:ext>
            </a:extLst>
          </p:cNvPr>
          <p:cNvPicPr>
            <a:picLocks noChangeAspect="1"/>
          </p:cNvPicPr>
          <p:nvPr/>
        </p:nvPicPr>
        <p:blipFill>
          <a:blip r:embed="rId2"/>
          <a:stretch>
            <a:fillRect/>
          </a:stretch>
        </p:blipFill>
        <p:spPr>
          <a:xfrm>
            <a:off x="3845772" y="3861048"/>
            <a:ext cx="4298053" cy="1780186"/>
          </a:xfrm>
          <a:prstGeom prst="rect">
            <a:avLst/>
          </a:prstGeom>
        </p:spPr>
      </p:pic>
    </p:spTree>
    <p:extLst>
      <p:ext uri="{BB962C8B-B14F-4D97-AF65-F5344CB8AC3E}">
        <p14:creationId xmlns:p14="http://schemas.microsoft.com/office/powerpoint/2010/main" val="14076958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a:extLst>
              <a:ext uri="{FF2B5EF4-FFF2-40B4-BE49-F238E27FC236}">
                <a16:creationId xmlns:a16="http://schemas.microsoft.com/office/drawing/2014/main" id="{FB95364B-5624-4BF4-8322-518CE02672BE}"/>
              </a:ext>
            </a:extLst>
          </p:cNvPr>
          <p:cNvSpPr>
            <a:spLocks noGrp="1" noChangeArrowheads="1"/>
          </p:cNvSpPr>
          <p:nvPr>
            <p:ph type="title"/>
          </p:nvPr>
        </p:nvSpPr>
        <p:spPr/>
        <p:txBody>
          <a:bodyPr/>
          <a:lstStyle/>
          <a:p>
            <a:r>
              <a:rPr lang="en-US" altLang="zh-CN" sz="3600" b="1" dirty="0">
                <a:ea typeface="宋体" panose="02010600030101010101" pitchFamily="2" charset="-122"/>
              </a:rPr>
              <a:t>18.5 </a:t>
            </a:r>
            <a:r>
              <a:rPr lang="zh-CN" altLang="en-US" sz="3600" b="1" dirty="0">
                <a:ea typeface="宋体" panose="02010600030101010101" pitchFamily="2" charset="-122"/>
              </a:rPr>
              <a:t>本章小结</a:t>
            </a:r>
          </a:p>
        </p:txBody>
      </p:sp>
      <p:sp>
        <p:nvSpPr>
          <p:cNvPr id="6" name="文本框 5">
            <a:extLst>
              <a:ext uri="{FF2B5EF4-FFF2-40B4-BE49-F238E27FC236}">
                <a16:creationId xmlns:a16="http://schemas.microsoft.com/office/drawing/2014/main" id="{0F001BE3-057A-44A8-9909-7630673621C9}"/>
              </a:ext>
            </a:extLst>
          </p:cNvPr>
          <p:cNvSpPr txBox="1"/>
          <p:nvPr/>
        </p:nvSpPr>
        <p:spPr>
          <a:xfrm>
            <a:off x="215516" y="2060848"/>
            <a:ext cx="8712968" cy="2585323"/>
          </a:xfrm>
          <a:prstGeom prst="rect">
            <a:avLst/>
          </a:prstGeom>
          <a:noFill/>
        </p:spPr>
        <p:txBody>
          <a:bodyPr wrap="square">
            <a:spAutoFit/>
          </a:bodyPr>
          <a:lstStyle/>
          <a:p>
            <a:pPr indent="266700"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本章主要介绍针对</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chatGLM</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模型本地化的方法，举例了根据数据不同对</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chatGLM</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进行微调的内容，而对于具体的微调选择上来说，却不存在基于任务的最佳微调方法，但在一些特定的场景下，有一种方法要好得多。例如，</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LoRA</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在低</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中资源的场景下表现最好，而完全微调在我们增加数据量到更高的样本时，相对性能会增加。速度和性能之间存在着明显的区别，</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PEFT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的速度更差，但在低资源下的性能更好，而随着数据的扩展，反之亦然。具体测试还请读者自行根据需要落地的业务完成此方面的内容。</a:t>
            </a:r>
          </a:p>
          <a:p>
            <a:pPr indent="266700"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大模型是深度学习自然语言处理皇冠上的一颗明珠，本书也仅仅起到一个抛砖引玉的引导作用，后期更多的内容还请读者在实践中学习和准备。</a:t>
            </a:r>
          </a:p>
          <a:p>
            <a:pPr algn="just"/>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4739541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a:extLst>
              <a:ext uri="{FF2B5EF4-FFF2-40B4-BE49-F238E27FC236}">
                <a16:creationId xmlns:a16="http://schemas.microsoft.com/office/drawing/2014/main" id="{AD62EE69-FF52-40F2-9FC5-5C504E966D27}"/>
              </a:ext>
            </a:extLst>
          </p:cNvPr>
          <p:cNvSpPr>
            <a:spLocks noGrp="1" noChangeArrowheads="1"/>
          </p:cNvSpPr>
          <p:nvPr>
            <p:ph type="title"/>
          </p:nvPr>
        </p:nvSpPr>
        <p:spPr/>
        <p:txBody>
          <a:bodyPr/>
          <a:lstStyle/>
          <a:p>
            <a:r>
              <a:rPr lang="en-US" altLang="zh-CN" sz="2800" b="1" dirty="0">
                <a:ea typeface="宋体" panose="02010600030101010101" pitchFamily="2" charset="-122"/>
              </a:rPr>
              <a:t>	18.1 </a:t>
            </a:r>
            <a:r>
              <a:rPr lang="en-US" altLang="zh-CN" sz="2800" b="1" dirty="0" err="1">
                <a:ea typeface="宋体" panose="02010600030101010101" pitchFamily="2" charset="-122"/>
              </a:rPr>
              <a:t>chatGLM</a:t>
            </a:r>
            <a:r>
              <a:rPr lang="zh-CN" altLang="en-US" sz="2800" b="1" dirty="0">
                <a:ea typeface="宋体" panose="02010600030101010101" pitchFamily="2" charset="-122"/>
              </a:rPr>
              <a:t>模型的本地化处理</a:t>
            </a:r>
          </a:p>
        </p:txBody>
      </p:sp>
      <p:sp>
        <p:nvSpPr>
          <p:cNvPr id="11" name="文本框 10">
            <a:extLst>
              <a:ext uri="{FF2B5EF4-FFF2-40B4-BE49-F238E27FC236}">
                <a16:creationId xmlns:a16="http://schemas.microsoft.com/office/drawing/2014/main" id="{EAD5B37D-160A-45C4-9662-0CA48E44CDF3}"/>
              </a:ext>
            </a:extLst>
          </p:cNvPr>
          <p:cNvSpPr txBox="1"/>
          <p:nvPr/>
        </p:nvSpPr>
        <p:spPr>
          <a:xfrm>
            <a:off x="179512" y="2353436"/>
            <a:ext cx="8424936" cy="646331"/>
          </a:xfrm>
          <a:prstGeom prst="rect">
            <a:avLst/>
          </a:prstGeom>
          <a:noFill/>
        </p:spPr>
        <p:txBody>
          <a:bodyPr wrap="square">
            <a:spAutoFit/>
          </a:bodyPr>
          <a:lstStyle/>
          <a:p>
            <a:pPr algn="just"/>
            <a:r>
              <a:rPr lang="en-US" altLang="zh-CN" kern="100" dirty="0">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在</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Huggingface</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的</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chatGLM</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对应的库内容下，清华大学相关实验室也给用户提供了对应的</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chatGLM</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孕妈以便下载和学习，其中的内容如下所示：</a:t>
            </a:r>
          </a:p>
        </p:txBody>
      </p:sp>
      <p:sp>
        <p:nvSpPr>
          <p:cNvPr id="7" name="文本框 6">
            <a:extLst>
              <a:ext uri="{FF2B5EF4-FFF2-40B4-BE49-F238E27FC236}">
                <a16:creationId xmlns:a16="http://schemas.microsoft.com/office/drawing/2014/main" id="{041BA838-F687-40F2-8697-8C91CE0281D8}"/>
              </a:ext>
            </a:extLst>
          </p:cNvPr>
          <p:cNvSpPr txBox="1"/>
          <p:nvPr/>
        </p:nvSpPr>
        <p:spPr>
          <a:xfrm>
            <a:off x="255414" y="1628800"/>
            <a:ext cx="8565057" cy="513474"/>
          </a:xfrm>
          <a:prstGeom prst="rect">
            <a:avLst/>
          </a:prstGeom>
          <a:noFill/>
        </p:spPr>
        <p:txBody>
          <a:bodyPr wrap="square">
            <a:spAutoFit/>
          </a:bodyPr>
          <a:lstStyle/>
          <a:p>
            <a:pPr algn="just">
              <a:lnSpc>
                <a:spcPct val="173000"/>
              </a:lnSpc>
              <a:spcBef>
                <a:spcPts val="1300"/>
              </a:spcBef>
              <a:spcAft>
                <a:spcPts val="1300"/>
              </a:spcAft>
            </a:pPr>
            <a:r>
              <a:rPr lang="en-US" altLang="zh-CN" sz="1800" b="1" kern="100" dirty="0">
                <a:effectLst/>
                <a:latin typeface="等线" panose="02010600030101010101" pitchFamily="2" charset="-122"/>
                <a:ea typeface="等线" panose="02010600030101010101" pitchFamily="2" charset="-122"/>
              </a:rPr>
              <a:t>18.1.1 </a:t>
            </a:r>
            <a:r>
              <a:rPr lang="zh-CN" altLang="zh-CN" sz="1800" b="1" kern="100" dirty="0">
                <a:effectLst/>
                <a:latin typeface="等线" panose="02010600030101010101" pitchFamily="2" charset="-122"/>
                <a:ea typeface="等线" panose="02010600030101010101" pitchFamily="2" charset="-122"/>
              </a:rPr>
              <a:t>下载</a:t>
            </a:r>
            <a:r>
              <a:rPr lang="en-US" altLang="zh-CN" sz="1800" b="1" kern="100" dirty="0" err="1">
                <a:effectLst/>
                <a:latin typeface="等线" panose="02010600030101010101" pitchFamily="2" charset="-122"/>
                <a:ea typeface="等线" panose="02010600030101010101" pitchFamily="2" charset="-122"/>
              </a:rPr>
              <a:t>chatGLM</a:t>
            </a:r>
            <a:r>
              <a:rPr lang="zh-CN" altLang="zh-CN" sz="1800" b="1" kern="100" dirty="0">
                <a:effectLst/>
                <a:latin typeface="等线" panose="02010600030101010101" pitchFamily="2" charset="-122"/>
                <a:ea typeface="等线" panose="02010600030101010101" pitchFamily="2" charset="-122"/>
              </a:rPr>
              <a:t>源码与与合并存档</a:t>
            </a:r>
          </a:p>
        </p:txBody>
      </p:sp>
      <p:pic>
        <p:nvPicPr>
          <p:cNvPr id="17" name="图片 16">
            <a:extLst>
              <a:ext uri="{FF2B5EF4-FFF2-40B4-BE49-F238E27FC236}">
                <a16:creationId xmlns:a16="http://schemas.microsoft.com/office/drawing/2014/main" id="{C1267B2B-EDA9-4123-B05D-D2B1CF8C36A8}"/>
              </a:ext>
            </a:extLst>
          </p:cNvPr>
          <p:cNvPicPr/>
          <p:nvPr/>
        </p:nvPicPr>
        <p:blipFill>
          <a:blip r:embed="rId2"/>
          <a:stretch>
            <a:fillRect/>
          </a:stretch>
        </p:blipFill>
        <p:spPr>
          <a:xfrm>
            <a:off x="4272850" y="2999767"/>
            <a:ext cx="4722495" cy="2885440"/>
          </a:xfrm>
          <a:prstGeom prst="rect">
            <a:avLst/>
          </a:prstGeom>
        </p:spPr>
      </p:pic>
      <p:sp>
        <p:nvSpPr>
          <p:cNvPr id="19" name="文本框 18">
            <a:extLst>
              <a:ext uri="{FF2B5EF4-FFF2-40B4-BE49-F238E27FC236}">
                <a16:creationId xmlns:a16="http://schemas.microsoft.com/office/drawing/2014/main" id="{68355FD7-3C7C-41E1-AD5D-6D19BFAD7489}"/>
              </a:ext>
            </a:extLst>
          </p:cNvPr>
          <p:cNvSpPr txBox="1"/>
          <p:nvPr/>
        </p:nvSpPr>
        <p:spPr>
          <a:xfrm>
            <a:off x="457200" y="3645024"/>
            <a:ext cx="3631257" cy="1754326"/>
          </a:xfrm>
          <a:prstGeom prst="rect">
            <a:avLst/>
          </a:prstGeom>
          <a:noFill/>
        </p:spPr>
        <p:txBody>
          <a:bodyPr wrap="square">
            <a:spAutoFit/>
          </a:bodyPr>
          <a:lstStyle/>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其中的的</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modeling_chatglm.py</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文件就是提供的源码内容供使用者学习和下载，读者可以下载当前文件夹中所有的，除了存档（以</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.bin</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后缀结尾的文件）之外的所有文件备用。</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a:extLst>
              <a:ext uri="{FF2B5EF4-FFF2-40B4-BE49-F238E27FC236}">
                <a16:creationId xmlns:a16="http://schemas.microsoft.com/office/drawing/2014/main" id="{815C580A-7EDA-45BC-B1B0-8681ED37B3F6}"/>
              </a:ext>
            </a:extLst>
          </p:cNvPr>
          <p:cNvSpPr>
            <a:spLocks noGrp="1" noChangeArrowheads="1"/>
          </p:cNvSpPr>
          <p:nvPr>
            <p:ph type="title"/>
          </p:nvPr>
        </p:nvSpPr>
        <p:spPr/>
        <p:txBody>
          <a:bodyPr/>
          <a:lstStyle/>
          <a:p>
            <a:r>
              <a:rPr lang="en-US" altLang="zh-CN" sz="2800" b="1" dirty="0">
                <a:ea typeface="宋体" panose="02010600030101010101" pitchFamily="2" charset="-122"/>
              </a:rPr>
              <a:t>	18.1 </a:t>
            </a:r>
            <a:r>
              <a:rPr lang="en-US" altLang="zh-CN" sz="2800" b="1" dirty="0" err="1">
                <a:ea typeface="宋体" panose="02010600030101010101" pitchFamily="2" charset="-122"/>
              </a:rPr>
              <a:t>chatGLM</a:t>
            </a:r>
            <a:r>
              <a:rPr lang="zh-CN" altLang="en-US" sz="2800" b="1" dirty="0">
                <a:ea typeface="宋体" panose="02010600030101010101" pitchFamily="2" charset="-122"/>
              </a:rPr>
              <a:t>模型的本地化处理</a:t>
            </a:r>
          </a:p>
        </p:txBody>
      </p:sp>
      <p:sp>
        <p:nvSpPr>
          <p:cNvPr id="6147" name="内容占位符 2">
            <a:extLst>
              <a:ext uri="{FF2B5EF4-FFF2-40B4-BE49-F238E27FC236}">
                <a16:creationId xmlns:a16="http://schemas.microsoft.com/office/drawing/2014/main" id="{5B4A23E8-D5C7-4698-A477-7F0D620FC9A5}"/>
              </a:ext>
            </a:extLst>
          </p:cNvPr>
          <p:cNvSpPr>
            <a:spLocks noGrp="1" noChangeArrowheads="1"/>
          </p:cNvSpPr>
          <p:nvPr>
            <p:ph idx="1"/>
          </p:nvPr>
        </p:nvSpPr>
        <p:spPr>
          <a:xfrm>
            <a:off x="179512" y="1484784"/>
            <a:ext cx="8229600" cy="676672"/>
          </a:xfrm>
        </p:spPr>
        <p:txBody>
          <a:bodyPr/>
          <a:lstStyle/>
          <a:p>
            <a:pPr algn="just">
              <a:lnSpc>
                <a:spcPct val="173000"/>
              </a:lnSpc>
              <a:spcBef>
                <a:spcPts val="1300"/>
              </a:spcBef>
              <a:spcAft>
                <a:spcPts val="1300"/>
              </a:spcAft>
            </a:pPr>
            <a:r>
              <a:rPr lang="en-US" altLang="zh-CN" sz="1800" b="1" kern="100" dirty="0">
                <a:effectLst/>
                <a:latin typeface="等线" panose="02010600030101010101" pitchFamily="2" charset="-122"/>
                <a:ea typeface="等线" panose="02010600030101010101" pitchFamily="2" charset="-122"/>
              </a:rPr>
              <a:t>18.1.2 </a:t>
            </a:r>
            <a:r>
              <a:rPr lang="zh-CN" altLang="zh-CN" sz="1800" b="1" kern="100" dirty="0">
                <a:effectLst/>
                <a:latin typeface="等线" panose="02010600030101010101" pitchFamily="2" charset="-122"/>
                <a:ea typeface="等线" panose="02010600030101010101" pitchFamily="2" charset="-122"/>
              </a:rPr>
              <a:t>修正后的本地自定义模型</a:t>
            </a:r>
          </a:p>
        </p:txBody>
      </p:sp>
      <p:sp>
        <p:nvSpPr>
          <p:cNvPr id="8" name="文本框 7">
            <a:extLst>
              <a:ext uri="{FF2B5EF4-FFF2-40B4-BE49-F238E27FC236}">
                <a16:creationId xmlns:a16="http://schemas.microsoft.com/office/drawing/2014/main" id="{C2603540-8833-47C6-B898-627FFD2D515B}"/>
              </a:ext>
            </a:extLst>
          </p:cNvPr>
          <p:cNvSpPr txBox="1"/>
          <p:nvPr/>
        </p:nvSpPr>
        <p:spPr>
          <a:xfrm>
            <a:off x="457200" y="2228602"/>
            <a:ext cx="8363272" cy="646331"/>
          </a:xfrm>
          <a:prstGeom prst="rect">
            <a:avLst/>
          </a:prstGeom>
          <a:noFill/>
        </p:spPr>
        <p:txBody>
          <a:bodyPr wrap="square">
            <a:spAutoFit/>
          </a:bodyPr>
          <a:lstStyle/>
          <a:p>
            <a:pPr algn="just"/>
            <a:r>
              <a:rPr lang="en-US" altLang="zh-CN" kern="100" dirty="0">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下面一步的内容就是修正自定义的本地化模型，将模型设置成本地可以处理并熟悉的内容，完整代码如下所示：</a:t>
            </a:r>
          </a:p>
        </p:txBody>
      </p:sp>
      <p:pic>
        <p:nvPicPr>
          <p:cNvPr id="12" name="图片 11">
            <a:extLst>
              <a:ext uri="{FF2B5EF4-FFF2-40B4-BE49-F238E27FC236}">
                <a16:creationId xmlns:a16="http://schemas.microsoft.com/office/drawing/2014/main" id="{C47A0670-A828-488F-B558-F46051C86842}"/>
              </a:ext>
            </a:extLst>
          </p:cNvPr>
          <p:cNvPicPr>
            <a:picLocks noChangeAspect="1"/>
          </p:cNvPicPr>
          <p:nvPr/>
        </p:nvPicPr>
        <p:blipFill>
          <a:blip r:embed="rId2"/>
          <a:stretch>
            <a:fillRect/>
          </a:stretch>
        </p:blipFill>
        <p:spPr>
          <a:xfrm>
            <a:off x="3837432" y="2666332"/>
            <a:ext cx="5306568" cy="2633472"/>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a:extLst>
              <a:ext uri="{FF2B5EF4-FFF2-40B4-BE49-F238E27FC236}">
                <a16:creationId xmlns:a16="http://schemas.microsoft.com/office/drawing/2014/main" id="{91D1B3F1-820A-4856-80E7-28F63833060C}"/>
              </a:ext>
            </a:extLst>
          </p:cNvPr>
          <p:cNvSpPr>
            <a:spLocks noGrp="1" noChangeArrowheads="1"/>
          </p:cNvSpPr>
          <p:nvPr>
            <p:ph type="title"/>
          </p:nvPr>
        </p:nvSpPr>
        <p:spPr/>
        <p:txBody>
          <a:bodyPr/>
          <a:lstStyle/>
          <a:p>
            <a:r>
              <a:rPr lang="en-US" altLang="zh-CN" sz="2800" b="1" dirty="0">
                <a:ea typeface="宋体" panose="02010600030101010101" pitchFamily="2" charset="-122"/>
              </a:rPr>
              <a:t>	18.1 </a:t>
            </a:r>
            <a:r>
              <a:rPr lang="en-US" altLang="zh-CN" sz="2800" b="1" dirty="0" err="1">
                <a:ea typeface="宋体" panose="02010600030101010101" pitchFamily="2" charset="-122"/>
              </a:rPr>
              <a:t>chatGLM</a:t>
            </a:r>
            <a:r>
              <a:rPr lang="zh-CN" altLang="en-US" sz="2800" b="1" dirty="0">
                <a:ea typeface="宋体" panose="02010600030101010101" pitchFamily="2" charset="-122"/>
              </a:rPr>
              <a:t>模型的本地化处理</a:t>
            </a:r>
            <a:endParaRPr lang="zh-CN" altLang="en-US" sz="2800" dirty="0">
              <a:ea typeface="宋体" panose="02010600030101010101" pitchFamily="2" charset="-122"/>
            </a:endParaRPr>
          </a:p>
        </p:txBody>
      </p:sp>
      <p:sp>
        <p:nvSpPr>
          <p:cNvPr id="7171" name="内容占位符 2">
            <a:extLst>
              <a:ext uri="{FF2B5EF4-FFF2-40B4-BE49-F238E27FC236}">
                <a16:creationId xmlns:a16="http://schemas.microsoft.com/office/drawing/2014/main" id="{10A1BC15-4D37-4BB5-92C0-EB32892AD6DC}"/>
              </a:ext>
            </a:extLst>
          </p:cNvPr>
          <p:cNvSpPr>
            <a:spLocks noGrp="1" noChangeArrowheads="1"/>
          </p:cNvSpPr>
          <p:nvPr>
            <p:ph idx="1"/>
          </p:nvPr>
        </p:nvSpPr>
        <p:spPr>
          <a:xfrm>
            <a:off x="179512" y="1556792"/>
            <a:ext cx="8229600" cy="460648"/>
          </a:xfrm>
        </p:spPr>
        <p:txBody>
          <a:bodyPr/>
          <a:lstStyle/>
          <a:p>
            <a:pPr algn="just">
              <a:lnSpc>
                <a:spcPct val="173000"/>
              </a:lnSpc>
              <a:spcBef>
                <a:spcPts val="1300"/>
              </a:spcBef>
              <a:spcAft>
                <a:spcPts val="1300"/>
              </a:spcAft>
            </a:pPr>
            <a:r>
              <a:rPr lang="en-US" altLang="zh-CN" sz="1800" b="1" kern="100" dirty="0">
                <a:effectLst/>
                <a:latin typeface="等线" panose="02010600030101010101" pitchFamily="2" charset="-122"/>
                <a:ea typeface="等线" panose="02010600030101010101" pitchFamily="2" charset="-122"/>
              </a:rPr>
              <a:t>18.1.3 </a:t>
            </a:r>
            <a:r>
              <a:rPr lang="zh-CN" altLang="zh-CN" sz="1800" b="1" kern="100" dirty="0">
                <a:effectLst/>
                <a:latin typeface="等线" panose="02010600030101010101" pitchFamily="2" charset="-122"/>
                <a:ea typeface="等线" panose="02010600030101010101" pitchFamily="2" charset="-122"/>
              </a:rPr>
              <a:t>构建</a:t>
            </a:r>
            <a:r>
              <a:rPr lang="en-US" altLang="zh-CN" sz="1800" b="1" kern="100" dirty="0">
                <a:effectLst/>
                <a:latin typeface="等线" panose="02010600030101010101" pitchFamily="2" charset="-122"/>
                <a:ea typeface="等线" panose="02010600030101010101" pitchFamily="2" charset="-122"/>
              </a:rPr>
              <a:t>GLM</a:t>
            </a:r>
            <a:r>
              <a:rPr lang="zh-CN" altLang="zh-CN" sz="1800" b="1" kern="100" dirty="0">
                <a:effectLst/>
                <a:latin typeface="等线" panose="02010600030101010101" pitchFamily="2" charset="-122"/>
                <a:ea typeface="等线" panose="02010600030101010101" pitchFamily="2" charset="-122"/>
              </a:rPr>
              <a:t>模型的输入输出示例</a:t>
            </a:r>
          </a:p>
        </p:txBody>
      </p:sp>
      <p:sp>
        <p:nvSpPr>
          <p:cNvPr id="10" name="文本框 9">
            <a:extLst>
              <a:ext uri="{FF2B5EF4-FFF2-40B4-BE49-F238E27FC236}">
                <a16:creationId xmlns:a16="http://schemas.microsoft.com/office/drawing/2014/main" id="{CCC0B672-82AD-44E2-A9FB-23A1CA163335}"/>
              </a:ext>
            </a:extLst>
          </p:cNvPr>
          <p:cNvSpPr txBox="1"/>
          <p:nvPr/>
        </p:nvSpPr>
        <p:spPr>
          <a:xfrm>
            <a:off x="256692" y="2274838"/>
            <a:ext cx="8347756" cy="1754326"/>
          </a:xfrm>
          <a:prstGeom prst="rect">
            <a:avLst/>
          </a:prstGeom>
          <a:noFill/>
        </p:spPr>
        <p:txBody>
          <a:bodyPr wrap="square">
            <a:spAutoFit/>
          </a:bodyPr>
          <a:lstStyle/>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相对于传统的</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GPT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模型，</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GLM</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模型的创新点主要集中在输入输出数据上结合了“自编码”和“自回归”的输入输出形式：</a:t>
            </a:r>
          </a:p>
          <a:p>
            <a:pPr marL="342900" lvl="0" indent="-342900" algn="just">
              <a:buFont typeface="Wingdings" panose="05000000000000000000" pitchFamily="2" charset="2"/>
              <a:buChar char=""/>
            </a:pP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自编码，随机</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MASK</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输入中连续跨度的</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token</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p>
          <a:p>
            <a:pPr marL="342900" lvl="0" indent="-342900" algn="just">
              <a:buFont typeface="Wingdings" panose="05000000000000000000" pitchFamily="2" charset="2"/>
              <a:buChar char=""/>
            </a:pP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自回归，重新构建跨度中的内容；这个是基于所有的词还是基于</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mask</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的内容进行预测</a:t>
            </a:r>
          </a:p>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下图是</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GLM</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的输入输出</a:t>
            </a:r>
          </a:p>
        </p:txBody>
      </p:sp>
      <p:pic>
        <p:nvPicPr>
          <p:cNvPr id="13" name="图片 12">
            <a:extLst>
              <a:ext uri="{FF2B5EF4-FFF2-40B4-BE49-F238E27FC236}">
                <a16:creationId xmlns:a16="http://schemas.microsoft.com/office/drawing/2014/main" id="{63D2F70B-6785-4E98-9736-DD5485992AF1}"/>
              </a:ext>
            </a:extLst>
          </p:cNvPr>
          <p:cNvPicPr/>
          <p:nvPr/>
        </p:nvPicPr>
        <p:blipFill>
          <a:blip r:embed="rId2"/>
          <a:stretch>
            <a:fillRect/>
          </a:stretch>
        </p:blipFill>
        <p:spPr>
          <a:xfrm>
            <a:off x="3307268" y="3933056"/>
            <a:ext cx="5274310" cy="154686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a:extLst>
              <a:ext uri="{FF2B5EF4-FFF2-40B4-BE49-F238E27FC236}">
                <a16:creationId xmlns:a16="http://schemas.microsoft.com/office/drawing/2014/main" id="{745A5155-4C0E-4875-A83C-1A8E06F7AB06}"/>
              </a:ext>
            </a:extLst>
          </p:cNvPr>
          <p:cNvSpPr>
            <a:spLocks noGrp="1" noChangeArrowheads="1"/>
          </p:cNvSpPr>
          <p:nvPr>
            <p:ph type="title"/>
          </p:nvPr>
        </p:nvSpPr>
        <p:spPr/>
        <p:txBody>
          <a:bodyPr/>
          <a:lstStyle/>
          <a:p>
            <a:r>
              <a:rPr lang="zh-CN" altLang="en-US" sz="2400" b="1" dirty="0">
                <a:ea typeface="宋体" panose="02010600030101010101" pitchFamily="2" charset="-122"/>
              </a:rPr>
              <a:t>	</a:t>
            </a:r>
            <a:r>
              <a:rPr lang="en-US" altLang="zh-CN" sz="2400" b="1" dirty="0">
                <a:ea typeface="宋体" panose="02010600030101010101" pitchFamily="2" charset="-122"/>
              </a:rPr>
              <a:t>18.2 </a:t>
            </a:r>
            <a:r>
              <a:rPr lang="zh-CN" altLang="en-US" sz="2400" b="1" dirty="0">
                <a:ea typeface="宋体" panose="02010600030101010101" pitchFamily="2" charset="-122"/>
              </a:rPr>
              <a:t>对训练成本上亿美元的清华大学</a:t>
            </a:r>
            <a:r>
              <a:rPr lang="en-US" altLang="zh-CN" sz="2400" b="1" dirty="0" err="1">
                <a:ea typeface="宋体" panose="02010600030101010101" pitchFamily="2" charset="-122"/>
              </a:rPr>
              <a:t>chatGLM</a:t>
            </a:r>
            <a:r>
              <a:rPr lang="zh-CN" altLang="en-US" sz="2400" b="1" dirty="0">
                <a:ea typeface="宋体" panose="02010600030101010101" pitchFamily="2" charset="-122"/>
              </a:rPr>
              <a:t>的高级微调方法</a:t>
            </a:r>
            <a:r>
              <a:rPr lang="en-US" altLang="zh-CN" sz="2400" b="1" dirty="0">
                <a:ea typeface="宋体" panose="02010600030101010101" pitchFamily="2" charset="-122"/>
              </a:rPr>
              <a:t>1-</a:t>
            </a:r>
            <a:r>
              <a:rPr lang="zh-CN" altLang="en-US" sz="2400" b="1" dirty="0">
                <a:ea typeface="宋体" panose="02010600030101010101" pitchFamily="2" charset="-122"/>
              </a:rPr>
              <a:t>基于加速库</a:t>
            </a:r>
            <a:r>
              <a:rPr lang="en-US" altLang="zh-CN" sz="2400" b="1" dirty="0">
                <a:ea typeface="宋体" panose="02010600030101010101" pitchFamily="2" charset="-122"/>
              </a:rPr>
              <a:t>Accelerator</a:t>
            </a:r>
            <a:r>
              <a:rPr lang="zh-CN" altLang="en-US" sz="2400" b="1" dirty="0">
                <a:ea typeface="宋体" panose="02010600030101010101" pitchFamily="2" charset="-122"/>
              </a:rPr>
              <a:t>的全量数据微调方法</a:t>
            </a:r>
          </a:p>
        </p:txBody>
      </p:sp>
      <p:sp>
        <p:nvSpPr>
          <p:cNvPr id="8195" name="内容占位符 2">
            <a:extLst>
              <a:ext uri="{FF2B5EF4-FFF2-40B4-BE49-F238E27FC236}">
                <a16:creationId xmlns:a16="http://schemas.microsoft.com/office/drawing/2014/main" id="{B5E2DA13-F23F-4CBA-9201-5E0C984D44CC}"/>
              </a:ext>
            </a:extLst>
          </p:cNvPr>
          <p:cNvSpPr>
            <a:spLocks noGrp="1" noChangeArrowheads="1"/>
          </p:cNvSpPr>
          <p:nvPr>
            <p:ph idx="1"/>
          </p:nvPr>
        </p:nvSpPr>
        <p:spPr>
          <a:xfrm>
            <a:off x="0" y="1458615"/>
            <a:ext cx="8820980" cy="604664"/>
          </a:xfrm>
        </p:spPr>
        <p:txBody>
          <a:bodyPr/>
          <a:lstStyle/>
          <a:p>
            <a:pPr algn="just">
              <a:lnSpc>
                <a:spcPct val="173000"/>
              </a:lnSpc>
              <a:spcBef>
                <a:spcPts val="1300"/>
              </a:spcBef>
              <a:spcAft>
                <a:spcPts val="1300"/>
              </a:spcAft>
            </a:pPr>
            <a:r>
              <a:rPr lang="en-US" altLang="zh-CN" sz="1800" b="1" kern="100" dirty="0">
                <a:effectLst/>
                <a:latin typeface="等线" panose="02010600030101010101" pitchFamily="2" charset="-122"/>
                <a:ea typeface="等线" panose="02010600030101010101" pitchFamily="2" charset="-122"/>
              </a:rPr>
              <a:t>18.2.1 </a:t>
            </a:r>
            <a:r>
              <a:rPr lang="zh-CN" altLang="zh-CN" sz="1800" b="1" kern="100" dirty="0">
                <a:effectLst/>
                <a:latin typeface="等线" panose="02010600030101010101" pitchFamily="2" charset="-122"/>
                <a:ea typeface="等线" panose="02010600030101010101" pitchFamily="2" charset="-122"/>
              </a:rPr>
              <a:t>数据的准备</a:t>
            </a:r>
            <a:r>
              <a:rPr lang="en-US" altLang="zh-CN" sz="1800" b="1" kern="100" dirty="0">
                <a:effectLst/>
                <a:latin typeface="等线" panose="02010600030101010101" pitchFamily="2" charset="-122"/>
                <a:ea typeface="等线" panose="02010600030101010101" pitchFamily="2" charset="-122"/>
              </a:rPr>
              <a:t>-</a:t>
            </a:r>
            <a:r>
              <a:rPr lang="zh-CN" altLang="zh-CN" sz="1800" b="1" kern="100" dirty="0">
                <a:effectLst/>
                <a:latin typeface="等线" panose="02010600030101010101" pitchFamily="2" charset="-122"/>
                <a:ea typeface="等线" panose="02010600030101010101" pitchFamily="2" charset="-122"/>
              </a:rPr>
              <a:t>将文本内容转化成三元组的知识图谱</a:t>
            </a:r>
          </a:p>
          <a:p>
            <a:pPr marL="0" indent="0">
              <a:buNone/>
            </a:pPr>
            <a:endParaRPr lang="zh-CN" altLang="en-US" dirty="0">
              <a:ea typeface="宋体" panose="02010600030101010101" pitchFamily="2" charset="-122"/>
            </a:endParaRPr>
          </a:p>
        </p:txBody>
      </p:sp>
      <p:sp>
        <p:nvSpPr>
          <p:cNvPr id="7" name="文本框 6">
            <a:extLst>
              <a:ext uri="{FF2B5EF4-FFF2-40B4-BE49-F238E27FC236}">
                <a16:creationId xmlns:a16="http://schemas.microsoft.com/office/drawing/2014/main" id="{3EA9650D-6B7F-41E3-A7E3-86EC8F0CF77F}"/>
              </a:ext>
            </a:extLst>
          </p:cNvPr>
          <p:cNvSpPr txBox="1"/>
          <p:nvPr/>
        </p:nvSpPr>
        <p:spPr>
          <a:xfrm>
            <a:off x="161510" y="2276872"/>
            <a:ext cx="8820980" cy="1200329"/>
          </a:xfrm>
          <a:prstGeom prst="rect">
            <a:avLst/>
          </a:prstGeom>
          <a:noFill/>
        </p:spPr>
        <p:txBody>
          <a:bodyPr wrap="square">
            <a:spAutoFit/>
          </a:bodyPr>
          <a:lstStyle/>
          <a:p>
            <a:pPr indent="266700"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本章中我们将实现基于多种方法的</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chatGLM</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的模型微调，无论是采用哪种微调方案或者不同的方法和技巧，都需要准备数据。在本章中作者准备了一份基于维修记录的文本记录，内容如下所示：</a:t>
            </a:r>
          </a:p>
          <a:p>
            <a:pPr algn="just"/>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8" name="图片 7">
            <a:extLst>
              <a:ext uri="{FF2B5EF4-FFF2-40B4-BE49-F238E27FC236}">
                <a16:creationId xmlns:a16="http://schemas.microsoft.com/office/drawing/2014/main" id="{8A738942-D61E-4767-9419-69836815555F}"/>
              </a:ext>
            </a:extLst>
          </p:cNvPr>
          <p:cNvPicPr/>
          <p:nvPr/>
        </p:nvPicPr>
        <p:blipFill>
          <a:blip r:embed="rId2"/>
          <a:stretch>
            <a:fillRect/>
          </a:stretch>
        </p:blipFill>
        <p:spPr>
          <a:xfrm>
            <a:off x="3275856" y="2887137"/>
            <a:ext cx="5274310" cy="1234440"/>
          </a:xfrm>
          <a:prstGeom prst="rect">
            <a:avLst/>
          </a:prstGeom>
        </p:spPr>
      </p:pic>
      <p:sp>
        <p:nvSpPr>
          <p:cNvPr id="9" name="文本框 8">
            <a:extLst>
              <a:ext uri="{FF2B5EF4-FFF2-40B4-BE49-F238E27FC236}">
                <a16:creationId xmlns:a16="http://schemas.microsoft.com/office/drawing/2014/main" id="{5D87E8A4-E828-49FF-B423-5FC8CB2BE4FC}"/>
              </a:ext>
            </a:extLst>
          </p:cNvPr>
          <p:cNvSpPr txBox="1"/>
          <p:nvPr/>
        </p:nvSpPr>
        <p:spPr>
          <a:xfrm>
            <a:off x="237084" y="4452044"/>
            <a:ext cx="8569460" cy="923330"/>
          </a:xfrm>
          <a:prstGeom prst="rect">
            <a:avLst/>
          </a:prstGeom>
          <a:noFill/>
        </p:spPr>
        <p:txBody>
          <a:bodyPr wrap="square">
            <a:spAutoFit/>
          </a:bodyPr>
          <a:lstStyle/>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可以很简单的看到，这里的</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text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中就是关于问题的提问，而“</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answer</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”是实际上是前面文本内容的按关系的抽取。而我们要做的是就是通过问答的内容从中提取到涉及</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性能故障</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部件故障</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组成</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和</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检测工具</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的相关三元组。</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a:extLst>
              <a:ext uri="{FF2B5EF4-FFF2-40B4-BE49-F238E27FC236}">
                <a16:creationId xmlns:a16="http://schemas.microsoft.com/office/drawing/2014/main" id="{51746900-0E63-4A5B-8B44-0FB00DB18505}"/>
              </a:ext>
            </a:extLst>
          </p:cNvPr>
          <p:cNvSpPr>
            <a:spLocks noGrp="1" noChangeArrowheads="1"/>
          </p:cNvSpPr>
          <p:nvPr>
            <p:ph type="title"/>
          </p:nvPr>
        </p:nvSpPr>
        <p:spPr/>
        <p:txBody>
          <a:bodyPr/>
          <a:lstStyle/>
          <a:p>
            <a:r>
              <a:rPr lang="zh-CN" altLang="en-US" sz="2400" b="1" dirty="0">
                <a:ea typeface="宋体" panose="02010600030101010101" pitchFamily="2" charset="-122"/>
              </a:rPr>
              <a:t>	</a:t>
            </a:r>
            <a:r>
              <a:rPr lang="en-US" altLang="zh-CN" sz="2400" b="1" dirty="0">
                <a:ea typeface="宋体" panose="02010600030101010101" pitchFamily="2" charset="-122"/>
              </a:rPr>
              <a:t>18.2 </a:t>
            </a:r>
            <a:r>
              <a:rPr lang="zh-CN" altLang="en-US" sz="2400" b="1" dirty="0">
                <a:ea typeface="宋体" panose="02010600030101010101" pitchFamily="2" charset="-122"/>
              </a:rPr>
              <a:t>对训练成本上亿美元的清华大学</a:t>
            </a:r>
            <a:r>
              <a:rPr lang="en-US" altLang="zh-CN" sz="2400" b="1" dirty="0" err="1">
                <a:ea typeface="宋体" panose="02010600030101010101" pitchFamily="2" charset="-122"/>
              </a:rPr>
              <a:t>chatGLM</a:t>
            </a:r>
            <a:r>
              <a:rPr lang="zh-CN" altLang="en-US" sz="2400" b="1" dirty="0">
                <a:ea typeface="宋体" panose="02010600030101010101" pitchFamily="2" charset="-122"/>
              </a:rPr>
              <a:t>的高级微调方法</a:t>
            </a:r>
            <a:r>
              <a:rPr lang="en-US" altLang="zh-CN" sz="2400" b="1" dirty="0">
                <a:ea typeface="宋体" panose="02010600030101010101" pitchFamily="2" charset="-122"/>
              </a:rPr>
              <a:t>1-</a:t>
            </a:r>
            <a:r>
              <a:rPr lang="zh-CN" altLang="en-US" sz="2400" b="1" dirty="0">
                <a:ea typeface="宋体" panose="02010600030101010101" pitchFamily="2" charset="-122"/>
              </a:rPr>
              <a:t>基于加速库</a:t>
            </a:r>
            <a:r>
              <a:rPr lang="en-US" altLang="zh-CN" sz="2400" b="1" dirty="0">
                <a:ea typeface="宋体" panose="02010600030101010101" pitchFamily="2" charset="-122"/>
              </a:rPr>
              <a:t>Accelerator</a:t>
            </a:r>
            <a:r>
              <a:rPr lang="zh-CN" altLang="en-US" sz="2400" b="1" dirty="0">
                <a:ea typeface="宋体" panose="02010600030101010101" pitchFamily="2" charset="-122"/>
              </a:rPr>
              <a:t>的全量数据微调方法</a:t>
            </a:r>
            <a:endParaRPr lang="zh-CN" altLang="en-US" sz="2400" dirty="0">
              <a:ea typeface="宋体" panose="02010600030101010101" pitchFamily="2" charset="-122"/>
            </a:endParaRPr>
          </a:p>
        </p:txBody>
      </p:sp>
      <p:sp>
        <p:nvSpPr>
          <p:cNvPr id="9219" name="内容占位符 2">
            <a:extLst>
              <a:ext uri="{FF2B5EF4-FFF2-40B4-BE49-F238E27FC236}">
                <a16:creationId xmlns:a16="http://schemas.microsoft.com/office/drawing/2014/main" id="{E198C888-D07A-4D76-B0CC-4FD7DD06F5D3}"/>
              </a:ext>
            </a:extLst>
          </p:cNvPr>
          <p:cNvSpPr>
            <a:spLocks noGrp="1" noChangeArrowheads="1"/>
          </p:cNvSpPr>
          <p:nvPr>
            <p:ph idx="1"/>
          </p:nvPr>
        </p:nvSpPr>
        <p:spPr>
          <a:xfrm>
            <a:off x="179512" y="1434282"/>
            <a:ext cx="8784976" cy="648072"/>
          </a:xfrm>
        </p:spPr>
        <p:txBody>
          <a:bodyPr/>
          <a:lstStyle/>
          <a:p>
            <a:pPr algn="just">
              <a:lnSpc>
                <a:spcPct val="173000"/>
              </a:lnSpc>
              <a:spcBef>
                <a:spcPts val="1300"/>
              </a:spcBef>
              <a:spcAft>
                <a:spcPts val="1300"/>
              </a:spcAft>
            </a:pPr>
            <a:r>
              <a:rPr lang="en-US" altLang="zh-CN" sz="1800" b="1" kern="100" dirty="0">
                <a:effectLst/>
                <a:latin typeface="等线" panose="02010600030101010101" pitchFamily="2" charset="-122"/>
                <a:ea typeface="等线" panose="02010600030101010101" pitchFamily="2" charset="-122"/>
              </a:rPr>
              <a:t>18.2.2 </a:t>
            </a:r>
            <a:r>
              <a:rPr lang="zh-CN" altLang="zh-CN" sz="1800" b="1" kern="100" dirty="0">
                <a:effectLst/>
                <a:latin typeface="等线" panose="02010600030101010101" pitchFamily="2" charset="-122"/>
                <a:ea typeface="等线" panose="02010600030101010101" pitchFamily="2" charset="-122"/>
              </a:rPr>
              <a:t>加速的秘密</a:t>
            </a:r>
            <a:r>
              <a:rPr lang="en-US" altLang="zh-CN" sz="1800" b="1" kern="100" dirty="0">
                <a:effectLst/>
                <a:latin typeface="等线" panose="02010600030101010101" pitchFamily="2" charset="-122"/>
                <a:ea typeface="等线" panose="02010600030101010101" pitchFamily="2" charset="-122"/>
              </a:rPr>
              <a:t>-accelerate</a:t>
            </a:r>
            <a:r>
              <a:rPr lang="zh-CN" altLang="zh-CN" sz="1800" b="1" kern="100" dirty="0">
                <a:effectLst/>
                <a:latin typeface="等线" panose="02010600030101010101" pitchFamily="2" charset="-122"/>
                <a:ea typeface="等线" panose="02010600030101010101" pitchFamily="2" charset="-122"/>
              </a:rPr>
              <a:t>模型加速工具详解</a:t>
            </a:r>
          </a:p>
          <a:p>
            <a:pPr marL="0" indent="0">
              <a:buNone/>
            </a:pPr>
            <a:endParaRPr lang="zh-CN" altLang="en-US" dirty="0">
              <a:ea typeface="宋体" panose="02010600030101010101" pitchFamily="2" charset="-122"/>
            </a:endParaRPr>
          </a:p>
        </p:txBody>
      </p:sp>
      <p:sp>
        <p:nvSpPr>
          <p:cNvPr id="7" name="文本框 6">
            <a:extLst>
              <a:ext uri="{FF2B5EF4-FFF2-40B4-BE49-F238E27FC236}">
                <a16:creationId xmlns:a16="http://schemas.microsoft.com/office/drawing/2014/main" id="{FA0D611A-7D41-45E7-AF5A-35F31A1844D3}"/>
              </a:ext>
            </a:extLst>
          </p:cNvPr>
          <p:cNvSpPr txBox="1"/>
          <p:nvPr/>
        </p:nvSpPr>
        <p:spPr>
          <a:xfrm>
            <a:off x="457200" y="2060848"/>
            <a:ext cx="8229600" cy="338554"/>
          </a:xfrm>
          <a:prstGeom prst="rect">
            <a:avLst/>
          </a:prstGeom>
          <a:noFill/>
        </p:spPr>
        <p:txBody>
          <a:bodyPr wrap="square">
            <a:spAutoFit/>
          </a:bodyPr>
          <a:lstStyle/>
          <a:p>
            <a:pPr indent="266700" algn="just"/>
            <a:endPar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9" name="文本框 8">
            <a:extLst>
              <a:ext uri="{FF2B5EF4-FFF2-40B4-BE49-F238E27FC236}">
                <a16:creationId xmlns:a16="http://schemas.microsoft.com/office/drawing/2014/main" id="{0F51FED7-06CE-43A3-80AA-DE7BEEEE0A06}"/>
              </a:ext>
            </a:extLst>
          </p:cNvPr>
          <p:cNvSpPr txBox="1"/>
          <p:nvPr/>
        </p:nvSpPr>
        <p:spPr>
          <a:xfrm>
            <a:off x="323528" y="2098999"/>
            <a:ext cx="8363272" cy="2308324"/>
          </a:xfrm>
          <a:prstGeom prst="rect">
            <a:avLst/>
          </a:prstGeom>
          <a:noFill/>
        </p:spPr>
        <p:txBody>
          <a:bodyPr wrap="square">
            <a:spAutoFit/>
          </a:bodyPr>
          <a:lstStyle/>
          <a:p>
            <a:pPr indent="266700"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accelerate</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是</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huggingface</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开源的一个方便将</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pytorch</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模型在不同模式下训练的小巧工具。</a:t>
            </a:r>
          </a:p>
          <a:p>
            <a:pPr indent="266700"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和标准的</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pytorch</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方法相比，使用</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accelerate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进行</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GPU</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、多</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GPU</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以及半精度</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fp16/bf16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训练时，模型的训练过程变得非常简单</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只需要在标准的</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pytorch</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训练代码中改动不几行代码就可以适应于</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cpu</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单</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GPU/</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多</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GPU</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的</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DDP</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模式</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/TPU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等不同的训练环境</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，而且速度与原生</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pytorch</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相当，非常之快。</a:t>
            </a:r>
          </a:p>
          <a:p>
            <a:pPr indent="266700"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而对于其使用也是相当简单易行，即可以通过在模型训练代码段中直接对模型的模型的训练函数进行更新，代码段如下所示：</a:t>
            </a:r>
          </a:p>
        </p:txBody>
      </p:sp>
      <p:pic>
        <p:nvPicPr>
          <p:cNvPr id="15" name="图片 14">
            <a:extLst>
              <a:ext uri="{FF2B5EF4-FFF2-40B4-BE49-F238E27FC236}">
                <a16:creationId xmlns:a16="http://schemas.microsoft.com/office/drawing/2014/main" id="{52156075-0F40-442F-83E7-CCDBE38D15ED}"/>
              </a:ext>
            </a:extLst>
          </p:cNvPr>
          <p:cNvPicPr>
            <a:picLocks noChangeAspect="1"/>
          </p:cNvPicPr>
          <p:nvPr/>
        </p:nvPicPr>
        <p:blipFill>
          <a:blip r:embed="rId2"/>
          <a:stretch>
            <a:fillRect/>
          </a:stretch>
        </p:blipFill>
        <p:spPr>
          <a:xfrm>
            <a:off x="3923928" y="4494078"/>
            <a:ext cx="5306568" cy="185928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a:extLst>
              <a:ext uri="{FF2B5EF4-FFF2-40B4-BE49-F238E27FC236}">
                <a16:creationId xmlns:a16="http://schemas.microsoft.com/office/drawing/2014/main" id="{FB95364B-5624-4BF4-8322-518CE02672BE}"/>
              </a:ext>
            </a:extLst>
          </p:cNvPr>
          <p:cNvSpPr>
            <a:spLocks noGrp="1" noChangeArrowheads="1"/>
          </p:cNvSpPr>
          <p:nvPr>
            <p:ph type="title"/>
          </p:nvPr>
        </p:nvSpPr>
        <p:spPr/>
        <p:txBody>
          <a:bodyPr/>
          <a:lstStyle/>
          <a:p>
            <a:r>
              <a:rPr lang="zh-CN" altLang="en-US" sz="2400" b="1" dirty="0">
                <a:ea typeface="宋体" panose="02010600030101010101" pitchFamily="2" charset="-122"/>
              </a:rPr>
              <a:t>	</a:t>
            </a:r>
            <a:r>
              <a:rPr lang="en-US" altLang="zh-CN" sz="2400" b="1" dirty="0">
                <a:ea typeface="宋体" panose="02010600030101010101" pitchFamily="2" charset="-122"/>
              </a:rPr>
              <a:t>18.2 </a:t>
            </a:r>
            <a:r>
              <a:rPr lang="zh-CN" altLang="en-US" sz="2400" b="1" dirty="0">
                <a:ea typeface="宋体" panose="02010600030101010101" pitchFamily="2" charset="-122"/>
              </a:rPr>
              <a:t>对训练成本上亿美元的清华大学</a:t>
            </a:r>
            <a:r>
              <a:rPr lang="en-US" altLang="zh-CN" sz="2400" b="1" dirty="0" err="1">
                <a:ea typeface="宋体" panose="02010600030101010101" pitchFamily="2" charset="-122"/>
              </a:rPr>
              <a:t>chatGLM</a:t>
            </a:r>
            <a:r>
              <a:rPr lang="zh-CN" altLang="en-US" sz="2400" b="1" dirty="0">
                <a:ea typeface="宋体" panose="02010600030101010101" pitchFamily="2" charset="-122"/>
              </a:rPr>
              <a:t>的高级微调方法</a:t>
            </a:r>
            <a:r>
              <a:rPr lang="en-US" altLang="zh-CN" sz="2400" b="1" dirty="0">
                <a:ea typeface="宋体" panose="02010600030101010101" pitchFamily="2" charset="-122"/>
              </a:rPr>
              <a:t>1-</a:t>
            </a:r>
            <a:r>
              <a:rPr lang="zh-CN" altLang="en-US" sz="2400" b="1" dirty="0">
                <a:ea typeface="宋体" panose="02010600030101010101" pitchFamily="2" charset="-122"/>
              </a:rPr>
              <a:t>基于加速库</a:t>
            </a:r>
            <a:r>
              <a:rPr lang="en-US" altLang="zh-CN" sz="2400" b="1" dirty="0">
                <a:ea typeface="宋体" panose="02010600030101010101" pitchFamily="2" charset="-122"/>
              </a:rPr>
              <a:t>Accelerator</a:t>
            </a:r>
            <a:r>
              <a:rPr lang="zh-CN" altLang="en-US" sz="2400" b="1" dirty="0">
                <a:ea typeface="宋体" panose="02010600030101010101" pitchFamily="2" charset="-122"/>
              </a:rPr>
              <a:t>的全量数据微调方法</a:t>
            </a:r>
            <a:endParaRPr lang="zh-CN" altLang="en-US" sz="2400" dirty="0">
              <a:ea typeface="宋体" panose="02010600030101010101" pitchFamily="2" charset="-122"/>
            </a:endParaRPr>
          </a:p>
        </p:txBody>
      </p:sp>
      <p:sp>
        <p:nvSpPr>
          <p:cNvPr id="8" name="文本框 7">
            <a:extLst>
              <a:ext uri="{FF2B5EF4-FFF2-40B4-BE49-F238E27FC236}">
                <a16:creationId xmlns:a16="http://schemas.microsoft.com/office/drawing/2014/main" id="{6438B91F-E3E1-4D39-BA60-7C8C3201EBFE}"/>
              </a:ext>
            </a:extLst>
          </p:cNvPr>
          <p:cNvSpPr txBox="1"/>
          <p:nvPr/>
        </p:nvSpPr>
        <p:spPr>
          <a:xfrm>
            <a:off x="323528" y="2276872"/>
            <a:ext cx="8640960" cy="1200329"/>
          </a:xfrm>
          <a:prstGeom prst="rect">
            <a:avLst/>
          </a:prstGeom>
          <a:noFill/>
        </p:spPr>
        <p:txBody>
          <a:bodyPr wrap="square">
            <a:spAutoFit/>
          </a:bodyPr>
          <a:lstStyle/>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下面我们说一下模型的数据类型，在前期作者无论是进行模型推断都使用了</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hal</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函数，这是</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Pytorch</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特有的专门进行半精度训练的参数方式，即可以在“略微”降低模型准确率的基础上大幅度减少硬件的消耗，具体读者可以参考下表：</a:t>
            </a:r>
          </a:p>
          <a:p>
            <a:pPr algn="just"/>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6" name="文本框 5">
            <a:extLst>
              <a:ext uri="{FF2B5EF4-FFF2-40B4-BE49-F238E27FC236}">
                <a16:creationId xmlns:a16="http://schemas.microsoft.com/office/drawing/2014/main" id="{23353B47-4D4F-47F7-800D-0D0B66B413FD}"/>
              </a:ext>
            </a:extLst>
          </p:cNvPr>
          <p:cNvSpPr txBox="1"/>
          <p:nvPr/>
        </p:nvSpPr>
        <p:spPr>
          <a:xfrm>
            <a:off x="323528" y="1588931"/>
            <a:ext cx="9036496" cy="513474"/>
          </a:xfrm>
          <a:prstGeom prst="rect">
            <a:avLst/>
          </a:prstGeom>
          <a:noFill/>
        </p:spPr>
        <p:txBody>
          <a:bodyPr wrap="square">
            <a:spAutoFit/>
          </a:bodyPr>
          <a:lstStyle/>
          <a:p>
            <a:pPr algn="just">
              <a:lnSpc>
                <a:spcPct val="173000"/>
              </a:lnSpc>
              <a:spcBef>
                <a:spcPts val="1300"/>
              </a:spcBef>
              <a:spcAft>
                <a:spcPts val="1300"/>
              </a:spcAft>
            </a:pPr>
            <a:r>
              <a:rPr lang="en-US" altLang="zh-CN" sz="1800" b="1" kern="100" dirty="0">
                <a:effectLst/>
                <a:latin typeface="等线" panose="02010600030101010101" pitchFamily="2" charset="-122"/>
                <a:ea typeface="等线" panose="02010600030101010101" pitchFamily="2" charset="-122"/>
              </a:rPr>
              <a:t>18.2.3 </a:t>
            </a:r>
            <a:r>
              <a:rPr lang="zh-CN" altLang="zh-CN" sz="1800" b="1" kern="100" dirty="0">
                <a:effectLst/>
                <a:latin typeface="等线" panose="02010600030101010101" pitchFamily="2" charset="-122"/>
                <a:ea typeface="等线" panose="02010600030101010101" pitchFamily="2" charset="-122"/>
              </a:rPr>
              <a:t>更快的速度</a:t>
            </a:r>
            <a:r>
              <a:rPr lang="en-US" altLang="zh-CN" sz="1800" b="1" kern="100" dirty="0">
                <a:effectLst/>
                <a:latin typeface="等线" panose="02010600030101010101" pitchFamily="2" charset="-122"/>
                <a:ea typeface="等线" panose="02010600030101010101" pitchFamily="2" charset="-122"/>
              </a:rPr>
              <a:t>-</a:t>
            </a:r>
            <a:r>
              <a:rPr lang="zh-CN" altLang="zh-CN" sz="1800" b="1" kern="100" dirty="0">
                <a:effectLst/>
                <a:latin typeface="等线" panose="02010600030101010101" pitchFamily="2" charset="-122"/>
                <a:ea typeface="等线" panose="02010600030101010101" pitchFamily="2" charset="-122"/>
              </a:rPr>
              <a:t>使用</a:t>
            </a:r>
            <a:r>
              <a:rPr lang="en-US" altLang="zh-CN" sz="1800" b="1" kern="100" dirty="0">
                <a:effectLst/>
                <a:latin typeface="等线" panose="02010600030101010101" pitchFamily="2" charset="-122"/>
                <a:ea typeface="等线" panose="02010600030101010101" pitchFamily="2" charset="-122"/>
              </a:rPr>
              <a:t>INT8</a:t>
            </a:r>
            <a:r>
              <a:rPr lang="zh-CN" altLang="zh-CN" sz="1800" b="1" kern="100" dirty="0">
                <a:effectLst/>
                <a:latin typeface="等线" panose="02010600030101010101" pitchFamily="2" charset="-122"/>
                <a:ea typeface="等线" panose="02010600030101010101" pitchFamily="2" charset="-122"/>
              </a:rPr>
              <a:t>（</a:t>
            </a:r>
            <a:r>
              <a:rPr lang="en-US" altLang="zh-CN" sz="1800" b="1" kern="100" dirty="0">
                <a:effectLst/>
                <a:latin typeface="等线" panose="02010600030101010101" pitchFamily="2" charset="-122"/>
                <a:ea typeface="等线" panose="02010600030101010101" pitchFamily="2" charset="-122"/>
              </a:rPr>
              <a:t>INT4</a:t>
            </a:r>
            <a:r>
              <a:rPr lang="zh-CN" altLang="zh-CN" sz="1800" b="1" kern="100" dirty="0">
                <a:effectLst/>
                <a:latin typeface="等线" panose="02010600030101010101" pitchFamily="2" charset="-122"/>
                <a:ea typeface="等线" panose="02010600030101010101" pitchFamily="2" charset="-122"/>
              </a:rPr>
              <a:t>）量化模型加速训练</a:t>
            </a:r>
          </a:p>
        </p:txBody>
      </p:sp>
      <p:graphicFrame>
        <p:nvGraphicFramePr>
          <p:cNvPr id="2" name="表格 1">
            <a:extLst>
              <a:ext uri="{FF2B5EF4-FFF2-40B4-BE49-F238E27FC236}">
                <a16:creationId xmlns:a16="http://schemas.microsoft.com/office/drawing/2014/main" id="{4CA5F9AD-2031-4CEB-A9C2-93ADD2B6194C}"/>
              </a:ext>
            </a:extLst>
          </p:cNvPr>
          <p:cNvGraphicFramePr>
            <a:graphicFrameLocks noGrp="1"/>
          </p:cNvGraphicFramePr>
          <p:nvPr>
            <p:extLst>
              <p:ext uri="{D42A27DB-BD31-4B8C-83A1-F6EECF244321}">
                <p14:modId xmlns:p14="http://schemas.microsoft.com/office/powerpoint/2010/main" val="1994048220"/>
              </p:ext>
            </p:extLst>
          </p:nvPr>
        </p:nvGraphicFramePr>
        <p:xfrm>
          <a:off x="3203848" y="3624234"/>
          <a:ext cx="5267960" cy="548640"/>
        </p:xfrm>
        <a:graphic>
          <a:graphicData uri="http://schemas.openxmlformats.org/drawingml/2006/table">
            <a:tbl>
              <a:tblPr firstRow="1" firstCol="1" bandRow="1">
                <a:tableStyleId>{5C22544A-7EE6-4342-B048-85BDC9FD1C3A}</a:tableStyleId>
              </a:tblPr>
              <a:tblGrid>
                <a:gridCol w="1347470">
                  <a:extLst>
                    <a:ext uri="{9D8B030D-6E8A-4147-A177-3AD203B41FA5}">
                      <a16:colId xmlns:a16="http://schemas.microsoft.com/office/drawing/2014/main" val="1366471432"/>
                    </a:ext>
                  </a:extLst>
                </a:gridCol>
                <a:gridCol w="1529715">
                  <a:extLst>
                    <a:ext uri="{9D8B030D-6E8A-4147-A177-3AD203B41FA5}">
                      <a16:colId xmlns:a16="http://schemas.microsoft.com/office/drawing/2014/main" val="1700007484"/>
                    </a:ext>
                  </a:extLst>
                </a:gridCol>
                <a:gridCol w="2390775">
                  <a:extLst>
                    <a:ext uri="{9D8B030D-6E8A-4147-A177-3AD203B41FA5}">
                      <a16:colId xmlns:a16="http://schemas.microsoft.com/office/drawing/2014/main" val="3379505667"/>
                    </a:ext>
                  </a:extLst>
                </a:gridCol>
              </a:tblGrid>
              <a:tr h="0">
                <a:tc>
                  <a:txBody>
                    <a:bodyPr/>
                    <a:lstStyle/>
                    <a:p>
                      <a:pPr algn="ctr"/>
                      <a:r>
                        <a:rPr lang="zh-CN" sz="900" kern="100">
                          <a:effectLst/>
                        </a:rPr>
                        <a:t>量化等级</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r>
                        <a:rPr lang="zh-CN" sz="900" kern="100">
                          <a:effectLst/>
                        </a:rPr>
                        <a:t>最低</a:t>
                      </a:r>
                      <a:r>
                        <a:rPr lang="en-US" sz="900" kern="100">
                          <a:effectLst/>
                        </a:rPr>
                        <a:t> GPU </a:t>
                      </a:r>
                      <a:r>
                        <a:rPr lang="zh-CN" sz="900" kern="100">
                          <a:effectLst/>
                        </a:rPr>
                        <a:t>显存（推理）</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r>
                        <a:rPr lang="zh-CN" sz="900" kern="100">
                          <a:effectLst/>
                        </a:rPr>
                        <a:t>最低</a:t>
                      </a:r>
                      <a:r>
                        <a:rPr lang="en-US" sz="900" kern="100">
                          <a:effectLst/>
                        </a:rPr>
                        <a:t> GPU </a:t>
                      </a:r>
                      <a:r>
                        <a:rPr lang="zh-CN" sz="900" kern="100">
                          <a:effectLst/>
                        </a:rPr>
                        <a:t>显存（高效参数微调）</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023894185"/>
                  </a:ext>
                </a:extLst>
              </a:tr>
              <a:tr h="0">
                <a:tc>
                  <a:txBody>
                    <a:bodyPr/>
                    <a:lstStyle/>
                    <a:p>
                      <a:pPr algn="ctr"/>
                      <a:r>
                        <a:rPr lang="en-US" sz="900" kern="100">
                          <a:effectLst/>
                        </a:rPr>
                        <a:t>Half</a:t>
                      </a:r>
                      <a:r>
                        <a:rPr lang="zh-CN" sz="900" kern="100">
                          <a:effectLst/>
                        </a:rPr>
                        <a:t>（无量化）</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r>
                        <a:rPr lang="en-US" sz="900" kern="100">
                          <a:effectLst/>
                        </a:rPr>
                        <a:t>13 GB</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r>
                        <a:rPr lang="en-US" sz="900" kern="100">
                          <a:effectLst/>
                        </a:rPr>
                        <a:t>16 GB</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19334731"/>
                  </a:ext>
                </a:extLst>
              </a:tr>
              <a:tr h="0">
                <a:tc>
                  <a:txBody>
                    <a:bodyPr/>
                    <a:lstStyle/>
                    <a:p>
                      <a:pPr algn="ctr"/>
                      <a:r>
                        <a:rPr lang="en-US" sz="900" kern="100">
                          <a:effectLst/>
                        </a:rPr>
                        <a:t>INT8</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r>
                        <a:rPr lang="en-US" sz="900" kern="100">
                          <a:effectLst/>
                        </a:rPr>
                        <a:t>8 GB</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r>
                        <a:rPr lang="en-US" sz="900" kern="100">
                          <a:effectLst/>
                        </a:rPr>
                        <a:t>9 GB</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091396917"/>
                  </a:ext>
                </a:extLst>
              </a:tr>
              <a:tr h="0">
                <a:tc>
                  <a:txBody>
                    <a:bodyPr/>
                    <a:lstStyle/>
                    <a:p>
                      <a:pPr algn="ctr"/>
                      <a:r>
                        <a:rPr lang="en-US" sz="900" kern="100">
                          <a:effectLst/>
                        </a:rPr>
                        <a:t>INT4</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r>
                        <a:rPr lang="en-US" sz="900" kern="100">
                          <a:effectLst/>
                        </a:rPr>
                        <a:t>6 GB</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r>
                        <a:rPr lang="en-US" sz="900" kern="100" dirty="0">
                          <a:effectLst/>
                        </a:rPr>
                        <a:t>7 GB</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157976500"/>
                  </a:ext>
                </a:extLst>
              </a:tr>
            </a:tbl>
          </a:graphicData>
        </a:graphic>
      </p:graphicFrame>
    </p:spTree>
    <p:extLst>
      <p:ext uri="{BB962C8B-B14F-4D97-AF65-F5344CB8AC3E}">
        <p14:creationId xmlns:p14="http://schemas.microsoft.com/office/powerpoint/2010/main" val="31423487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a:extLst>
              <a:ext uri="{FF2B5EF4-FFF2-40B4-BE49-F238E27FC236}">
                <a16:creationId xmlns:a16="http://schemas.microsoft.com/office/drawing/2014/main" id="{FB95364B-5624-4BF4-8322-518CE02672BE}"/>
              </a:ext>
            </a:extLst>
          </p:cNvPr>
          <p:cNvSpPr>
            <a:spLocks noGrp="1" noChangeArrowheads="1"/>
          </p:cNvSpPr>
          <p:nvPr>
            <p:ph type="title"/>
          </p:nvPr>
        </p:nvSpPr>
        <p:spPr/>
        <p:txBody>
          <a:bodyPr/>
          <a:lstStyle/>
          <a:p>
            <a:r>
              <a:rPr lang="zh-CN" altLang="en-US" sz="2800" b="1" dirty="0">
                <a:ea typeface="宋体" panose="02010600030101010101" pitchFamily="2" charset="-122"/>
              </a:rPr>
              <a:t>	</a:t>
            </a:r>
            <a:r>
              <a:rPr lang="en-US" altLang="zh-CN" sz="2800" b="1" dirty="0">
                <a:ea typeface="宋体" panose="02010600030101010101" pitchFamily="2" charset="-122"/>
              </a:rPr>
              <a:t>18.3 </a:t>
            </a:r>
            <a:r>
              <a:rPr lang="zh-CN" altLang="en-US" sz="2800" b="1" dirty="0">
                <a:ea typeface="宋体" panose="02010600030101010101" pitchFamily="2" charset="-122"/>
              </a:rPr>
              <a:t>对训练成本上亿美元的清华大学</a:t>
            </a:r>
            <a:r>
              <a:rPr lang="en-US" altLang="zh-CN" sz="2800" b="1" dirty="0" err="1">
                <a:ea typeface="宋体" panose="02010600030101010101" pitchFamily="2" charset="-122"/>
              </a:rPr>
              <a:t>chatGLM</a:t>
            </a:r>
            <a:r>
              <a:rPr lang="zh-CN" altLang="en-US" sz="2800" b="1" dirty="0">
                <a:ea typeface="宋体" panose="02010600030101010101" pitchFamily="2" charset="-122"/>
              </a:rPr>
              <a:t>的高级微调方法</a:t>
            </a:r>
            <a:r>
              <a:rPr lang="en-US" altLang="zh-CN" sz="2800" b="1" dirty="0">
                <a:ea typeface="宋体" panose="02010600030101010101" pitchFamily="2" charset="-122"/>
              </a:rPr>
              <a:t>2-</a:t>
            </a:r>
            <a:r>
              <a:rPr lang="zh-CN" altLang="en-US" sz="2800" b="1" dirty="0">
                <a:ea typeface="宋体" panose="02010600030101010101" pitchFamily="2" charset="-122"/>
              </a:rPr>
              <a:t>基于</a:t>
            </a:r>
            <a:r>
              <a:rPr lang="en-US" altLang="zh-CN" sz="2800" b="1" dirty="0" err="1">
                <a:ea typeface="宋体" panose="02010600030101010101" pitchFamily="2" charset="-122"/>
              </a:rPr>
              <a:t>LoRA</a:t>
            </a:r>
            <a:r>
              <a:rPr lang="zh-CN" altLang="en-US" sz="2800" b="1" dirty="0">
                <a:ea typeface="宋体" panose="02010600030101010101" pitchFamily="2" charset="-122"/>
              </a:rPr>
              <a:t>的模型微调</a:t>
            </a:r>
          </a:p>
        </p:txBody>
      </p:sp>
      <p:sp>
        <p:nvSpPr>
          <p:cNvPr id="8" name="文本框 7">
            <a:extLst>
              <a:ext uri="{FF2B5EF4-FFF2-40B4-BE49-F238E27FC236}">
                <a16:creationId xmlns:a16="http://schemas.microsoft.com/office/drawing/2014/main" id="{68163624-7B5B-4D03-B28F-7C94AA2948EC}"/>
              </a:ext>
            </a:extLst>
          </p:cNvPr>
          <p:cNvSpPr txBox="1"/>
          <p:nvPr/>
        </p:nvSpPr>
        <p:spPr>
          <a:xfrm>
            <a:off x="215516" y="2060848"/>
            <a:ext cx="8712968" cy="2862322"/>
          </a:xfrm>
          <a:prstGeom prst="rect">
            <a:avLst/>
          </a:prstGeom>
          <a:noFill/>
        </p:spPr>
        <p:txBody>
          <a:bodyPr wrap="square">
            <a:spAutoFit/>
          </a:bodyPr>
          <a:lstStyle/>
          <a:p>
            <a:pPr algn="just"/>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LoRA</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，英文全称</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Low-Rank Adaptation of Large Language Models</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，直译为大语言模型的低阶适应，这是清华大学的研究人员为了解决大语言模型微调而开发的一项通用技术。</a:t>
            </a:r>
          </a:p>
          <a:p>
            <a:pPr algn="just"/>
            <a:r>
              <a:rPr lang="en-US" altLang="zh-CN" sz="1800" b="1" kern="100" dirty="0" err="1">
                <a:effectLst/>
                <a:latin typeface="等线" panose="02010600030101010101" pitchFamily="2" charset="-122"/>
                <a:ea typeface="等线" panose="02010600030101010101" pitchFamily="2" charset="-122"/>
                <a:cs typeface="Times New Roman" panose="02020603050405020304" pitchFamily="18" charset="0"/>
              </a:rPr>
              <a:t>LoRA</a:t>
            </a:r>
            <a:r>
              <a:rPr lang="en-US" altLang="zh-CN" sz="1800" b="1"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b="1" kern="100" dirty="0">
                <a:effectLst/>
                <a:latin typeface="等线" panose="02010600030101010101" pitchFamily="2" charset="-122"/>
                <a:ea typeface="等线" panose="02010600030101010101" pitchFamily="2" charset="-122"/>
                <a:cs typeface="Times New Roman" panose="02020603050405020304" pitchFamily="18" charset="0"/>
              </a:rPr>
              <a:t>的思想很简单</a:t>
            </a:r>
            <a:r>
              <a:rPr lang="en-US" altLang="zh-CN" sz="1800" b="1" kern="100" dirty="0">
                <a:effectLst/>
                <a:latin typeface="等线" panose="02010600030101010101" pitchFamily="2" charset="-122"/>
                <a:ea typeface="等线" panose="02010600030101010101" pitchFamily="2" charset="-122"/>
                <a:cs typeface="Times New Roman" panose="02020603050405020304" pitchFamily="18" charset="0"/>
              </a:rPr>
              <a: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buFont typeface="+mj-lt"/>
              <a:buAutoNum type="arabicPeriod"/>
            </a:pP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在原始</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PLM (Pre-trained Language Model)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旁边增加一个旁路，做一个降维再升维的操作，来模拟所谓的</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intrinsic rank</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p>
          <a:p>
            <a:pPr marL="342900" lvl="0" indent="-342900" algn="just">
              <a:buFont typeface="+mj-lt"/>
              <a:buAutoNum type="arabicPeriod"/>
            </a:pP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训练的时候固定</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PLM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的参数，只训练降维矩阵</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与升维矩阵</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B</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。而模型的输入输出维度不变，输出时将</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BA</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与</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PLM</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的参数叠加；</a:t>
            </a:r>
          </a:p>
          <a:p>
            <a:pPr marL="342900" lvl="0" indent="-342900" algn="just">
              <a:buFont typeface="+mj-lt"/>
              <a:buAutoNum type="arabicPeriod"/>
            </a:pP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用随机高斯分布初始化</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，用</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0</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矩阵初始化</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B</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，保证训练的开始此旁路矩阵依然是</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0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矩阵。</a:t>
            </a:r>
          </a:p>
        </p:txBody>
      </p:sp>
      <p:sp>
        <p:nvSpPr>
          <p:cNvPr id="6" name="文本框 5">
            <a:extLst>
              <a:ext uri="{FF2B5EF4-FFF2-40B4-BE49-F238E27FC236}">
                <a16:creationId xmlns:a16="http://schemas.microsoft.com/office/drawing/2014/main" id="{B85E5C39-DCE0-40A7-AEF0-21B92496B8F0}"/>
              </a:ext>
            </a:extLst>
          </p:cNvPr>
          <p:cNvSpPr txBox="1"/>
          <p:nvPr/>
        </p:nvSpPr>
        <p:spPr>
          <a:xfrm>
            <a:off x="215516" y="1417638"/>
            <a:ext cx="8712968" cy="513474"/>
          </a:xfrm>
          <a:prstGeom prst="rect">
            <a:avLst/>
          </a:prstGeom>
          <a:noFill/>
        </p:spPr>
        <p:txBody>
          <a:bodyPr wrap="square">
            <a:spAutoFit/>
          </a:bodyPr>
          <a:lstStyle/>
          <a:p>
            <a:pPr algn="just">
              <a:lnSpc>
                <a:spcPct val="173000"/>
              </a:lnSpc>
              <a:spcBef>
                <a:spcPts val="1300"/>
              </a:spcBef>
              <a:spcAft>
                <a:spcPts val="1300"/>
              </a:spcAft>
            </a:pPr>
            <a:r>
              <a:rPr lang="en-US" altLang="zh-CN" sz="1800" b="1" kern="100" dirty="0">
                <a:effectLst/>
                <a:latin typeface="等线" panose="02010600030101010101" pitchFamily="2" charset="-122"/>
                <a:ea typeface="等线" panose="02010600030101010101" pitchFamily="2" charset="-122"/>
              </a:rPr>
              <a:t>18.3.1 </a:t>
            </a:r>
            <a:r>
              <a:rPr lang="zh-CN" altLang="zh-CN" sz="1800" b="1" kern="100" dirty="0">
                <a:effectLst/>
                <a:latin typeface="等线" panose="02010600030101010101" pitchFamily="2" charset="-122"/>
                <a:ea typeface="等线" panose="02010600030101010101" pitchFamily="2" charset="-122"/>
              </a:rPr>
              <a:t>对初始训练成本上亿美元</a:t>
            </a:r>
            <a:r>
              <a:rPr lang="en-US" altLang="zh-CN" sz="1800" b="1" kern="100" dirty="0" err="1">
                <a:effectLst/>
                <a:latin typeface="等线" panose="02010600030101010101" pitchFamily="2" charset="-122"/>
                <a:ea typeface="等线" panose="02010600030101010101" pitchFamily="2" charset="-122"/>
              </a:rPr>
              <a:t>chatGLM</a:t>
            </a:r>
            <a:r>
              <a:rPr lang="zh-CN" altLang="zh-CN" sz="1800" b="1" kern="100" dirty="0">
                <a:effectLst/>
                <a:latin typeface="等线" panose="02010600030101010101" pitchFamily="2" charset="-122"/>
                <a:ea typeface="等线" panose="02010600030101010101" pitchFamily="2" charset="-122"/>
              </a:rPr>
              <a:t>微调的方法</a:t>
            </a:r>
            <a:r>
              <a:rPr lang="en-US" altLang="zh-CN" sz="1800" b="1" kern="100" dirty="0">
                <a:effectLst/>
                <a:latin typeface="等线" panose="02010600030101010101" pitchFamily="2" charset="-122"/>
                <a:ea typeface="等线" panose="02010600030101010101" pitchFamily="2" charset="-122"/>
              </a:rPr>
              <a:t>-Lora</a:t>
            </a:r>
            <a:endParaRPr lang="zh-CN" altLang="zh-CN" sz="1800" b="1" kern="100" dirty="0">
              <a:effectLst/>
              <a:latin typeface="等线" panose="02010600030101010101" pitchFamily="2" charset="-122"/>
              <a:ea typeface="等线" panose="02010600030101010101" pitchFamily="2" charset="-122"/>
            </a:endParaRPr>
          </a:p>
        </p:txBody>
      </p:sp>
      <p:pic>
        <p:nvPicPr>
          <p:cNvPr id="9" name="图片 8">
            <a:extLst>
              <a:ext uri="{FF2B5EF4-FFF2-40B4-BE49-F238E27FC236}">
                <a16:creationId xmlns:a16="http://schemas.microsoft.com/office/drawing/2014/main" id="{A4ECB6E7-3B5D-4AEA-868E-4E4854442A6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940152" y="3827323"/>
            <a:ext cx="3144520" cy="2762885"/>
          </a:xfrm>
          <a:prstGeom prst="rect">
            <a:avLst/>
          </a:prstGeom>
          <a:noFill/>
          <a:ln>
            <a:noFill/>
          </a:ln>
        </p:spPr>
      </p:pic>
    </p:spTree>
    <p:extLst>
      <p:ext uri="{BB962C8B-B14F-4D97-AF65-F5344CB8AC3E}">
        <p14:creationId xmlns:p14="http://schemas.microsoft.com/office/powerpoint/2010/main" val="21708136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a:extLst>
              <a:ext uri="{FF2B5EF4-FFF2-40B4-BE49-F238E27FC236}">
                <a16:creationId xmlns:a16="http://schemas.microsoft.com/office/drawing/2014/main" id="{FB95364B-5624-4BF4-8322-518CE02672BE}"/>
              </a:ext>
            </a:extLst>
          </p:cNvPr>
          <p:cNvSpPr>
            <a:spLocks noGrp="1" noChangeArrowheads="1"/>
          </p:cNvSpPr>
          <p:nvPr>
            <p:ph type="title"/>
          </p:nvPr>
        </p:nvSpPr>
        <p:spPr/>
        <p:txBody>
          <a:bodyPr/>
          <a:lstStyle/>
          <a:p>
            <a:r>
              <a:rPr lang="zh-CN" altLang="en-US" sz="2800" b="1" dirty="0">
                <a:ea typeface="宋体" panose="02010600030101010101" pitchFamily="2" charset="-122"/>
              </a:rPr>
              <a:t>	</a:t>
            </a:r>
            <a:r>
              <a:rPr lang="en-US" altLang="zh-CN" sz="2800" b="1" dirty="0">
                <a:ea typeface="宋体" panose="02010600030101010101" pitchFamily="2" charset="-122"/>
              </a:rPr>
              <a:t>18.3 </a:t>
            </a:r>
            <a:r>
              <a:rPr lang="zh-CN" altLang="en-US" sz="2800" b="1" dirty="0">
                <a:ea typeface="宋体" panose="02010600030101010101" pitchFamily="2" charset="-122"/>
              </a:rPr>
              <a:t>对训练成本上亿美元的清华大学</a:t>
            </a:r>
            <a:r>
              <a:rPr lang="en-US" altLang="zh-CN" sz="2800" b="1" dirty="0" err="1">
                <a:ea typeface="宋体" panose="02010600030101010101" pitchFamily="2" charset="-122"/>
              </a:rPr>
              <a:t>chatGLM</a:t>
            </a:r>
            <a:r>
              <a:rPr lang="zh-CN" altLang="en-US" sz="2800" b="1" dirty="0">
                <a:ea typeface="宋体" panose="02010600030101010101" pitchFamily="2" charset="-122"/>
              </a:rPr>
              <a:t>的高级微调方法</a:t>
            </a:r>
            <a:r>
              <a:rPr lang="en-US" altLang="zh-CN" sz="2800" b="1" dirty="0">
                <a:ea typeface="宋体" panose="02010600030101010101" pitchFamily="2" charset="-122"/>
              </a:rPr>
              <a:t>2-</a:t>
            </a:r>
            <a:r>
              <a:rPr lang="zh-CN" altLang="en-US" sz="2800" b="1" dirty="0">
                <a:ea typeface="宋体" panose="02010600030101010101" pitchFamily="2" charset="-122"/>
              </a:rPr>
              <a:t>基于</a:t>
            </a:r>
            <a:r>
              <a:rPr lang="en-US" altLang="zh-CN" sz="2800" b="1" dirty="0" err="1">
                <a:ea typeface="宋体" panose="02010600030101010101" pitchFamily="2" charset="-122"/>
              </a:rPr>
              <a:t>LoRA</a:t>
            </a:r>
            <a:r>
              <a:rPr lang="zh-CN" altLang="en-US" sz="2800" b="1" dirty="0">
                <a:ea typeface="宋体" panose="02010600030101010101" pitchFamily="2" charset="-122"/>
              </a:rPr>
              <a:t>的模型微调</a:t>
            </a:r>
          </a:p>
        </p:txBody>
      </p:sp>
      <p:sp>
        <p:nvSpPr>
          <p:cNvPr id="6" name="文本框 5">
            <a:extLst>
              <a:ext uri="{FF2B5EF4-FFF2-40B4-BE49-F238E27FC236}">
                <a16:creationId xmlns:a16="http://schemas.microsoft.com/office/drawing/2014/main" id="{C91E65F5-0DBC-4DF2-9F02-889E7F9241AD}"/>
              </a:ext>
            </a:extLst>
          </p:cNvPr>
          <p:cNvSpPr txBox="1"/>
          <p:nvPr/>
        </p:nvSpPr>
        <p:spPr>
          <a:xfrm>
            <a:off x="323528" y="1556792"/>
            <a:ext cx="7848872" cy="513474"/>
          </a:xfrm>
          <a:prstGeom prst="rect">
            <a:avLst/>
          </a:prstGeom>
          <a:noFill/>
        </p:spPr>
        <p:txBody>
          <a:bodyPr wrap="square">
            <a:spAutoFit/>
          </a:bodyPr>
          <a:lstStyle/>
          <a:p>
            <a:pPr algn="just">
              <a:lnSpc>
                <a:spcPct val="173000"/>
              </a:lnSpc>
              <a:spcBef>
                <a:spcPts val="1300"/>
              </a:spcBef>
              <a:spcAft>
                <a:spcPts val="1300"/>
              </a:spcAft>
            </a:pPr>
            <a:r>
              <a:rPr lang="en-US" altLang="zh-CN" sz="1800" b="1" kern="100" dirty="0">
                <a:effectLst/>
                <a:latin typeface="等线" panose="02010600030101010101" pitchFamily="2" charset="-122"/>
                <a:ea typeface="等线" panose="02010600030101010101" pitchFamily="2" charset="-122"/>
              </a:rPr>
              <a:t>18.3.2 </a:t>
            </a:r>
            <a:r>
              <a:rPr lang="zh-CN" altLang="zh-CN" sz="1800" b="1" kern="100" dirty="0">
                <a:effectLst/>
                <a:latin typeface="等线" panose="02010600030101010101" pitchFamily="2" charset="-122"/>
                <a:ea typeface="等线" panose="02010600030101010101" pitchFamily="2" charset="-122"/>
              </a:rPr>
              <a:t>自定义的</a:t>
            </a:r>
            <a:r>
              <a:rPr lang="en-US" altLang="zh-CN" sz="1800" b="1" kern="100" dirty="0" err="1">
                <a:effectLst/>
                <a:latin typeface="等线" panose="02010600030101010101" pitchFamily="2" charset="-122"/>
                <a:ea typeface="等线" panose="02010600030101010101" pitchFamily="2" charset="-122"/>
              </a:rPr>
              <a:t>LoRA</a:t>
            </a:r>
            <a:r>
              <a:rPr lang="zh-CN" altLang="zh-CN" sz="1800" b="1" kern="100" dirty="0">
                <a:effectLst/>
                <a:latin typeface="等线" panose="02010600030101010101" pitchFamily="2" charset="-122"/>
                <a:ea typeface="等线" panose="02010600030101010101" pitchFamily="2" charset="-122"/>
              </a:rPr>
              <a:t>的使用方法</a:t>
            </a:r>
          </a:p>
        </p:txBody>
      </p:sp>
      <p:sp>
        <p:nvSpPr>
          <p:cNvPr id="10" name="文本框 9">
            <a:extLst>
              <a:ext uri="{FF2B5EF4-FFF2-40B4-BE49-F238E27FC236}">
                <a16:creationId xmlns:a16="http://schemas.microsoft.com/office/drawing/2014/main" id="{B3F992FF-538C-41BB-9782-9ADE95E687FB}"/>
              </a:ext>
            </a:extLst>
          </p:cNvPr>
          <p:cNvSpPr txBox="1"/>
          <p:nvPr/>
        </p:nvSpPr>
        <p:spPr>
          <a:xfrm>
            <a:off x="179512" y="2194959"/>
            <a:ext cx="8507288" cy="646331"/>
          </a:xfrm>
          <a:prstGeom prst="rect">
            <a:avLst/>
          </a:prstGeom>
          <a:noFill/>
        </p:spPr>
        <p:txBody>
          <a:bodyPr wrap="square">
            <a:spAutoFit/>
          </a:bodyPr>
          <a:lstStyle/>
          <a:p>
            <a:pPr algn="just"/>
            <a:r>
              <a:rPr lang="en-US" altLang="zh-CN" kern="100" dirty="0">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在讲解作者自定义的</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LoRA</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结构之前，我们首先介绍使用方法，读者可以打开本书附送的代码库中</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minlora</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文件夹，这里提供了对应的相关代码，目录结构如下所示：</a:t>
            </a:r>
          </a:p>
        </p:txBody>
      </p:sp>
      <p:pic>
        <p:nvPicPr>
          <p:cNvPr id="7" name="图片 6">
            <a:extLst>
              <a:ext uri="{FF2B5EF4-FFF2-40B4-BE49-F238E27FC236}">
                <a16:creationId xmlns:a16="http://schemas.microsoft.com/office/drawing/2014/main" id="{3D43A898-2A5A-432A-9A0D-C45904DF7AF0}"/>
              </a:ext>
            </a:extLst>
          </p:cNvPr>
          <p:cNvPicPr/>
          <p:nvPr/>
        </p:nvPicPr>
        <p:blipFill>
          <a:blip r:embed="rId2"/>
          <a:stretch>
            <a:fillRect/>
          </a:stretch>
        </p:blipFill>
        <p:spPr>
          <a:xfrm>
            <a:off x="323528" y="2927883"/>
            <a:ext cx="2333625" cy="971550"/>
          </a:xfrm>
          <a:prstGeom prst="rect">
            <a:avLst/>
          </a:prstGeom>
        </p:spPr>
      </p:pic>
      <p:sp>
        <p:nvSpPr>
          <p:cNvPr id="9" name="文本框 8">
            <a:extLst>
              <a:ext uri="{FF2B5EF4-FFF2-40B4-BE49-F238E27FC236}">
                <a16:creationId xmlns:a16="http://schemas.microsoft.com/office/drawing/2014/main" id="{3C57B8B4-E290-4D21-8C40-A3223EC9D660}"/>
              </a:ext>
            </a:extLst>
          </p:cNvPr>
          <p:cNvSpPr txBox="1"/>
          <p:nvPr/>
        </p:nvSpPr>
        <p:spPr>
          <a:xfrm>
            <a:off x="2933700" y="3095486"/>
            <a:ext cx="6174432" cy="369332"/>
          </a:xfrm>
          <a:prstGeom prst="rect">
            <a:avLst/>
          </a:prstGeom>
          <a:noFill/>
        </p:spPr>
        <p:txBody>
          <a:bodyPr wrap="square">
            <a:spAutoFit/>
          </a:bodyPr>
          <a:lstStyle/>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而其中的</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model</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文件是对模型参数进行处理的文件：</a:t>
            </a:r>
          </a:p>
        </p:txBody>
      </p:sp>
      <p:pic>
        <p:nvPicPr>
          <p:cNvPr id="11" name="图片 10">
            <a:extLst>
              <a:ext uri="{FF2B5EF4-FFF2-40B4-BE49-F238E27FC236}">
                <a16:creationId xmlns:a16="http://schemas.microsoft.com/office/drawing/2014/main" id="{22840637-4012-4133-9C2E-88DFD167BE4E}"/>
              </a:ext>
            </a:extLst>
          </p:cNvPr>
          <p:cNvPicPr/>
          <p:nvPr/>
        </p:nvPicPr>
        <p:blipFill>
          <a:blip r:embed="rId3"/>
          <a:stretch>
            <a:fillRect/>
          </a:stretch>
        </p:blipFill>
        <p:spPr>
          <a:xfrm>
            <a:off x="3779912" y="3704197"/>
            <a:ext cx="4143375" cy="1455420"/>
          </a:xfrm>
          <a:prstGeom prst="rect">
            <a:avLst/>
          </a:prstGeom>
        </p:spPr>
      </p:pic>
    </p:spTree>
    <p:extLst>
      <p:ext uri="{BB962C8B-B14F-4D97-AF65-F5344CB8AC3E}">
        <p14:creationId xmlns:p14="http://schemas.microsoft.com/office/powerpoint/2010/main" val="2655698500"/>
      </p:ext>
    </p:extLst>
  </p:cSld>
  <p:clrMapOvr>
    <a:masterClrMapping/>
  </p:clrMapOvr>
</p:sld>
</file>

<file path=ppt/theme/theme1.xml><?xml version="1.0" encoding="utf-8"?>
<a:theme xmlns:a="http://schemas.openxmlformats.org/drawingml/2006/main" name="Tema de Office">
  <a:themeElements>
    <a:clrScheme name="Tema de Offic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Tema de Office">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Tema de Offic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157255542</TotalTime>
  <Pages>0</Pages>
  <Words>1976</Words>
  <Characters>0</Characters>
  <Application>Microsoft Office PowerPoint</Application>
  <DocSecurity>0</DocSecurity>
  <PresentationFormat>全屏显示(4:3)</PresentationFormat>
  <Lines>0</Lines>
  <Paragraphs>87</Paragraphs>
  <Slides>16</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16</vt:i4>
      </vt:variant>
    </vt:vector>
  </HeadingPairs>
  <TitlesOfParts>
    <vt:vector size="22" baseType="lpstr">
      <vt:lpstr>等线</vt:lpstr>
      <vt:lpstr>宋体</vt:lpstr>
      <vt:lpstr>Arial</vt:lpstr>
      <vt:lpstr>Calibri</vt:lpstr>
      <vt:lpstr>Wingdings</vt:lpstr>
      <vt:lpstr>Tema de Office</vt:lpstr>
      <vt:lpstr>第18章 对训练成本上亿美元的清华大学chatGLM的高级微调实战</vt:lpstr>
      <vt:lpstr> 18.1 chatGLM模型的本地化处理</vt:lpstr>
      <vt:lpstr> 18.1 chatGLM模型的本地化处理</vt:lpstr>
      <vt:lpstr> 18.1 chatGLM模型的本地化处理</vt:lpstr>
      <vt:lpstr> 18.2 对训练成本上亿美元的清华大学chatGLM的高级微调方法1-基于加速库Accelerator的全量数据微调方法</vt:lpstr>
      <vt:lpstr> 18.2 对训练成本上亿美元的清华大学chatGLM的高级微调方法1-基于加速库Accelerator的全量数据微调方法</vt:lpstr>
      <vt:lpstr> 18.2 对训练成本上亿美元的清华大学chatGLM的高级微调方法1-基于加速库Accelerator的全量数据微调方法</vt:lpstr>
      <vt:lpstr> 18.3 对训练成本上亿美元的清华大学chatGLM的高级微调方法2-基于LoRA的模型微调</vt:lpstr>
      <vt:lpstr> 18.3 对训练成本上亿美元的清华大学chatGLM的高级微调方法2-基于LoRA的模型微调</vt:lpstr>
      <vt:lpstr> 18.3 对训练成本上亿美元的清华大学chatGLM的高级微调方法2-基于LoRA的模型微调</vt:lpstr>
      <vt:lpstr> 18.3 对训练成本上亿美元的清华大学chatGLM的高级微调方法2-基于LoRA的模型微调</vt:lpstr>
      <vt:lpstr> 18.3 对训练成本上亿美元的清华大学chatGLM的高级微调方法2-基于LoRA的模型微调</vt:lpstr>
      <vt:lpstr> 18.4 对训练成本上亿美元的清华大学chatGLM的高级微调方法3-基于huggingface的PEFT的模型微调</vt:lpstr>
      <vt:lpstr> 18.4 对训练成本上亿美元的清华大学chatGLM的高级微调方法3-基于huggingface的PEFT的模型微调</vt:lpstr>
      <vt:lpstr> 18.4 对训练成本上亿美元的清华大学chatGLM的高级微调方法3-基于huggingface的PEFT的模型微调</vt:lpstr>
      <vt:lpstr>18.5 本章小结</vt:lpstr>
    </vt:vector>
  </TitlesOfParts>
  <Manager/>
  <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subject/>
  <dc:creator>Design</dc:creator>
  <cp:keywords/>
  <dc:description/>
  <cp:lastModifiedBy>lenovo</cp:lastModifiedBy>
  <cp:revision>64</cp:revision>
  <cp:lastPrinted>1899-12-30T00:00:00Z</cp:lastPrinted>
  <dcterms:created xsi:type="dcterms:W3CDTF">2010-05-18T15:49:44Z</dcterms:created>
  <dcterms:modified xsi:type="dcterms:W3CDTF">2023-10-20T05:11:44Z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2052-8.1.0.2988</vt:lpwstr>
  </property>
</Properties>
</file>