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5" r:id="rId2"/>
    <p:sldId id="296" r:id="rId3"/>
    <p:sldId id="297" r:id="rId4"/>
    <p:sldId id="298" r:id="rId5"/>
    <p:sldId id="299" r:id="rId6"/>
    <p:sldId id="300" r:id="rId7"/>
    <p:sldId id="308" r:id="rId8"/>
    <p:sldId id="309" r:id="rId9"/>
    <p:sldId id="310" r:id="rId10"/>
    <p:sldId id="311" r:id="rId11"/>
    <p:sldId id="312" r:id="rId12"/>
    <p:sldId id="314" r:id="rId13"/>
    <p:sldId id="313" r:id="rId14"/>
    <p:sldId id="315" r:id="rId1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600" b="1" dirty="0">
                <a:ea typeface="宋体" panose="02010600030101010101" pitchFamily="2" charset="-122"/>
              </a:rPr>
              <a:t>第</a:t>
            </a:r>
            <a:r>
              <a:rPr lang="en-US" altLang="zh-CN" sz="3600" b="1" dirty="0">
                <a:ea typeface="宋体" panose="02010600030101010101" pitchFamily="2" charset="-122"/>
              </a:rPr>
              <a:t>2</a:t>
            </a:r>
            <a:r>
              <a:rPr lang="zh-CN" altLang="en-US" sz="3600" b="1" dirty="0">
                <a:ea typeface="宋体" panose="02010600030101010101" pitchFamily="2" charset="-122"/>
              </a:rPr>
              <a:t>章 </a:t>
            </a:r>
            <a:r>
              <a:rPr lang="en-US" altLang="zh-CN" sz="3600" b="1" dirty="0" err="1">
                <a:ea typeface="宋体" panose="02010600030101010101" pitchFamily="2" charset="-122"/>
              </a:rPr>
              <a:t>PyTorch</a:t>
            </a:r>
            <a:r>
              <a:rPr lang="en-US" altLang="zh-CN" sz="3600" b="1" dirty="0">
                <a:ea typeface="宋体" panose="02010600030101010101" pitchFamily="2" charset="-122"/>
              </a:rPr>
              <a:t> 2.0</a:t>
            </a:r>
            <a:r>
              <a:rPr lang="zh-CN" altLang="en-US" sz="3600" b="1" dirty="0">
                <a:ea typeface="宋体" panose="02010600030101010101" pitchFamily="2" charset="-122"/>
              </a:rPr>
              <a:t>深度学习环境搭建</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2.1 </a:t>
            </a:r>
            <a:r>
              <a:rPr lang="zh-CN" altLang="en-US" sz="2400" dirty="0">
                <a:ea typeface="宋体" panose="02010600030101010101" pitchFamily="2" charset="-122"/>
              </a:rPr>
              <a:t>环境搭建</a:t>
            </a:r>
            <a:r>
              <a:rPr lang="en-US" altLang="zh-CN" sz="2400" dirty="0">
                <a:ea typeface="宋体" panose="02010600030101010101" pitchFamily="2" charset="-122"/>
              </a:rPr>
              <a:t>1</a:t>
            </a:r>
            <a:r>
              <a:rPr lang="zh-CN" altLang="en-US" sz="2400" dirty="0">
                <a:ea typeface="宋体" panose="02010600030101010101" pitchFamily="2" charset="-122"/>
              </a:rPr>
              <a:t>：安装</a:t>
            </a:r>
            <a:r>
              <a:rPr lang="en-US" altLang="zh-CN" sz="2400" dirty="0">
                <a:ea typeface="宋体" panose="02010600030101010101" pitchFamily="2" charset="-122"/>
              </a:rPr>
              <a:t>Python</a:t>
            </a:r>
          </a:p>
          <a:p>
            <a:pPr marL="0" indent="0">
              <a:buNone/>
            </a:pPr>
            <a:r>
              <a:rPr lang="en-US" altLang="zh-CN" sz="2400" dirty="0">
                <a:ea typeface="宋体" panose="02010600030101010101" pitchFamily="2" charset="-122"/>
              </a:rPr>
              <a:t>2.2 </a:t>
            </a:r>
            <a:r>
              <a:rPr lang="zh-CN" altLang="en-US" sz="2400" dirty="0">
                <a:ea typeface="宋体" panose="02010600030101010101" pitchFamily="2" charset="-122"/>
              </a:rPr>
              <a:t>环境搭建</a:t>
            </a:r>
            <a:r>
              <a:rPr lang="en-US" altLang="zh-CN" sz="2400" dirty="0">
                <a:ea typeface="宋体" panose="02010600030101010101" pitchFamily="2" charset="-122"/>
              </a:rPr>
              <a:t>2</a:t>
            </a:r>
            <a:r>
              <a:rPr lang="zh-CN" altLang="en-US" sz="2400" dirty="0">
                <a:ea typeface="宋体" panose="02010600030101010101" pitchFamily="2" charset="-122"/>
              </a:rPr>
              <a:t>：安装</a:t>
            </a:r>
            <a:r>
              <a:rPr lang="en-US" altLang="zh-CN" sz="2400" dirty="0" err="1">
                <a:ea typeface="宋体" panose="02010600030101010101" pitchFamily="2" charset="-122"/>
              </a:rPr>
              <a:t>PyTorch</a:t>
            </a:r>
            <a:r>
              <a:rPr lang="en-US" altLang="zh-CN" sz="2400" dirty="0">
                <a:ea typeface="宋体" panose="02010600030101010101" pitchFamily="2" charset="-122"/>
              </a:rPr>
              <a:t> 2.0</a:t>
            </a:r>
          </a:p>
          <a:p>
            <a:pPr marL="0" indent="0">
              <a:buNone/>
            </a:pPr>
            <a:r>
              <a:rPr lang="en-US" altLang="zh-CN" sz="2400" dirty="0">
                <a:ea typeface="宋体" panose="02010600030101010101" pitchFamily="2" charset="-122"/>
              </a:rPr>
              <a:t>2.3 </a:t>
            </a:r>
            <a:r>
              <a:rPr lang="zh-CN" altLang="en-US" sz="2400" dirty="0">
                <a:ea typeface="宋体" panose="02010600030101010101" pitchFamily="2" charset="-122"/>
              </a:rPr>
              <a:t>生成式模型实战：古诗词的生成</a:t>
            </a:r>
          </a:p>
          <a:p>
            <a:pPr marL="0" indent="0">
              <a:buNone/>
            </a:pPr>
            <a:r>
              <a:rPr lang="en-US" altLang="zh-CN" sz="2400" dirty="0">
                <a:ea typeface="宋体" panose="02010600030101010101" pitchFamily="2" charset="-122"/>
              </a:rPr>
              <a:t>2.4 </a:t>
            </a:r>
            <a:r>
              <a:rPr lang="zh-CN" altLang="en-US" sz="2400" dirty="0">
                <a:ea typeface="宋体" panose="02010600030101010101" pitchFamily="2" charset="-122"/>
              </a:rPr>
              <a:t>图像降噪：手把手的实战你的第一个深度学习模型</a:t>
            </a:r>
          </a:p>
          <a:p>
            <a:pPr marL="0" indent="0">
              <a:buNone/>
            </a:pPr>
            <a:r>
              <a:rPr lang="en-US" altLang="zh-CN" sz="2400" dirty="0">
                <a:ea typeface="宋体" panose="02010600030101010101" pitchFamily="2" charset="-122"/>
              </a:rPr>
              <a:t>2.5 </a:t>
            </a:r>
            <a:r>
              <a:rPr lang="zh-CN" altLang="en-US" sz="24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2.4 </a:t>
            </a:r>
            <a:r>
              <a:rPr lang="zh-CN" altLang="en-US" sz="3600" b="1" dirty="0">
                <a:ea typeface="宋体" panose="02010600030101010101" pitchFamily="2" charset="-122"/>
              </a:rPr>
              <a:t>图像降噪：手把手的实战你的第一个深度学习模型</a:t>
            </a:r>
          </a:p>
        </p:txBody>
      </p:sp>
      <p:sp>
        <p:nvSpPr>
          <p:cNvPr id="4" name="文本框 3">
            <a:extLst>
              <a:ext uri="{FF2B5EF4-FFF2-40B4-BE49-F238E27FC236}">
                <a16:creationId xmlns:a16="http://schemas.microsoft.com/office/drawing/2014/main" id="{8161CB74-1647-44BF-8C5A-17EB381CECCE}"/>
              </a:ext>
            </a:extLst>
          </p:cNvPr>
          <p:cNvSpPr txBox="1"/>
          <p:nvPr/>
        </p:nvSpPr>
        <p:spPr>
          <a:xfrm>
            <a:off x="251520" y="1700808"/>
            <a:ext cx="4572000" cy="369332"/>
          </a:xfrm>
          <a:prstGeom prst="rect">
            <a:avLst/>
          </a:prstGeom>
          <a:noFill/>
        </p:spPr>
        <p:txBody>
          <a:bodyPr wrap="square">
            <a:spAutoFit/>
          </a:bodyPr>
          <a:lstStyle/>
          <a:p>
            <a:pPr>
              <a:spcBef>
                <a:spcPts val="1200"/>
              </a:spcBef>
              <a:spcAft>
                <a:spcPts val="1200"/>
              </a:spcAft>
            </a:pPr>
            <a:r>
              <a:rPr lang="en-US" altLang="zh-CN" sz="1800" b="1" kern="100" dirty="0">
                <a:effectLst/>
                <a:latin typeface="黑体" panose="02010609060101010101" pitchFamily="49" charset="-122"/>
                <a:ea typeface="黑体" panose="02010609060101010101" pitchFamily="49" charset="-122"/>
                <a:cs typeface="Times New Roman" panose="02020603050405020304" pitchFamily="18" charset="0"/>
              </a:rPr>
              <a:t>2.4.2  MNIST</a:t>
            </a: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数据集特征和标签介绍</a:t>
            </a:r>
          </a:p>
        </p:txBody>
      </p:sp>
      <p:sp>
        <p:nvSpPr>
          <p:cNvPr id="9" name="文本框 8">
            <a:extLst>
              <a:ext uri="{FF2B5EF4-FFF2-40B4-BE49-F238E27FC236}">
                <a16:creationId xmlns:a16="http://schemas.microsoft.com/office/drawing/2014/main" id="{07B3BFB7-16FC-44D2-A850-ED2700D3766F}"/>
              </a:ext>
            </a:extLst>
          </p:cNvPr>
          <p:cNvSpPr txBox="1"/>
          <p:nvPr/>
        </p:nvSpPr>
        <p:spPr>
          <a:xfrm>
            <a:off x="539552" y="2564904"/>
            <a:ext cx="7848872" cy="1977464"/>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首先对于数据库的获取，前面我们向读者介绍了两种不同的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数据集的获取方式，在这里作者推荐使用本书源码库的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数据集进行数据的读取，代码如下所示： </a:t>
            </a:r>
          </a:p>
          <a:p>
            <a:pPr marL="266700" algn="just">
              <a:lnSpc>
                <a:spcPts val="1300"/>
              </a:lnSpc>
            </a:pPr>
            <a:r>
              <a:rPr lang="en-US" altLang="zh-CN" sz="1400" dirty="0">
                <a:solidFill>
                  <a:srgbClr val="000000"/>
                </a:solidFill>
                <a:effectLst/>
                <a:latin typeface="Arial" panose="020B0604020202020204" pitchFamily="34" charset="0"/>
                <a:ea typeface="黑体" panose="02010609060101010101" pitchFamily="49" charset="-122"/>
              </a:rPr>
              <a:t>import </a:t>
            </a:r>
            <a:r>
              <a:rPr lang="en-US" altLang="zh-CN" sz="1400" dirty="0" err="1">
                <a:solidFill>
                  <a:srgbClr val="000000"/>
                </a:solidFill>
                <a:effectLst/>
                <a:latin typeface="Arial" panose="020B0604020202020204" pitchFamily="34" charset="0"/>
                <a:ea typeface="黑体" panose="02010609060101010101" pitchFamily="49" charset="-122"/>
              </a:rPr>
              <a:t>numpy</a:t>
            </a:r>
            <a:r>
              <a:rPr lang="en-US" altLang="zh-CN" sz="1400" dirty="0">
                <a:solidFill>
                  <a:srgbClr val="000000"/>
                </a:solidFill>
                <a:effectLst/>
                <a:latin typeface="Arial" panose="020B0604020202020204" pitchFamily="34" charset="0"/>
                <a:ea typeface="黑体" panose="02010609060101010101" pitchFamily="49" charset="-122"/>
              </a:rPr>
              <a:t> as np</a:t>
            </a:r>
            <a:endParaRPr lang="zh-CN" altLang="zh-CN" sz="1400" dirty="0">
              <a:effectLst/>
              <a:latin typeface="Arial" panose="020B0604020202020204" pitchFamily="34" charset="0"/>
              <a:ea typeface="黑体" panose="02010609060101010101" pitchFamily="49" charset="-122"/>
            </a:endParaRPr>
          </a:p>
          <a:p>
            <a:pPr marL="266700" algn="just">
              <a:lnSpc>
                <a:spcPts val="1300"/>
              </a:lnSpc>
            </a:pPr>
            <a:r>
              <a:rPr lang="en-US" altLang="zh-CN" sz="1400" dirty="0" err="1">
                <a:solidFill>
                  <a:srgbClr val="000000"/>
                </a:solidFill>
                <a:effectLst/>
                <a:latin typeface="Arial" panose="020B0604020202020204" pitchFamily="34" charset="0"/>
                <a:ea typeface="黑体" panose="02010609060101010101" pitchFamily="49" charset="-122"/>
              </a:rPr>
              <a:t>x_train</a:t>
            </a:r>
            <a:r>
              <a:rPr lang="en-US" altLang="zh-CN" sz="1400" dirty="0">
                <a:solidFill>
                  <a:srgbClr val="000000"/>
                </a:solidFill>
                <a:effectLst/>
                <a:latin typeface="Arial" panose="020B0604020202020204" pitchFamily="34" charset="0"/>
                <a:ea typeface="黑体" panose="02010609060101010101" pitchFamily="49" charset="-122"/>
              </a:rPr>
              <a:t> = </a:t>
            </a:r>
            <a:r>
              <a:rPr lang="en-US" altLang="zh-CN" sz="1400" dirty="0" err="1">
                <a:solidFill>
                  <a:srgbClr val="000000"/>
                </a:solidFill>
                <a:effectLst/>
                <a:latin typeface="Arial" panose="020B0604020202020204" pitchFamily="34" charset="0"/>
                <a:ea typeface="黑体" panose="02010609060101010101" pitchFamily="49" charset="-122"/>
              </a:rPr>
              <a:t>np.load</a:t>
            </a:r>
            <a:r>
              <a:rPr lang="en-US" altLang="zh-CN" sz="1400" dirty="0">
                <a:solidFill>
                  <a:srgbClr val="000000"/>
                </a:solidFill>
                <a:effectLst/>
                <a:latin typeface="Arial" panose="020B0604020202020204" pitchFamily="34" charset="0"/>
                <a:ea typeface="黑体" panose="02010609060101010101" pitchFamily="49" charset="-122"/>
              </a:rPr>
              <a:t>("./dataset/</a:t>
            </a:r>
            <a:r>
              <a:rPr lang="en-US" altLang="zh-CN" sz="1400" dirty="0" err="1">
                <a:solidFill>
                  <a:srgbClr val="000000"/>
                </a:solidFill>
                <a:effectLst/>
                <a:latin typeface="Arial" panose="020B0604020202020204" pitchFamily="34" charset="0"/>
                <a:ea typeface="黑体" panose="02010609060101010101" pitchFamily="49" charset="-122"/>
              </a:rPr>
              <a:t>mnist</a:t>
            </a:r>
            <a:r>
              <a:rPr lang="en-US" altLang="zh-CN" sz="1400" dirty="0">
                <a:solidFill>
                  <a:srgbClr val="000000"/>
                </a:solidFill>
                <a:effectLst/>
                <a:latin typeface="Arial" panose="020B0604020202020204" pitchFamily="34" charset="0"/>
                <a:ea typeface="黑体" panose="02010609060101010101" pitchFamily="49" charset="-122"/>
              </a:rPr>
              <a:t>/</a:t>
            </a:r>
            <a:r>
              <a:rPr lang="en-US" altLang="zh-CN" sz="1400" dirty="0" err="1">
                <a:solidFill>
                  <a:srgbClr val="000000"/>
                </a:solidFill>
                <a:effectLst/>
                <a:latin typeface="Arial" panose="020B0604020202020204" pitchFamily="34" charset="0"/>
                <a:ea typeface="黑体" panose="02010609060101010101" pitchFamily="49" charset="-122"/>
              </a:rPr>
              <a:t>x_train.npy</a:t>
            </a:r>
            <a:r>
              <a:rPr lang="en-US" altLang="zh-CN" sz="1400" dirty="0">
                <a:solidFill>
                  <a:srgbClr val="000000"/>
                </a:solidFill>
                <a:effectLst/>
                <a:latin typeface="Arial" panose="020B0604020202020204" pitchFamily="34" charset="0"/>
                <a:ea typeface="黑体" panose="02010609060101010101" pitchFamily="49" charset="-122"/>
              </a:rPr>
              <a:t>")</a:t>
            </a:r>
            <a:endParaRPr lang="zh-CN" altLang="zh-CN" sz="1400" dirty="0">
              <a:effectLst/>
              <a:latin typeface="Arial" panose="020B0604020202020204" pitchFamily="34" charset="0"/>
              <a:ea typeface="黑体" panose="02010609060101010101" pitchFamily="49" charset="-122"/>
            </a:endParaRPr>
          </a:p>
          <a:p>
            <a:pPr marL="266700" algn="just">
              <a:lnSpc>
                <a:spcPts val="1300"/>
              </a:lnSpc>
            </a:pPr>
            <a:r>
              <a:rPr lang="en-US" altLang="zh-CN" sz="1400" dirty="0" err="1">
                <a:solidFill>
                  <a:srgbClr val="000000"/>
                </a:solidFill>
                <a:effectLst/>
                <a:latin typeface="Arial" panose="020B0604020202020204" pitchFamily="34" charset="0"/>
                <a:ea typeface="黑体" panose="02010609060101010101" pitchFamily="49" charset="-122"/>
              </a:rPr>
              <a:t>y_train_label</a:t>
            </a:r>
            <a:r>
              <a:rPr lang="en-US" altLang="zh-CN" sz="1400" dirty="0">
                <a:solidFill>
                  <a:srgbClr val="000000"/>
                </a:solidFill>
                <a:effectLst/>
                <a:latin typeface="Arial" panose="020B0604020202020204" pitchFamily="34" charset="0"/>
                <a:ea typeface="黑体" panose="02010609060101010101" pitchFamily="49" charset="-122"/>
              </a:rPr>
              <a:t> = </a:t>
            </a:r>
            <a:r>
              <a:rPr lang="en-US" altLang="zh-CN" sz="1400" dirty="0" err="1">
                <a:solidFill>
                  <a:srgbClr val="000000"/>
                </a:solidFill>
                <a:effectLst/>
                <a:latin typeface="Arial" panose="020B0604020202020204" pitchFamily="34" charset="0"/>
                <a:ea typeface="黑体" panose="02010609060101010101" pitchFamily="49" charset="-122"/>
              </a:rPr>
              <a:t>np.load</a:t>
            </a:r>
            <a:r>
              <a:rPr lang="en-US" altLang="zh-CN" sz="1400" dirty="0">
                <a:solidFill>
                  <a:srgbClr val="000000"/>
                </a:solidFill>
                <a:effectLst/>
                <a:latin typeface="Arial" panose="020B0604020202020204" pitchFamily="34" charset="0"/>
                <a:ea typeface="黑体" panose="02010609060101010101" pitchFamily="49" charset="-122"/>
              </a:rPr>
              <a:t>("./dataset/</a:t>
            </a:r>
            <a:r>
              <a:rPr lang="en-US" altLang="zh-CN" sz="1400" dirty="0" err="1">
                <a:solidFill>
                  <a:srgbClr val="000000"/>
                </a:solidFill>
                <a:effectLst/>
                <a:latin typeface="Arial" panose="020B0604020202020204" pitchFamily="34" charset="0"/>
                <a:ea typeface="黑体" panose="02010609060101010101" pitchFamily="49" charset="-122"/>
              </a:rPr>
              <a:t>mnist</a:t>
            </a:r>
            <a:r>
              <a:rPr lang="en-US" altLang="zh-CN" sz="1400" dirty="0">
                <a:solidFill>
                  <a:srgbClr val="000000"/>
                </a:solidFill>
                <a:effectLst/>
                <a:latin typeface="Arial" panose="020B0604020202020204" pitchFamily="34" charset="0"/>
                <a:ea typeface="黑体" panose="02010609060101010101" pitchFamily="49" charset="-122"/>
              </a:rPr>
              <a:t>/</a:t>
            </a:r>
            <a:r>
              <a:rPr lang="en-US" altLang="zh-CN" sz="1400" dirty="0" err="1">
                <a:solidFill>
                  <a:srgbClr val="000000"/>
                </a:solidFill>
                <a:effectLst/>
                <a:latin typeface="Arial" panose="020B0604020202020204" pitchFamily="34" charset="0"/>
                <a:ea typeface="黑体" panose="02010609060101010101" pitchFamily="49" charset="-122"/>
              </a:rPr>
              <a:t>y_train_label.npy</a:t>
            </a:r>
            <a:r>
              <a:rPr lang="en-US" altLang="zh-CN" sz="1400" dirty="0">
                <a:solidFill>
                  <a:srgbClr val="000000"/>
                </a:solidFill>
                <a:effectLst/>
                <a:latin typeface="Arial" panose="020B0604020202020204" pitchFamily="34" charset="0"/>
                <a:ea typeface="黑体" panose="02010609060101010101" pitchFamily="49" charset="-122"/>
              </a:rPr>
              <a:t>")</a:t>
            </a:r>
            <a:endParaRPr lang="zh-CN" altLang="zh-CN" sz="1400" dirty="0">
              <a:effectLst/>
              <a:latin typeface="Arial" panose="020B0604020202020204" pitchFamily="34" charset="0"/>
              <a:ea typeface="黑体" panose="02010609060101010101" pitchFamily="49" charset="-122"/>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numpy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函数会根据输入的地址将数据进行处理，并自动将其分解成训练集和验证集。打印训练集的维度如下：</a:t>
            </a:r>
          </a:p>
        </p:txBody>
      </p:sp>
      <p:pic>
        <p:nvPicPr>
          <p:cNvPr id="10" name="图片 9">
            <a:extLst>
              <a:ext uri="{FF2B5EF4-FFF2-40B4-BE49-F238E27FC236}">
                <a16:creationId xmlns:a16="http://schemas.microsoft.com/office/drawing/2014/main" id="{176C282C-DBA5-4E6B-8AFF-59BC5B3EA5F6}"/>
              </a:ext>
            </a:extLst>
          </p:cNvPr>
          <p:cNvPicPr/>
          <p:nvPr/>
        </p:nvPicPr>
        <p:blipFill>
          <a:blip r:embed="rId2"/>
          <a:stretch>
            <a:fillRect/>
          </a:stretch>
        </p:blipFill>
        <p:spPr>
          <a:xfrm>
            <a:off x="5796136" y="4285193"/>
            <a:ext cx="1685925" cy="514350"/>
          </a:xfrm>
          <a:prstGeom prst="rect">
            <a:avLst/>
          </a:prstGeom>
        </p:spPr>
      </p:pic>
      <p:sp>
        <p:nvSpPr>
          <p:cNvPr id="12" name="文本框 11">
            <a:extLst>
              <a:ext uri="{FF2B5EF4-FFF2-40B4-BE49-F238E27FC236}">
                <a16:creationId xmlns:a16="http://schemas.microsoft.com/office/drawing/2014/main" id="{158D94B1-6E38-4098-84B0-974B732B3AAE}"/>
              </a:ext>
            </a:extLst>
          </p:cNvPr>
          <p:cNvSpPr txBox="1"/>
          <p:nvPr/>
        </p:nvSpPr>
        <p:spPr>
          <a:xfrm>
            <a:off x="264492" y="4800652"/>
            <a:ext cx="8483971" cy="646331"/>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这里是使用数据处理的第一个步骤，有兴趣的读者可以更进一步完成数据的训练集和测试集的划分。</a:t>
            </a:r>
          </a:p>
        </p:txBody>
      </p:sp>
    </p:spTree>
    <p:extLst>
      <p:ext uri="{BB962C8B-B14F-4D97-AF65-F5344CB8AC3E}">
        <p14:creationId xmlns:p14="http://schemas.microsoft.com/office/powerpoint/2010/main" val="162042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2.4 </a:t>
            </a:r>
            <a:r>
              <a:rPr lang="zh-CN" altLang="en-US" sz="3600" b="1" dirty="0">
                <a:ea typeface="宋体" panose="02010600030101010101" pitchFamily="2" charset="-122"/>
              </a:rPr>
              <a:t>图像降噪：手把手的实战你的第一个深度学习模型</a:t>
            </a:r>
          </a:p>
        </p:txBody>
      </p:sp>
      <p:sp>
        <p:nvSpPr>
          <p:cNvPr id="4" name="文本框 3">
            <a:extLst>
              <a:ext uri="{FF2B5EF4-FFF2-40B4-BE49-F238E27FC236}">
                <a16:creationId xmlns:a16="http://schemas.microsoft.com/office/drawing/2014/main" id="{F256E97B-D4C3-4E05-87DE-193065B22EFC}"/>
              </a:ext>
            </a:extLst>
          </p:cNvPr>
          <p:cNvSpPr txBox="1"/>
          <p:nvPr/>
        </p:nvSpPr>
        <p:spPr>
          <a:xfrm>
            <a:off x="179512" y="1772816"/>
            <a:ext cx="4572000" cy="369332"/>
          </a:xfrm>
          <a:prstGeom prst="rect">
            <a:avLst/>
          </a:prstGeom>
          <a:noFill/>
        </p:spPr>
        <p:txBody>
          <a:bodyPr wrap="square">
            <a:spAutoFit/>
          </a:bodyPr>
          <a:lstStyle/>
          <a:p>
            <a:pPr>
              <a:spcBef>
                <a:spcPts val="1200"/>
              </a:spcBef>
              <a:spcAft>
                <a:spcPts val="1200"/>
              </a:spcAft>
            </a:pPr>
            <a:r>
              <a:rPr lang="en-US" altLang="zh-CN" sz="1800" b="1" kern="100" dirty="0">
                <a:effectLst/>
                <a:latin typeface="方正姚体" panose="02010601030101010101" pitchFamily="2" charset="-122"/>
                <a:ea typeface="方正姚体" panose="02010601030101010101" pitchFamily="2" charset="-122"/>
                <a:cs typeface="Times New Roman" panose="02020603050405020304" pitchFamily="18" charset="0"/>
              </a:rPr>
              <a:t>2.4.3  Hello </a:t>
            </a:r>
            <a:r>
              <a:rPr lang="en-US" altLang="zh-CN" sz="1800" b="1" kern="100" dirty="0" err="1">
                <a:effectLst/>
                <a:latin typeface="方正姚体" panose="02010601030101010101" pitchFamily="2" charset="-122"/>
                <a:ea typeface="方正姚体" panose="02010601030101010101" pitchFamily="2" charset="-122"/>
                <a:cs typeface="Times New Roman" panose="02020603050405020304" pitchFamily="18" charset="0"/>
              </a:rPr>
              <a:t>PyTorch</a:t>
            </a:r>
            <a:r>
              <a:rPr lang="en-US" altLang="zh-CN" sz="1800" b="1" kern="100" dirty="0">
                <a:effectLst/>
                <a:latin typeface="方正姚体" panose="02010601030101010101" pitchFamily="2" charset="-122"/>
                <a:ea typeface="方正姚体" panose="02010601030101010101" pitchFamily="2" charset="-122"/>
                <a:cs typeface="Times New Roman" panose="02020603050405020304" pitchFamily="18" charset="0"/>
              </a:rPr>
              <a:t> 2.0-</a:t>
            </a:r>
            <a:r>
              <a:rPr lang="zh-CN" altLang="zh-CN" sz="1800" b="1" kern="100" dirty="0">
                <a:effectLst/>
                <a:latin typeface="方正姚体" panose="02010601030101010101" pitchFamily="2" charset="-122"/>
                <a:ea typeface="方正姚体" panose="02010601030101010101" pitchFamily="2" charset="-122"/>
                <a:cs typeface="Times New Roman" panose="02020603050405020304" pitchFamily="18" charset="0"/>
              </a:rPr>
              <a:t>模型的准备和介绍</a:t>
            </a:r>
          </a:p>
        </p:txBody>
      </p:sp>
      <p:sp>
        <p:nvSpPr>
          <p:cNvPr id="6" name="文本框 5">
            <a:extLst>
              <a:ext uri="{FF2B5EF4-FFF2-40B4-BE49-F238E27FC236}">
                <a16:creationId xmlns:a16="http://schemas.microsoft.com/office/drawing/2014/main" id="{155D7413-F31F-48E1-AEA9-33744016170C}"/>
              </a:ext>
            </a:extLst>
          </p:cNvPr>
          <p:cNvSpPr txBox="1"/>
          <p:nvPr/>
        </p:nvSpPr>
        <p:spPr>
          <a:xfrm>
            <a:off x="209303" y="2276872"/>
            <a:ext cx="8363272" cy="2308324"/>
          </a:xfrm>
          <a:prstGeom prst="rect">
            <a:avLst/>
          </a:prstGeom>
          <a:noFill/>
        </p:spPr>
        <p:txBody>
          <a:bodyPr wrap="square">
            <a:spAutoFit/>
          </a:bodyPr>
          <a:lstStyle/>
          <a:p>
            <a:pPr algn="just"/>
            <a:r>
              <a:rPr lang="zh-CN"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对于使用</a:t>
            </a:r>
            <a:r>
              <a:rPr lang="en-US" altLang="zh-CN" sz="1600" kern="100" dirty="0" err="1">
                <a:effectLst/>
                <a:latin typeface="新宋体" panose="02010609030101010101" pitchFamily="49" charset="-122"/>
                <a:ea typeface="新宋体" panose="02010609030101010101" pitchFamily="49" charset="-122"/>
                <a:cs typeface="Times New Roman" panose="02020603050405020304" pitchFamily="18" charset="0"/>
              </a:rPr>
              <a:t>PyTorch</a:t>
            </a:r>
            <a:r>
              <a:rPr lang="zh-CN"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进行深度学习的项目来说，一个非常重要的内容是模型的设计，模型是决定深度学习在进行项目过程中采用何种方式达到目标的主体设计。在本例中，我们的目的是需要输入一个图像之后对其进行去噪处理。</a:t>
            </a:r>
          </a:p>
          <a:p>
            <a:pPr algn="just"/>
            <a:r>
              <a:rPr lang="en-US"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	</a:t>
            </a:r>
            <a:r>
              <a:rPr lang="zh-CN"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对于模型的选择我们一个非常简单的思路就是，图像输出的大小就应该是输入的大小，在这里我们选择使用</a:t>
            </a:r>
            <a:r>
              <a:rPr lang="en-US" altLang="zh-CN" sz="1600" kern="100" dirty="0" err="1">
                <a:effectLst/>
                <a:latin typeface="新宋体" panose="02010609030101010101" pitchFamily="49" charset="-122"/>
                <a:ea typeface="新宋体" panose="02010609030101010101" pitchFamily="49" charset="-122"/>
                <a:cs typeface="Times New Roman" panose="02020603050405020304" pitchFamily="18" charset="0"/>
              </a:rPr>
              <a:t>Unet</a:t>
            </a:r>
            <a:r>
              <a:rPr lang="zh-CN"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作为我们进行设计的主要模型。</a:t>
            </a:r>
          </a:p>
          <a:p>
            <a:pPr algn="just"/>
            <a:r>
              <a:rPr lang="en-US"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	</a:t>
            </a:r>
            <a:r>
              <a:rPr lang="zh-CN"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注意：这里作者提示，对于模型的选择现在并不是读者需要考虑的目标，顺着你对本书学习的深入见识到更多处理问题的手段后，对模型的选择自然心领神会。</a:t>
            </a:r>
          </a:p>
          <a:p>
            <a:pPr algn="just"/>
            <a:r>
              <a:rPr lang="en-US"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	</a:t>
            </a:r>
            <a:r>
              <a:rPr lang="zh-CN"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我们可以整体看一下</a:t>
            </a:r>
            <a:r>
              <a:rPr lang="en-US" altLang="zh-CN" sz="1600" kern="100" dirty="0" err="1">
                <a:effectLst/>
                <a:latin typeface="新宋体" panose="02010609030101010101" pitchFamily="49" charset="-122"/>
                <a:ea typeface="新宋体" panose="02010609030101010101" pitchFamily="49" charset="-122"/>
                <a:cs typeface="Times New Roman" panose="02020603050405020304" pitchFamily="18" charset="0"/>
              </a:rPr>
              <a:t>Unet</a:t>
            </a:r>
            <a:r>
              <a:rPr lang="zh-CN"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的结构（读者目前只需要知道</a:t>
            </a:r>
            <a:r>
              <a:rPr lang="en-US" altLang="zh-CN" sz="1600" kern="100" dirty="0" err="1">
                <a:effectLst/>
                <a:latin typeface="新宋体" panose="02010609030101010101" pitchFamily="49" charset="-122"/>
                <a:ea typeface="新宋体" panose="02010609030101010101" pitchFamily="49" charset="-122"/>
                <a:cs typeface="Times New Roman" panose="02020603050405020304" pitchFamily="18" charset="0"/>
              </a:rPr>
              <a:t>Unet</a:t>
            </a:r>
            <a:r>
              <a:rPr lang="zh-CN" altLang="zh-CN" sz="1600" kern="100" dirty="0">
                <a:effectLst/>
                <a:latin typeface="新宋体" panose="02010609030101010101" pitchFamily="49" charset="-122"/>
                <a:ea typeface="新宋体" panose="02010609030101010101" pitchFamily="49" charset="-122"/>
                <a:cs typeface="Times New Roman" panose="02020603050405020304" pitchFamily="18" charset="0"/>
              </a:rPr>
              <a:t>输入和输出大小是同样维度即可），如图所示：</a:t>
            </a:r>
          </a:p>
        </p:txBody>
      </p:sp>
      <p:pic>
        <p:nvPicPr>
          <p:cNvPr id="7" name="图片 6">
            <a:extLst>
              <a:ext uri="{FF2B5EF4-FFF2-40B4-BE49-F238E27FC236}">
                <a16:creationId xmlns:a16="http://schemas.microsoft.com/office/drawing/2014/main" id="{5D3268D3-9B88-4A99-95D4-55C7D454777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0542" y="3140968"/>
            <a:ext cx="4034155" cy="2691765"/>
          </a:xfrm>
          <a:prstGeom prst="rect">
            <a:avLst/>
          </a:prstGeom>
          <a:noFill/>
          <a:ln>
            <a:noFill/>
          </a:ln>
        </p:spPr>
      </p:pic>
    </p:spTree>
    <p:extLst>
      <p:ext uri="{BB962C8B-B14F-4D97-AF65-F5344CB8AC3E}">
        <p14:creationId xmlns:p14="http://schemas.microsoft.com/office/powerpoint/2010/main" val="285760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2.4 </a:t>
            </a:r>
            <a:r>
              <a:rPr lang="zh-CN" altLang="en-US" sz="3600" b="1" dirty="0">
                <a:ea typeface="宋体" panose="02010600030101010101" pitchFamily="2" charset="-122"/>
              </a:rPr>
              <a:t>图像降噪：手把手的实战你的第一个深度学习模型</a:t>
            </a:r>
          </a:p>
        </p:txBody>
      </p:sp>
      <p:sp>
        <p:nvSpPr>
          <p:cNvPr id="4" name="文本框 3">
            <a:extLst>
              <a:ext uri="{FF2B5EF4-FFF2-40B4-BE49-F238E27FC236}">
                <a16:creationId xmlns:a16="http://schemas.microsoft.com/office/drawing/2014/main" id="{414BBAB3-BEA2-49F9-982E-1FBCA5CDF5E6}"/>
              </a:ext>
            </a:extLst>
          </p:cNvPr>
          <p:cNvSpPr txBox="1"/>
          <p:nvPr/>
        </p:nvSpPr>
        <p:spPr>
          <a:xfrm>
            <a:off x="179512" y="1484785"/>
            <a:ext cx="667848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2.4.4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对目标的逼近：模型的损失函数与优化函数</a:t>
            </a:r>
          </a:p>
        </p:txBody>
      </p:sp>
      <p:sp>
        <p:nvSpPr>
          <p:cNvPr id="6" name="文本框 5">
            <a:extLst>
              <a:ext uri="{FF2B5EF4-FFF2-40B4-BE49-F238E27FC236}">
                <a16:creationId xmlns:a16="http://schemas.microsoft.com/office/drawing/2014/main" id="{9495ED09-0CE8-45E2-B76B-58DB5627D404}"/>
              </a:ext>
            </a:extLst>
          </p:cNvPr>
          <p:cNvSpPr txBox="1"/>
          <p:nvPr/>
        </p:nvSpPr>
        <p:spPr>
          <a:xfrm>
            <a:off x="323528" y="2060848"/>
            <a:ext cx="8229600" cy="2887970"/>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除了深度学习模型，对于完成一个深度学习项目另一个非常重要的内容就是设定模型的损失函数与优化函数。这两部分内容对于初学者来说可能并不是太熟悉，在这里读者只需要知道有这部分内容即可。</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首先是对于损失函数的选择，在这里作者选用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MSEloss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作为损失函数，具体来说</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MSELoss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损失函数中文名字为均方损失函数。</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MSELoss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的作用计算预测值和真实值之间的欧式距离。预测值和真实值越接近，两者的均方差就越小，均方差函数常用于线性回归模型的计算。在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中使用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MSELoss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的代码如下所示：</a:t>
            </a:r>
          </a:p>
          <a:p>
            <a:pPr marL="266700" algn="just">
              <a:lnSpc>
                <a:spcPts val="1300"/>
              </a:lnSpc>
            </a:pPr>
            <a:r>
              <a:rPr lang="en-US" altLang="zh-CN" sz="1200" dirty="0">
                <a:solidFill>
                  <a:srgbClr val="000000"/>
                </a:solidFill>
                <a:effectLst/>
                <a:latin typeface="Arial" panose="020B0604020202020204" pitchFamily="34" charset="0"/>
                <a:ea typeface="黑体" panose="02010609060101010101" pitchFamily="49" charset="-122"/>
              </a:rPr>
              <a:t>loss = </a:t>
            </a:r>
            <a:r>
              <a:rPr lang="en-US" altLang="zh-CN" sz="1200" dirty="0" err="1">
                <a:solidFill>
                  <a:srgbClr val="000000"/>
                </a:solidFill>
                <a:effectLst/>
                <a:latin typeface="Arial" panose="020B0604020202020204" pitchFamily="34" charset="0"/>
                <a:ea typeface="黑体" panose="02010609060101010101" pitchFamily="49" charset="-122"/>
              </a:rPr>
              <a:t>torch.nn.MSELoss</a:t>
            </a:r>
            <a:r>
              <a:rPr lang="en-US" altLang="zh-CN" sz="1200" dirty="0">
                <a:solidFill>
                  <a:srgbClr val="000000"/>
                </a:solidFill>
                <a:effectLst/>
                <a:latin typeface="Arial" panose="020B0604020202020204" pitchFamily="34" charset="0"/>
                <a:ea typeface="黑体" panose="02010609060101010101" pitchFamily="49" charset="-122"/>
              </a:rPr>
              <a:t>(reduction="sum")(</a:t>
            </a:r>
            <a:r>
              <a:rPr lang="en-US" altLang="zh-CN" sz="1200" dirty="0" err="1">
                <a:solidFill>
                  <a:srgbClr val="000000"/>
                </a:solidFill>
                <a:effectLst/>
                <a:latin typeface="Arial" panose="020B0604020202020204" pitchFamily="34" charset="0"/>
                <a:ea typeface="黑体" panose="02010609060101010101" pitchFamily="49" charset="-122"/>
              </a:rPr>
              <a:t>pred</a:t>
            </a:r>
            <a:r>
              <a:rPr lang="en-US" altLang="zh-CN" sz="1200" dirty="0">
                <a:solidFill>
                  <a:srgbClr val="000000"/>
                </a:solidFill>
                <a:effectLst/>
                <a:latin typeface="Arial" panose="020B0604020202020204" pitchFamily="34" charset="0"/>
                <a:ea typeface="黑体" panose="02010609060101010101" pitchFamily="49" charset="-122"/>
              </a:rPr>
              <a:t>, </a:t>
            </a:r>
            <a:r>
              <a:rPr lang="en-US" altLang="zh-CN" sz="1200" dirty="0" err="1">
                <a:solidFill>
                  <a:srgbClr val="000000"/>
                </a:solidFill>
                <a:effectLst/>
                <a:latin typeface="Arial" panose="020B0604020202020204" pitchFamily="34" charset="0"/>
                <a:ea typeface="黑体" panose="02010609060101010101" pitchFamily="49" charset="-122"/>
              </a:rPr>
              <a:t>y_batch</a:t>
            </a:r>
            <a:r>
              <a:rPr lang="en-US" altLang="zh-CN" sz="1200" dirty="0">
                <a:solidFill>
                  <a:srgbClr val="000000"/>
                </a:solidFill>
                <a:effectLst/>
                <a:latin typeface="Arial" panose="020B0604020202020204" pitchFamily="34" charset="0"/>
                <a:ea typeface="黑体" panose="02010609060101010101" pitchFamily="49" charset="-122"/>
              </a:rPr>
              <a:t>)</a:t>
            </a:r>
            <a:endParaRPr lang="zh-CN" altLang="zh-CN" sz="1200" dirty="0">
              <a:effectLst/>
              <a:latin typeface="Arial" panose="020B0604020202020204" pitchFamily="34" charset="0"/>
              <a:ea typeface="黑体" panose="02010609060101010101" pitchFamily="49" charset="-122"/>
            </a:endParaRP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下面就是优化函数的设定，在这里我们采用了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Adam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优化器，对于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Adam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优化函数请读者自行学习，在这里作者只提供使用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Adam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优化器的代码，如下所示：</a:t>
            </a:r>
          </a:p>
          <a:p>
            <a:pPr marL="266700" algn="just">
              <a:lnSpc>
                <a:spcPts val="1300"/>
              </a:lnSpc>
            </a:pPr>
            <a:r>
              <a:rPr lang="en-US" altLang="zh-CN" sz="1200" dirty="0">
                <a:solidFill>
                  <a:srgbClr val="000000"/>
                </a:solidFill>
                <a:effectLst/>
                <a:latin typeface="Arial" panose="020B0604020202020204" pitchFamily="34" charset="0"/>
                <a:ea typeface="黑体" panose="02010609060101010101" pitchFamily="49" charset="-122"/>
              </a:rPr>
              <a:t>optimizer = </a:t>
            </a:r>
            <a:r>
              <a:rPr lang="en-US" altLang="zh-CN" sz="1200" dirty="0" err="1">
                <a:solidFill>
                  <a:srgbClr val="000000"/>
                </a:solidFill>
                <a:effectLst/>
                <a:latin typeface="Arial" panose="020B0604020202020204" pitchFamily="34" charset="0"/>
                <a:ea typeface="黑体" panose="02010609060101010101" pitchFamily="49" charset="-122"/>
              </a:rPr>
              <a:t>torch.optim.Adam</a:t>
            </a:r>
            <a:r>
              <a:rPr lang="en-US" altLang="zh-CN" sz="1200" dirty="0">
                <a:solidFill>
                  <a:srgbClr val="000000"/>
                </a:solidFill>
                <a:effectLst/>
                <a:latin typeface="Arial" panose="020B0604020202020204" pitchFamily="34" charset="0"/>
                <a:ea typeface="黑体" panose="02010609060101010101" pitchFamily="49" charset="-122"/>
              </a:rPr>
              <a:t>(</a:t>
            </a:r>
            <a:r>
              <a:rPr lang="en-US" altLang="zh-CN" sz="1200" dirty="0" err="1">
                <a:solidFill>
                  <a:srgbClr val="000000"/>
                </a:solidFill>
                <a:effectLst/>
                <a:latin typeface="Arial" panose="020B0604020202020204" pitchFamily="34" charset="0"/>
                <a:ea typeface="黑体" panose="02010609060101010101" pitchFamily="49" charset="-122"/>
              </a:rPr>
              <a:t>model.parameters</a:t>
            </a:r>
            <a:r>
              <a:rPr lang="en-US" altLang="zh-CN" sz="1200" dirty="0">
                <a:solidFill>
                  <a:srgbClr val="000000"/>
                </a:solidFill>
                <a:effectLst/>
                <a:latin typeface="Arial" panose="020B0604020202020204" pitchFamily="34" charset="0"/>
                <a:ea typeface="黑体" panose="02010609060101010101" pitchFamily="49" charset="-122"/>
              </a:rPr>
              <a:t>(), </a:t>
            </a:r>
            <a:r>
              <a:rPr lang="en-US" altLang="zh-CN" sz="1200" dirty="0" err="1">
                <a:solidFill>
                  <a:srgbClr val="000000"/>
                </a:solidFill>
                <a:effectLst/>
                <a:latin typeface="Arial" panose="020B0604020202020204" pitchFamily="34" charset="0"/>
                <a:ea typeface="黑体" panose="02010609060101010101" pitchFamily="49" charset="-122"/>
              </a:rPr>
              <a:t>lr</a:t>
            </a:r>
            <a:r>
              <a:rPr lang="en-US" altLang="zh-CN" sz="1200" dirty="0">
                <a:solidFill>
                  <a:srgbClr val="000000"/>
                </a:solidFill>
                <a:effectLst/>
                <a:latin typeface="Arial" panose="020B0604020202020204" pitchFamily="34" charset="0"/>
                <a:ea typeface="黑体" panose="02010609060101010101" pitchFamily="49" charset="-122"/>
              </a:rPr>
              <a:t>=2e-5)</a:t>
            </a:r>
            <a:endParaRPr lang="zh-CN" altLang="zh-CN" sz="1400" dirty="0">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21081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2.4 </a:t>
            </a:r>
            <a:r>
              <a:rPr lang="zh-CN" altLang="en-US" sz="3600" b="1" dirty="0">
                <a:ea typeface="宋体" panose="02010600030101010101" pitchFamily="2" charset="-122"/>
              </a:rPr>
              <a:t>图像降噪：手把手的实战你的第一个深度学习模型</a:t>
            </a:r>
          </a:p>
        </p:txBody>
      </p:sp>
      <p:sp>
        <p:nvSpPr>
          <p:cNvPr id="4" name="文本框 3">
            <a:extLst>
              <a:ext uri="{FF2B5EF4-FFF2-40B4-BE49-F238E27FC236}">
                <a16:creationId xmlns:a16="http://schemas.microsoft.com/office/drawing/2014/main" id="{ED96BEF7-C245-4B91-8452-CDD034765F92}"/>
              </a:ext>
            </a:extLst>
          </p:cNvPr>
          <p:cNvSpPr txBox="1"/>
          <p:nvPr/>
        </p:nvSpPr>
        <p:spPr>
          <a:xfrm>
            <a:off x="179512" y="1700808"/>
            <a:ext cx="667848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2.4.5  Let</a:t>
            </a:r>
            <a:r>
              <a:rPr lang="en-US" altLang="zh-CN" sz="1800" kern="100" dirty="0">
                <a:effectLst/>
                <a:latin typeface="Times New Roman" panose="02020603050405020304" pitchFamily="18" charset="0"/>
                <a:ea typeface="方正姚体" panose="02010601030101010101" pitchFamily="2" charset="-122"/>
                <a:cs typeface="Times New Roman" panose="02020603050405020304" pitchFamily="18" charset="0"/>
              </a:rPr>
              <a:t>’</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s do it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！基于深度学习的模型训练</a:t>
            </a:r>
          </a:p>
        </p:txBody>
      </p:sp>
      <p:sp>
        <p:nvSpPr>
          <p:cNvPr id="6" name="文本框 5">
            <a:extLst>
              <a:ext uri="{FF2B5EF4-FFF2-40B4-BE49-F238E27FC236}">
                <a16:creationId xmlns:a16="http://schemas.microsoft.com/office/drawing/2014/main" id="{0F001BE3-057A-44A8-9909-7630673621C9}"/>
              </a:ext>
            </a:extLst>
          </p:cNvPr>
          <p:cNvSpPr txBox="1"/>
          <p:nvPr/>
        </p:nvSpPr>
        <p:spPr>
          <a:xfrm>
            <a:off x="179512" y="2353310"/>
            <a:ext cx="8712968" cy="92333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在介绍了深度学习的数据准备、模型介绍以及损失函数和优化函数的介绍外，下面就是就是使用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训练出一个可以实现去噪性能的深度学习整理模型，完整代码如下所示（本代码位于随书提供的第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章，读者可以直接运行使用）：</a:t>
            </a:r>
          </a:p>
        </p:txBody>
      </p:sp>
      <p:pic>
        <p:nvPicPr>
          <p:cNvPr id="7" name="图片 6">
            <a:extLst>
              <a:ext uri="{FF2B5EF4-FFF2-40B4-BE49-F238E27FC236}">
                <a16:creationId xmlns:a16="http://schemas.microsoft.com/office/drawing/2014/main" id="{B6E12DA3-9AFD-4570-ABE5-616B7B1021BA}"/>
              </a:ext>
            </a:extLst>
          </p:cNvPr>
          <p:cNvPicPr>
            <a:picLocks noChangeAspect="1"/>
          </p:cNvPicPr>
          <p:nvPr/>
        </p:nvPicPr>
        <p:blipFill>
          <a:blip r:embed="rId2"/>
          <a:stretch>
            <a:fillRect/>
          </a:stretch>
        </p:blipFill>
        <p:spPr>
          <a:xfrm>
            <a:off x="1882712" y="3429000"/>
            <a:ext cx="5306568" cy="2478024"/>
          </a:xfrm>
          <a:prstGeom prst="rect">
            <a:avLst/>
          </a:prstGeom>
        </p:spPr>
      </p:pic>
    </p:spTree>
    <p:extLst>
      <p:ext uri="{BB962C8B-B14F-4D97-AF65-F5344CB8AC3E}">
        <p14:creationId xmlns:p14="http://schemas.microsoft.com/office/powerpoint/2010/main" val="365082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2.5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51520" y="2276872"/>
            <a:ext cx="8712968" cy="1477328"/>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实战程序设计的开始，在本章中作者向读者介绍了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程序设计的的环境与基本软件的安装。并向读者演示了第一个基于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程序的整体设计过程和部分组件的介绍。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实际上可以看到，对于深度学习程序设计来说，就是由一个个小的组件完成的，本书的后续章节也是，针对每个组件进行深入讲解。</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b="1" dirty="0">
                <a:ea typeface="宋体" panose="02010600030101010101" pitchFamily="2" charset="-122"/>
              </a:rPr>
              <a:t>2.1 </a:t>
            </a:r>
            <a:r>
              <a:rPr lang="zh-CN" altLang="en-US" sz="3600" b="1" dirty="0">
                <a:ea typeface="宋体" panose="02010600030101010101" pitchFamily="2" charset="-122"/>
              </a:rPr>
              <a:t>环境搭建</a:t>
            </a:r>
            <a:r>
              <a:rPr lang="en-US" altLang="zh-CN" sz="3600" b="1" dirty="0">
                <a:ea typeface="宋体" panose="02010600030101010101" pitchFamily="2" charset="-122"/>
              </a:rPr>
              <a:t>1</a:t>
            </a:r>
            <a:r>
              <a:rPr lang="zh-CN" altLang="en-US" sz="3600" b="1" dirty="0">
                <a:ea typeface="宋体" panose="02010600030101010101" pitchFamily="2" charset="-122"/>
              </a:rPr>
              <a:t>：安装</a:t>
            </a:r>
            <a:r>
              <a:rPr lang="en-US" altLang="zh-CN" sz="3600" b="1" dirty="0">
                <a:ea typeface="宋体" panose="02010600030101010101" pitchFamily="2" charset="-122"/>
              </a:rPr>
              <a:t>Python</a:t>
            </a:r>
            <a:endParaRPr lang="zh-CN" altLang="en-US" sz="3600" b="1" dirty="0">
              <a:ea typeface="宋体" panose="02010600030101010101" pitchFamily="2" charset="-122"/>
            </a:endParaRP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107504" y="1484784"/>
            <a:ext cx="8229600" cy="864096"/>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2.1.1  </a:t>
            </a:r>
            <a:r>
              <a:rPr lang="en-US" altLang="zh-CN" sz="1800" b="1" kern="100" dirty="0" err="1">
                <a:effectLst/>
                <a:latin typeface="等线" panose="02010600030101010101" pitchFamily="2" charset="-122"/>
                <a:ea typeface="等线" panose="02010600030101010101" pitchFamily="2" charset="-122"/>
              </a:rPr>
              <a:t>Miniconda</a:t>
            </a:r>
            <a:r>
              <a:rPr lang="zh-CN" altLang="zh-CN" sz="1800" b="1" kern="100" dirty="0">
                <a:effectLst/>
                <a:latin typeface="等线" panose="02010600030101010101" pitchFamily="2" charset="-122"/>
                <a:ea typeface="等线" panose="02010600030101010101" pitchFamily="2" charset="-122"/>
              </a:rPr>
              <a:t>的下载与安装</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2654" y="2204864"/>
            <a:ext cx="8424936" cy="612988"/>
          </a:xfrm>
          <a:prstGeom prst="rect">
            <a:avLst/>
          </a:prstGeom>
          <a:noFill/>
        </p:spPr>
        <p:txBody>
          <a:bodyPr wrap="square">
            <a:spAutoFit/>
          </a:bodyPr>
          <a:lstStyle/>
          <a:p>
            <a:pPr indent="267970" algn="just">
              <a:lnSpc>
                <a:spcPts val="1570"/>
              </a:lnSpc>
              <a:spcBef>
                <a:spcPts val="300"/>
              </a:spcBef>
              <a:spcAft>
                <a:spcPts val="300"/>
              </a:spcAft>
            </a:pPr>
            <a:r>
              <a:rPr lang="en-US" altLang="zh-CN" sz="1800" b="1" dirty="0">
                <a:solidFill>
                  <a:srgbClr val="000000"/>
                </a:solidFill>
                <a:effectLst/>
                <a:latin typeface="Times New Roman" panose="02020603050405020304" pitchFamily="18" charset="0"/>
                <a:ea typeface="宋体" panose="02010600030101010101" pitchFamily="2" charset="-122"/>
              </a:rPr>
              <a:t>1.</a:t>
            </a:r>
            <a:r>
              <a:rPr lang="zh-CN" altLang="zh-CN" sz="1800" b="1" dirty="0">
                <a:solidFill>
                  <a:srgbClr val="000000"/>
                </a:solidFill>
                <a:effectLst/>
                <a:latin typeface="Times New Roman" panose="02020603050405020304" pitchFamily="18" charset="0"/>
                <a:ea typeface="宋体" panose="02010600030101010101" pitchFamily="2" charset="-122"/>
              </a:rPr>
              <a:t>第一步：下载和安装</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请去</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Miniconda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官方下载地址安装，打开下载页面下图所示。</a:t>
            </a:r>
          </a:p>
        </p:txBody>
      </p:sp>
      <p:pic>
        <p:nvPicPr>
          <p:cNvPr id="12" name="图片 11">
            <a:extLst>
              <a:ext uri="{FF2B5EF4-FFF2-40B4-BE49-F238E27FC236}">
                <a16:creationId xmlns:a16="http://schemas.microsoft.com/office/drawing/2014/main" id="{DF6BFAFF-C1B5-4E44-A4EA-0C2BA309CFD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3014941"/>
            <a:ext cx="5274310" cy="2050415"/>
          </a:xfrm>
          <a:prstGeom prst="rect">
            <a:avLst/>
          </a:prstGeom>
          <a:noFill/>
          <a:ln>
            <a:noFill/>
          </a:ln>
        </p:spPr>
      </p:pic>
      <p:sp>
        <p:nvSpPr>
          <p:cNvPr id="14" name="文本框 13">
            <a:extLst>
              <a:ext uri="{FF2B5EF4-FFF2-40B4-BE49-F238E27FC236}">
                <a16:creationId xmlns:a16="http://schemas.microsoft.com/office/drawing/2014/main" id="{E141C602-48FC-4118-8B5A-FF7A36E171FD}"/>
              </a:ext>
            </a:extLst>
          </p:cNvPr>
          <p:cNvSpPr txBox="1"/>
          <p:nvPr/>
        </p:nvSpPr>
        <p:spPr>
          <a:xfrm>
            <a:off x="107504" y="2848808"/>
            <a:ext cx="3240360" cy="2554545"/>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读者可以根据不同的操作系统选择不同的</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Miniconda</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下载，目前提供的是最新集成了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Python 3.10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版本的</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Miniconda</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，如果读者目前使用的是以前的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版本，例如</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Python 3.9</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也是完全可以的，笔者进过测试，无论是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3.10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3.9</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版本的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，都不影响</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的使用。读者可以根据自己的操作系统选择下载。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600" b="1" dirty="0">
                <a:ea typeface="宋体" panose="02010600030101010101" pitchFamily="2" charset="-122"/>
              </a:rPr>
              <a:t>2.1 </a:t>
            </a:r>
            <a:r>
              <a:rPr lang="zh-CN" altLang="en-US" sz="3600" b="1" dirty="0">
                <a:ea typeface="宋体" panose="02010600030101010101" pitchFamily="2" charset="-122"/>
              </a:rPr>
              <a:t>环境搭建</a:t>
            </a:r>
            <a:r>
              <a:rPr lang="en-US" altLang="zh-CN" sz="3600" b="1" dirty="0">
                <a:ea typeface="宋体" panose="02010600030101010101" pitchFamily="2" charset="-122"/>
              </a:rPr>
              <a:t>1</a:t>
            </a:r>
            <a:r>
              <a:rPr lang="zh-CN" altLang="en-US" sz="3600" b="1" dirty="0">
                <a:ea typeface="宋体" panose="02010600030101010101" pitchFamily="2" charset="-122"/>
              </a:rPr>
              <a:t>：安装</a:t>
            </a:r>
            <a:r>
              <a:rPr lang="en-US" altLang="zh-CN" sz="3600" b="1" dirty="0">
                <a:ea typeface="宋体" panose="02010600030101010101" pitchFamily="2" charset="-122"/>
              </a:rPr>
              <a:t>Python</a:t>
            </a:r>
            <a:endParaRPr lang="zh-CN" altLang="en-US" sz="3600" b="1" dirty="0">
              <a:ea typeface="宋体" panose="02010600030101010101" pitchFamily="2" charset="-122"/>
            </a:endParaRP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2.1.2  PyCharm </a:t>
            </a:r>
            <a:r>
              <a:rPr lang="zh-CN" altLang="zh-CN" sz="1800" b="1" kern="100" dirty="0">
                <a:effectLst/>
                <a:latin typeface="等线" panose="02010600030101010101" pitchFamily="2" charset="-122"/>
                <a:ea typeface="等线" panose="02010600030101010101" pitchFamily="2" charset="-122"/>
              </a:rPr>
              <a:t>的下载与安装</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1882567"/>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和其他语言类似，</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程序的编写可以使用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Windows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自带的控制台进行程序编写。但是这种方式对于较为复杂的程序工程来说，容易混淆相互之间的层级和交互文件，因此在编写程序工程时，笔者建议使用专用的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编译器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PyCharm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7970" algn="just">
              <a:lnSpc>
                <a:spcPts val="1570"/>
              </a:lnSpc>
              <a:spcBef>
                <a:spcPts val="300"/>
              </a:spcBef>
              <a:spcAft>
                <a:spcPts val="300"/>
              </a:spcAft>
            </a:pPr>
            <a:r>
              <a:rPr lang="en-US" altLang="zh-CN" sz="1600" b="1" dirty="0">
                <a:solidFill>
                  <a:srgbClr val="000000"/>
                </a:solidFill>
                <a:effectLst/>
                <a:latin typeface="Times New Roman" panose="02020603050405020304" pitchFamily="18" charset="0"/>
                <a:ea typeface="宋体" panose="02010600030101010101" pitchFamily="2" charset="-122"/>
              </a:rPr>
              <a:t>1.</a:t>
            </a:r>
            <a:r>
              <a:rPr lang="zh-CN" altLang="zh-CN" sz="1600" b="1" dirty="0">
                <a:solidFill>
                  <a:srgbClr val="000000"/>
                </a:solidFill>
                <a:effectLst/>
                <a:latin typeface="Times New Roman" panose="02020603050405020304" pitchFamily="18" charset="0"/>
                <a:ea typeface="宋体" panose="02010600030101010101" pitchFamily="2" charset="-122"/>
              </a:rPr>
              <a:t>第一步：</a:t>
            </a:r>
            <a:r>
              <a:rPr lang="en-US" altLang="zh-CN" sz="1600" b="1" dirty="0">
                <a:solidFill>
                  <a:srgbClr val="000000"/>
                </a:solidFill>
                <a:effectLst/>
                <a:latin typeface="Times New Roman" panose="02020603050405020304" pitchFamily="18" charset="0"/>
                <a:ea typeface="宋体" panose="02010600030101010101" pitchFamily="2" charset="-122"/>
              </a:rPr>
              <a:t>PyCharm </a:t>
            </a:r>
            <a:r>
              <a:rPr lang="zh-CN" altLang="zh-CN" sz="1600" b="1" dirty="0">
                <a:solidFill>
                  <a:srgbClr val="000000"/>
                </a:solidFill>
                <a:effectLst/>
                <a:latin typeface="Times New Roman" panose="02020603050405020304" pitchFamily="18" charset="0"/>
                <a:ea typeface="宋体" panose="02010600030101010101" pitchFamily="2" charset="-122"/>
              </a:rPr>
              <a:t>的下载和安装</a:t>
            </a:r>
          </a:p>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）进入</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PyCharm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官网的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Download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页面后可以选择不同的版本，如图</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1.13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所示，收费的专业版和免费的社区版。这里建议读者选择免费的社区版即可。</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3A44FE37-2C8F-4BD7-94AB-C3AFFFFC1C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25670" y="3929013"/>
            <a:ext cx="3465830" cy="18141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600" b="1" dirty="0">
                <a:ea typeface="宋体" panose="02010600030101010101" pitchFamily="2" charset="-122"/>
              </a:rPr>
              <a:t>2.1 </a:t>
            </a:r>
            <a:r>
              <a:rPr lang="zh-CN" altLang="en-US" sz="3600" b="1" dirty="0">
                <a:ea typeface="宋体" panose="02010600030101010101" pitchFamily="2" charset="-122"/>
              </a:rPr>
              <a:t>环境搭建</a:t>
            </a:r>
            <a:r>
              <a:rPr lang="en-US" altLang="zh-CN" sz="3600" b="1" dirty="0">
                <a:ea typeface="宋体" panose="02010600030101010101" pitchFamily="2" charset="-122"/>
              </a:rPr>
              <a:t>1</a:t>
            </a:r>
            <a:r>
              <a:rPr lang="zh-CN" altLang="en-US" sz="3600" b="1" dirty="0">
                <a:ea typeface="宋体" panose="02010600030101010101" pitchFamily="2" charset="-122"/>
              </a:rPr>
              <a:t>：安装</a:t>
            </a:r>
            <a:r>
              <a:rPr lang="en-US" altLang="zh-CN" sz="3600" b="1" dirty="0">
                <a:ea typeface="宋体" panose="02010600030101010101" pitchFamily="2" charset="-122"/>
              </a:rPr>
              <a:t>Python</a:t>
            </a:r>
            <a:endParaRPr lang="zh-CN" altLang="en-US" sz="36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2.1.3  Python</a:t>
            </a:r>
            <a:r>
              <a:rPr lang="zh-CN" altLang="zh-CN" sz="1800" b="1" kern="100" dirty="0">
                <a:effectLst/>
                <a:latin typeface="等线" panose="02010600030101010101" pitchFamily="2" charset="-122"/>
                <a:ea typeface="等线" panose="02010600030101010101" pitchFamily="2" charset="-122"/>
              </a:rPr>
              <a:t>代码小练习：计算</a:t>
            </a:r>
            <a:r>
              <a:rPr lang="en-US" altLang="zh-CN" sz="1800" b="1" kern="100" dirty="0" err="1">
                <a:effectLst/>
                <a:latin typeface="等线" panose="02010600030101010101" pitchFamily="2" charset="-122"/>
                <a:ea typeface="等线" panose="02010600030101010101" pitchFamily="2" charset="-122"/>
              </a:rPr>
              <a:t>softmax</a:t>
            </a:r>
            <a:r>
              <a:rPr lang="zh-CN" altLang="zh-CN" sz="1800" b="1" kern="100" dirty="0">
                <a:effectLst/>
                <a:latin typeface="等线" panose="02010600030101010101" pitchFamily="2" charset="-122"/>
                <a:ea typeface="等线" panose="02010600030101010101" pitchFamily="2" charset="-122"/>
              </a:rPr>
              <a:t>函数</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457200" y="2276872"/>
            <a:ext cx="8507288" cy="2031325"/>
          </a:xfrm>
          <a:prstGeom prst="rect">
            <a:avLst/>
          </a:prstGeom>
          <a:noFill/>
        </p:spPr>
        <p:txBody>
          <a:bodyPr wrap="square">
            <a:spAutoFit/>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科学计算来说，最简单的想法就是可以将数学公式直接表达成程序语言，可以说，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满足了这个想法。本小节将使用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实现和计算一个深度学习中最为常见的函数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函数。至于这个函数的作用，现在不加以说明，笔者只是带领读者尝试实现其程序的编写。</a:t>
            </a: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计算公式如下所示。</a:t>
            </a: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A7E55C05-B419-4884-AE3F-B6A51B85A4D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4104055"/>
            <a:ext cx="808355" cy="6661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4000" b="1" dirty="0">
                <a:ea typeface="宋体" panose="02010600030101010101" pitchFamily="2" charset="-122"/>
              </a:rPr>
              <a:t>2.2 </a:t>
            </a:r>
            <a:r>
              <a:rPr lang="zh-CN" altLang="en-US" sz="4000" b="1" dirty="0">
                <a:ea typeface="宋体" panose="02010600030101010101" pitchFamily="2" charset="-122"/>
              </a:rPr>
              <a:t>环境搭建</a:t>
            </a:r>
            <a:r>
              <a:rPr lang="en-US" altLang="zh-CN" sz="4000" b="1" dirty="0">
                <a:ea typeface="宋体" panose="02010600030101010101" pitchFamily="2" charset="-122"/>
              </a:rPr>
              <a:t>2</a:t>
            </a:r>
            <a:r>
              <a:rPr lang="zh-CN" altLang="en-US" sz="4000" b="1" dirty="0">
                <a:ea typeface="宋体" panose="02010600030101010101" pitchFamily="2" charset="-122"/>
              </a:rPr>
              <a:t>：安装</a:t>
            </a:r>
            <a:r>
              <a:rPr lang="en-US" altLang="zh-CN" sz="4000" b="1" dirty="0" err="1">
                <a:ea typeface="宋体" panose="02010600030101010101" pitchFamily="2" charset="-122"/>
              </a:rPr>
              <a:t>PyTorch</a:t>
            </a:r>
            <a:r>
              <a:rPr lang="en-US" altLang="zh-CN" sz="4000" b="1" dirty="0">
                <a:ea typeface="宋体" panose="02010600030101010101" pitchFamily="2" charset="-122"/>
              </a:rPr>
              <a:t> 2.0</a:t>
            </a:r>
            <a:endParaRPr lang="zh-CN" altLang="en-US" sz="4000" b="1" dirty="0">
              <a:ea typeface="宋体" panose="02010600030101010101" pitchFamily="2" charset="-122"/>
            </a:endParaRP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2.2.1  Nvidia 10/20/30/40</a:t>
            </a:r>
            <a:r>
              <a:rPr lang="zh-CN" altLang="zh-CN" sz="1800" b="1" kern="100" dirty="0">
                <a:effectLst/>
                <a:latin typeface="等线" panose="02010600030101010101" pitchFamily="2" charset="-122"/>
                <a:ea typeface="等线" panose="02010600030101010101" pitchFamily="2" charset="-122"/>
              </a:rPr>
              <a:t>系列显卡选择的</a:t>
            </a:r>
            <a:r>
              <a:rPr lang="en-US" altLang="zh-CN" sz="1800" b="1" kern="100" dirty="0">
                <a:effectLst/>
                <a:latin typeface="等线" panose="02010600030101010101" pitchFamily="2" charset="-122"/>
                <a:ea typeface="等线" panose="02010600030101010101" pitchFamily="2" charset="-122"/>
              </a:rPr>
              <a:t>GPU</a:t>
            </a:r>
            <a:r>
              <a:rPr lang="zh-CN" altLang="zh-CN" sz="1800" b="1" kern="100" dirty="0">
                <a:effectLst/>
                <a:latin typeface="等线" panose="02010600030101010101" pitchFamily="2" charset="-122"/>
                <a:ea typeface="等线" panose="02010600030101010101" pitchFamily="2" charset="-122"/>
              </a:rPr>
              <a:t>版本</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2204864"/>
            <a:ext cx="8820980" cy="923330"/>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由于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系显卡的推出，目前市场上会同时有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Nvidia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系列显卡并存的情况。对于需要调用专用编译器的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来说，不同的显卡则需要安装不同的依赖计算包，作者在此总结了不同显卡的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版本以及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CUDA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cuDNN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的对应关系。</a:t>
            </a:r>
          </a:p>
        </p:txBody>
      </p:sp>
      <p:graphicFrame>
        <p:nvGraphicFramePr>
          <p:cNvPr id="5" name="表格 4">
            <a:extLst>
              <a:ext uri="{FF2B5EF4-FFF2-40B4-BE49-F238E27FC236}">
                <a16:creationId xmlns:a16="http://schemas.microsoft.com/office/drawing/2014/main" id="{49098182-C82E-4AAB-ABCA-058237A1DAAA}"/>
              </a:ext>
            </a:extLst>
          </p:cNvPr>
          <p:cNvGraphicFramePr>
            <a:graphicFrameLocks noGrp="1"/>
          </p:cNvGraphicFramePr>
          <p:nvPr>
            <p:extLst>
              <p:ext uri="{D42A27DB-BD31-4B8C-83A1-F6EECF244321}">
                <p14:modId xmlns:p14="http://schemas.microsoft.com/office/powerpoint/2010/main" val="3885228843"/>
              </p:ext>
            </p:extLst>
          </p:nvPr>
        </p:nvGraphicFramePr>
        <p:xfrm>
          <a:off x="1835696" y="3500127"/>
          <a:ext cx="5267960" cy="402717"/>
        </p:xfrm>
        <a:graphic>
          <a:graphicData uri="http://schemas.openxmlformats.org/drawingml/2006/table">
            <a:tbl>
              <a:tblPr firstRow="1" firstCol="1" bandRow="1">
                <a:tableStyleId>{5C22544A-7EE6-4342-B048-85BDC9FD1C3A}</a:tableStyleId>
              </a:tblPr>
              <a:tblGrid>
                <a:gridCol w="1076960">
                  <a:extLst>
                    <a:ext uri="{9D8B030D-6E8A-4147-A177-3AD203B41FA5}">
                      <a16:colId xmlns:a16="http://schemas.microsoft.com/office/drawing/2014/main" val="3038050971"/>
                    </a:ext>
                  </a:extLst>
                </a:gridCol>
                <a:gridCol w="1557020">
                  <a:extLst>
                    <a:ext uri="{9D8B030D-6E8A-4147-A177-3AD203B41FA5}">
                      <a16:colId xmlns:a16="http://schemas.microsoft.com/office/drawing/2014/main" val="622615202"/>
                    </a:ext>
                  </a:extLst>
                </a:gridCol>
                <a:gridCol w="1316990">
                  <a:extLst>
                    <a:ext uri="{9D8B030D-6E8A-4147-A177-3AD203B41FA5}">
                      <a16:colId xmlns:a16="http://schemas.microsoft.com/office/drawing/2014/main" val="1349195521"/>
                    </a:ext>
                  </a:extLst>
                </a:gridCol>
                <a:gridCol w="1316990">
                  <a:extLst>
                    <a:ext uri="{9D8B030D-6E8A-4147-A177-3AD203B41FA5}">
                      <a16:colId xmlns:a16="http://schemas.microsoft.com/office/drawing/2014/main" val="936223995"/>
                    </a:ext>
                  </a:extLst>
                </a:gridCol>
              </a:tblGrid>
              <a:tr h="0">
                <a:tc>
                  <a:txBody>
                    <a:bodyPr/>
                    <a:lstStyle/>
                    <a:p>
                      <a:pPr>
                        <a:lnSpc>
                          <a:spcPts val="1100"/>
                        </a:lnSpc>
                      </a:pPr>
                      <a:r>
                        <a:rPr lang="zh-CN" sz="900" kern="100">
                          <a:effectLst/>
                        </a:rPr>
                        <a:t>显卡型号</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ts val="1100"/>
                        </a:lnSpc>
                      </a:pPr>
                      <a:r>
                        <a:rPr lang="en-US" sz="900" kern="100">
                          <a:effectLst/>
                        </a:rPr>
                        <a:t>PyTorchGPU</a:t>
                      </a:r>
                      <a:r>
                        <a:rPr lang="zh-CN" sz="900" kern="100">
                          <a:effectLst/>
                        </a:rPr>
                        <a:t>版本</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ts val="1100"/>
                        </a:lnSpc>
                      </a:pPr>
                      <a:r>
                        <a:rPr lang="en-US" sz="900" kern="100">
                          <a:effectLst/>
                        </a:rPr>
                        <a:t>CUDA</a:t>
                      </a:r>
                      <a:r>
                        <a:rPr lang="zh-CN" sz="900" kern="100">
                          <a:effectLst/>
                        </a:rPr>
                        <a:t>版本</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ts val="1100"/>
                        </a:lnSpc>
                      </a:pPr>
                      <a:r>
                        <a:rPr lang="en-US" sz="900" kern="100">
                          <a:effectLst/>
                        </a:rPr>
                        <a:t>cuDNN</a:t>
                      </a:r>
                      <a:r>
                        <a:rPr lang="zh-CN" sz="900" kern="100">
                          <a:effectLst/>
                        </a:rPr>
                        <a:t>版本</a:t>
                      </a:r>
                      <a:endParaRPr lang="zh-CN" sz="9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62953961"/>
                  </a:ext>
                </a:extLst>
              </a:tr>
              <a:tr h="0">
                <a:tc>
                  <a:txBody>
                    <a:bodyPr/>
                    <a:lstStyle/>
                    <a:p>
                      <a:pPr>
                        <a:lnSpc>
                          <a:spcPts val="1100"/>
                        </a:lnSpc>
                      </a:pPr>
                      <a:r>
                        <a:rPr lang="en-US" sz="900" kern="100">
                          <a:effectLst/>
                        </a:rPr>
                        <a:t>10</a:t>
                      </a:r>
                      <a:r>
                        <a:rPr lang="zh-CN" sz="900" kern="100">
                          <a:effectLst/>
                        </a:rPr>
                        <a:t>系列及以前</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ts val="1100"/>
                        </a:lnSpc>
                      </a:pPr>
                      <a:r>
                        <a:rPr lang="en-US" sz="900" kern="100">
                          <a:effectLst/>
                        </a:rPr>
                        <a:t>PyTorch 2.0</a:t>
                      </a:r>
                      <a:r>
                        <a:rPr lang="zh-CN" sz="900" kern="100">
                          <a:effectLst/>
                        </a:rPr>
                        <a:t>以前版本 </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ts val="1100"/>
                        </a:lnSpc>
                      </a:pPr>
                      <a:r>
                        <a:rPr lang="en-US" sz="900" kern="100">
                          <a:effectLst/>
                        </a:rPr>
                        <a:t>11.1</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ts val="1100"/>
                        </a:lnSpc>
                      </a:pPr>
                      <a:r>
                        <a:rPr lang="en-US" sz="900" kern="100">
                          <a:effectLst/>
                        </a:rPr>
                        <a:t>7.65</a:t>
                      </a:r>
                      <a:endParaRPr lang="zh-CN" sz="9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6820881"/>
                  </a:ext>
                </a:extLst>
              </a:tr>
              <a:tr h="0">
                <a:tc>
                  <a:txBody>
                    <a:bodyPr/>
                    <a:lstStyle/>
                    <a:p>
                      <a:pPr>
                        <a:lnSpc>
                          <a:spcPts val="1100"/>
                        </a:lnSpc>
                      </a:pPr>
                      <a:r>
                        <a:rPr lang="en-US" sz="900" kern="100">
                          <a:effectLst/>
                        </a:rPr>
                        <a:t>20/30/40</a:t>
                      </a:r>
                      <a:r>
                        <a:rPr lang="zh-CN" sz="900" kern="100">
                          <a:effectLst/>
                        </a:rPr>
                        <a:t>系列</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ts val="1100"/>
                        </a:lnSpc>
                      </a:pPr>
                      <a:r>
                        <a:rPr lang="en-US" sz="900" kern="100">
                          <a:effectLst/>
                        </a:rPr>
                        <a:t>PyTorch 2.0</a:t>
                      </a:r>
                      <a:r>
                        <a:rPr lang="zh-CN" sz="900" kern="100">
                          <a:effectLst/>
                        </a:rPr>
                        <a:t>向下兼容</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ts val="1100"/>
                        </a:lnSpc>
                      </a:pPr>
                      <a:r>
                        <a:rPr lang="en-US" sz="900" kern="100">
                          <a:effectLst/>
                        </a:rPr>
                        <a:t>11.6+</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ts val="1100"/>
                        </a:lnSpc>
                      </a:pPr>
                      <a:r>
                        <a:rPr lang="en-US" sz="900" kern="100" dirty="0">
                          <a:effectLst/>
                        </a:rPr>
                        <a:t>8.1+</a:t>
                      </a:r>
                      <a:endParaRPr lang="zh-CN" sz="9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0291691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4000" b="1" dirty="0">
                <a:ea typeface="宋体" panose="02010600030101010101" pitchFamily="2" charset="-122"/>
              </a:rPr>
              <a:t>2.2 </a:t>
            </a:r>
            <a:r>
              <a:rPr lang="zh-CN" altLang="en-US" sz="4000" b="1" dirty="0">
                <a:ea typeface="宋体" panose="02010600030101010101" pitchFamily="2" charset="-122"/>
              </a:rPr>
              <a:t>环境搭建</a:t>
            </a:r>
            <a:r>
              <a:rPr lang="en-US" altLang="zh-CN" sz="4000" b="1" dirty="0">
                <a:ea typeface="宋体" panose="02010600030101010101" pitchFamily="2" charset="-122"/>
              </a:rPr>
              <a:t>2</a:t>
            </a:r>
            <a:r>
              <a:rPr lang="zh-CN" altLang="en-US" sz="4000" b="1" dirty="0">
                <a:ea typeface="宋体" panose="02010600030101010101" pitchFamily="2" charset="-122"/>
              </a:rPr>
              <a:t>：安装</a:t>
            </a:r>
            <a:r>
              <a:rPr lang="en-US" altLang="zh-CN" sz="4000" b="1" dirty="0" err="1">
                <a:ea typeface="宋体" panose="02010600030101010101" pitchFamily="2" charset="-122"/>
              </a:rPr>
              <a:t>PyTorch</a:t>
            </a:r>
            <a:r>
              <a:rPr lang="en-US" altLang="zh-CN" sz="4000" b="1" dirty="0">
                <a:ea typeface="宋体" panose="02010600030101010101" pitchFamily="2" charset="-122"/>
              </a:rPr>
              <a:t> 2.0</a:t>
            </a:r>
            <a:endParaRPr lang="zh-CN" altLang="en-US" sz="40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2.2.2  </a:t>
            </a:r>
            <a:r>
              <a:rPr lang="en-US" altLang="zh-CN" sz="1800" b="1" kern="100" dirty="0" err="1">
                <a:effectLst/>
                <a:latin typeface="等线" panose="02010600030101010101" pitchFamily="2" charset="-122"/>
                <a:ea typeface="等线" panose="02010600030101010101" pitchFamily="2" charset="-122"/>
              </a:rPr>
              <a:t>PyTorch</a:t>
            </a:r>
            <a:r>
              <a:rPr lang="en-US" altLang="zh-CN" sz="1800" b="1" kern="100" dirty="0">
                <a:effectLst/>
                <a:latin typeface="等线" panose="02010600030101010101" pitchFamily="2" charset="-122"/>
                <a:ea typeface="等线" panose="02010600030101010101" pitchFamily="2" charset="-122"/>
              </a:rPr>
              <a:t> 2.0 GPU Nvidia</a:t>
            </a:r>
            <a:r>
              <a:rPr lang="zh-CN" altLang="zh-CN" sz="1800" b="1" kern="100" dirty="0">
                <a:effectLst/>
                <a:latin typeface="等线" panose="02010600030101010101" pitchFamily="2" charset="-122"/>
                <a:ea typeface="等线" panose="02010600030101010101" pitchFamily="2" charset="-122"/>
              </a:rPr>
              <a:t>运行库的安装</a:t>
            </a:r>
            <a:r>
              <a:rPr lang="en-US" altLang="zh-CN" sz="1800" b="1" kern="100" dirty="0">
                <a:effectLst/>
                <a:latin typeface="等线" panose="02010600030101010101" pitchFamily="2" charset="-122"/>
                <a:ea typeface="等线" panose="02010600030101010101" pitchFamily="2" charset="-122"/>
              </a:rPr>
              <a:t>-</a:t>
            </a:r>
            <a:r>
              <a:rPr lang="zh-CN" altLang="zh-CN" sz="1800" b="1" kern="100" dirty="0">
                <a:effectLst/>
                <a:latin typeface="等线" panose="02010600030101010101" pitchFamily="2" charset="-122"/>
                <a:ea typeface="等线" panose="02010600030101010101" pitchFamily="2" charset="-122"/>
              </a:rPr>
              <a:t>以</a:t>
            </a:r>
            <a:r>
              <a:rPr lang="en-US" altLang="zh-CN" sz="1800" b="1" kern="100" dirty="0" err="1">
                <a:effectLst/>
                <a:latin typeface="等线" panose="02010600030101010101" pitchFamily="2" charset="-122"/>
                <a:ea typeface="等线" panose="02010600030101010101" pitchFamily="2" charset="-122"/>
              </a:rPr>
              <a:t>cuda</a:t>
            </a:r>
            <a:r>
              <a:rPr lang="en-US" altLang="zh-CN" sz="1800" b="1" kern="100" dirty="0">
                <a:effectLst/>
                <a:latin typeface="等线" panose="02010600030101010101" pitchFamily="2" charset="-122"/>
                <a:ea typeface="等线" panose="02010600030101010101" pitchFamily="2" charset="-122"/>
              </a:rPr>
              <a:t> 11.7+cudnn 8.2.0</a:t>
            </a:r>
            <a:r>
              <a:rPr lang="zh-CN" altLang="zh-CN" sz="1800" b="1" kern="100" dirty="0">
                <a:effectLst/>
                <a:latin typeface="等线" panose="02010600030101010101" pitchFamily="2" charset="-122"/>
                <a:ea typeface="等线" panose="02010600030101010101" pitchFamily="2" charset="-122"/>
              </a:rPr>
              <a:t>为例</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2D5EB8A-05C5-419B-BA4D-C6E082482BF4}"/>
              </a:ext>
            </a:extLst>
          </p:cNvPr>
          <p:cNvPicPr>
            <a:picLocks noChangeAspect="1"/>
          </p:cNvPicPr>
          <p:nvPr/>
        </p:nvPicPr>
        <p:blipFill>
          <a:blip r:embed="rId2"/>
          <a:stretch>
            <a:fillRect/>
          </a:stretch>
        </p:blipFill>
        <p:spPr>
          <a:xfrm>
            <a:off x="457200" y="2057227"/>
            <a:ext cx="7869560" cy="36811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4000" b="1" dirty="0">
                <a:ea typeface="宋体" panose="02010600030101010101" pitchFamily="2" charset="-122"/>
              </a:rPr>
              <a:t>2.2 </a:t>
            </a:r>
            <a:r>
              <a:rPr lang="zh-CN" altLang="en-US" sz="4000" b="1" dirty="0">
                <a:ea typeface="宋体" panose="02010600030101010101" pitchFamily="2" charset="-122"/>
              </a:rPr>
              <a:t>环境搭建</a:t>
            </a:r>
            <a:r>
              <a:rPr lang="en-US" altLang="zh-CN" sz="4000" b="1" dirty="0">
                <a:ea typeface="宋体" panose="02010600030101010101" pitchFamily="2" charset="-122"/>
              </a:rPr>
              <a:t>2</a:t>
            </a:r>
            <a:r>
              <a:rPr lang="zh-CN" altLang="en-US" sz="4000" b="1" dirty="0">
                <a:ea typeface="宋体" panose="02010600030101010101" pitchFamily="2" charset="-122"/>
              </a:rPr>
              <a:t>：安装</a:t>
            </a:r>
            <a:r>
              <a:rPr lang="en-US" altLang="zh-CN" sz="4000" b="1" dirty="0" err="1">
                <a:ea typeface="宋体" panose="02010600030101010101" pitchFamily="2" charset="-122"/>
              </a:rPr>
              <a:t>PyTorch</a:t>
            </a:r>
            <a:r>
              <a:rPr lang="en-US" altLang="zh-CN" sz="4000" b="1" dirty="0">
                <a:ea typeface="宋体" panose="02010600030101010101" pitchFamily="2" charset="-122"/>
              </a:rPr>
              <a:t> 2.0</a:t>
            </a:r>
            <a:endParaRPr lang="zh-CN" altLang="en-US" sz="40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2.2.3  </a:t>
            </a:r>
            <a:r>
              <a:rPr lang="en-US" altLang="zh-CN" sz="1800" b="1" kern="100" dirty="0" err="1">
                <a:effectLst/>
                <a:latin typeface="等线" panose="02010600030101010101" pitchFamily="2" charset="-122"/>
                <a:ea typeface="等线" panose="02010600030101010101" pitchFamily="2" charset="-122"/>
              </a:rPr>
              <a:t>PyTorch</a:t>
            </a:r>
            <a:r>
              <a:rPr lang="en-US" altLang="zh-CN" sz="1800" b="1" kern="100" dirty="0">
                <a:effectLst/>
                <a:latin typeface="等线" panose="02010600030101010101" pitchFamily="2" charset="-122"/>
                <a:ea typeface="等线" panose="02010600030101010101" pitchFamily="2" charset="-122"/>
              </a:rPr>
              <a:t> 2.0</a:t>
            </a:r>
            <a:r>
              <a:rPr lang="zh-CN" altLang="zh-CN" sz="1800" b="1" kern="100" dirty="0">
                <a:effectLst/>
                <a:latin typeface="等线" panose="02010600030101010101" pitchFamily="2" charset="-122"/>
                <a:ea typeface="等线" panose="02010600030101010101" pitchFamily="2" charset="-122"/>
              </a:rPr>
              <a:t>小练习：</a:t>
            </a:r>
            <a:r>
              <a:rPr lang="en-US" altLang="zh-CN" sz="1800" b="1" kern="100" dirty="0">
                <a:effectLst/>
                <a:latin typeface="等线" panose="02010600030101010101" pitchFamily="2" charset="-122"/>
                <a:ea typeface="等线" panose="02010600030101010101" pitchFamily="2" charset="-122"/>
              </a:rPr>
              <a:t>Hello </a:t>
            </a:r>
            <a:r>
              <a:rPr lang="en-US" altLang="zh-CN" sz="1800" b="1" kern="100" dirty="0" err="1">
                <a:effectLst/>
                <a:latin typeface="等线" panose="02010600030101010101" pitchFamily="2" charset="-122"/>
                <a:ea typeface="等线" panose="02010600030101010101" pitchFamily="2" charset="-122"/>
              </a:rPr>
              <a:t>PyTorch</a:t>
            </a:r>
            <a:endParaRPr lang="zh-CN" altLang="zh-CN" sz="1800" b="1" kern="100" dirty="0">
              <a:effectLst/>
              <a:latin typeface="等线" panose="02010600030101010101" pitchFamily="2" charset="-122"/>
              <a:ea typeface="等线" panose="02010600030101010101" pitchFamily="2" charset="-122"/>
            </a:endParaRP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251520" y="2235002"/>
            <a:ext cx="8291264" cy="1423467"/>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恭喜读者，到这里我们已经完成了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的安装。打开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CMD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依次输入如下命令可以验证安装是否成功，代码如下所示：</a:t>
            </a:r>
          </a:p>
          <a:p>
            <a:pPr marL="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import torch</a:t>
            </a:r>
            <a:endParaRPr lang="zh-CN" altLang="zh-CN" sz="1800" dirty="0">
              <a:effectLst/>
              <a:latin typeface="Arial" panose="020B0604020202020204" pitchFamily="34" charset="0"/>
              <a:ea typeface="黑体" panose="02010609060101010101" pitchFamily="49" charset="-122"/>
            </a:endParaRPr>
          </a:p>
          <a:p>
            <a:pPr marL="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result = </a:t>
            </a:r>
            <a:r>
              <a:rPr lang="en-US" altLang="zh-CN" sz="1800" dirty="0" err="1">
                <a:solidFill>
                  <a:srgbClr val="000000"/>
                </a:solidFill>
                <a:effectLst/>
                <a:latin typeface="Arial" panose="020B0604020202020204" pitchFamily="34" charset="0"/>
                <a:ea typeface="黑体" panose="02010609060101010101" pitchFamily="49" charset="-122"/>
              </a:rPr>
              <a:t>torch.tensor</a:t>
            </a:r>
            <a:r>
              <a:rPr lang="en-US" altLang="zh-CN" sz="1800" dirty="0">
                <a:solidFill>
                  <a:srgbClr val="000000"/>
                </a:solidFill>
                <a:effectLst/>
                <a:latin typeface="Arial" panose="020B0604020202020204" pitchFamily="34" charset="0"/>
                <a:ea typeface="黑体" panose="02010609060101010101" pitchFamily="49" charset="-122"/>
              </a:rPr>
              <a:t>(1) + </a:t>
            </a:r>
            <a:r>
              <a:rPr lang="en-US" altLang="zh-CN" sz="1800" dirty="0" err="1">
                <a:solidFill>
                  <a:srgbClr val="000000"/>
                </a:solidFill>
                <a:effectLst/>
                <a:latin typeface="Arial" panose="020B0604020202020204" pitchFamily="34" charset="0"/>
                <a:ea typeface="黑体" panose="02010609060101010101" pitchFamily="49" charset="-122"/>
              </a:rPr>
              <a:t>torch.tensor</a:t>
            </a:r>
            <a:r>
              <a:rPr lang="en-US" altLang="zh-CN" sz="1800" dirty="0">
                <a:solidFill>
                  <a:srgbClr val="000000"/>
                </a:solidFill>
                <a:effectLst/>
                <a:latin typeface="Arial" panose="020B0604020202020204" pitchFamily="34" charset="0"/>
                <a:ea typeface="黑体" panose="02010609060101010101" pitchFamily="49" charset="-122"/>
              </a:rPr>
              <a:t>(2.0)</a:t>
            </a:r>
            <a:endParaRPr lang="zh-CN" altLang="zh-CN" sz="1800" dirty="0">
              <a:effectLst/>
              <a:latin typeface="Arial" panose="020B0604020202020204" pitchFamily="34" charset="0"/>
              <a:ea typeface="黑体" panose="02010609060101010101" pitchFamily="49" charset="-122"/>
            </a:endParaRPr>
          </a:p>
          <a:p>
            <a:pPr marL="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result</a:t>
            </a:r>
            <a:endParaRPr lang="zh-CN" altLang="zh-CN" sz="1800" dirty="0">
              <a:effectLst/>
              <a:latin typeface="Arial" panose="020B0604020202020204" pitchFamily="34" charset="0"/>
              <a:ea typeface="黑体" panose="02010609060101010101" pitchFamily="49" charset="-122"/>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结果如图所示：</a:t>
            </a:r>
          </a:p>
        </p:txBody>
      </p:sp>
      <p:pic>
        <p:nvPicPr>
          <p:cNvPr id="9" name="图片 8">
            <a:extLst>
              <a:ext uri="{FF2B5EF4-FFF2-40B4-BE49-F238E27FC236}">
                <a16:creationId xmlns:a16="http://schemas.microsoft.com/office/drawing/2014/main" id="{6C7AB61A-19D4-4A9D-A87C-6A80DBE45065}"/>
              </a:ext>
            </a:extLst>
          </p:cNvPr>
          <p:cNvPicPr/>
          <p:nvPr/>
        </p:nvPicPr>
        <p:blipFill>
          <a:blip r:embed="rId2"/>
          <a:stretch>
            <a:fillRect/>
          </a:stretch>
        </p:blipFill>
        <p:spPr>
          <a:xfrm>
            <a:off x="2123728" y="3688185"/>
            <a:ext cx="5274310" cy="925195"/>
          </a:xfrm>
          <a:prstGeom prst="rect">
            <a:avLst/>
          </a:prstGeom>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2.3 </a:t>
            </a:r>
            <a:r>
              <a:rPr lang="zh-CN" altLang="en-US" sz="3600" b="1" dirty="0">
                <a:ea typeface="宋体" panose="02010600030101010101" pitchFamily="2" charset="-122"/>
              </a:rPr>
              <a:t>生成式模型实战：古诗词的生成</a:t>
            </a:r>
          </a:p>
        </p:txBody>
      </p:sp>
      <p:sp>
        <p:nvSpPr>
          <p:cNvPr id="8" name="文本框 7">
            <a:extLst>
              <a:ext uri="{FF2B5EF4-FFF2-40B4-BE49-F238E27FC236}">
                <a16:creationId xmlns:a16="http://schemas.microsoft.com/office/drawing/2014/main" id="{68163624-7B5B-4D03-B28F-7C94AA2948EC}"/>
              </a:ext>
            </a:extLst>
          </p:cNvPr>
          <p:cNvSpPr txBox="1"/>
          <p:nvPr/>
        </p:nvSpPr>
        <p:spPr>
          <a:xfrm>
            <a:off x="395536" y="1417638"/>
            <a:ext cx="8147248" cy="3046988"/>
          </a:xfrm>
          <a:prstGeom prst="rect">
            <a:avLst/>
          </a:prstGeom>
          <a:noFill/>
        </p:spPr>
        <p:txBody>
          <a:bodyPr wrap="square">
            <a:spAutoFit/>
          </a:bodyPr>
          <a:lstStyle/>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下面为了验证我们的安装情况，作者准备了一段实战代码供读者学习，首先读者西药在上面的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CMD</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命令行，先安装一个我们所需要的类库</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transformers</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，安装代码如下所示：</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pip install transformers</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之后在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pycharm</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新建一个</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peom</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程序，直接输入作者提供的代码：</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from transformers import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BertTokenizer</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GPT2LMHeadModel,TextGenerationPipeline</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tokenizer =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BertTokenizer.from_pretrained</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uer</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/gpt2-chinese-poem")</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model = GPT2LMHeadModel.from_pretrained("</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uer</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/gpt2-chinese-poem")</a:t>
            </a:r>
          </a:p>
          <a:p>
            <a:pPr algn="just"/>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text_generator</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TextGenerationPipeline</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(model, tokenizer)   </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result =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text_generator</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("[CLS]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万 叠 春 山 积 雨 晴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max_length</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=50,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do_sample</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=True)</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print(result)</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这里需要提示一下，在上述代码段中“梅 山 如 积 翠”，是一个起始的内容，后续就是根据所输入的起始内容输出后续的诗句，当然读者也可以自定义自行的起始句子，如图所示。</a:t>
            </a:r>
          </a:p>
        </p:txBody>
      </p:sp>
      <p:pic>
        <p:nvPicPr>
          <p:cNvPr id="9" name="图片 8">
            <a:extLst>
              <a:ext uri="{FF2B5EF4-FFF2-40B4-BE49-F238E27FC236}">
                <a16:creationId xmlns:a16="http://schemas.microsoft.com/office/drawing/2014/main" id="{A01396C4-A8B1-4E2F-9D69-40EE5FA40FB9}"/>
              </a:ext>
            </a:extLst>
          </p:cNvPr>
          <p:cNvPicPr/>
          <p:nvPr/>
        </p:nvPicPr>
        <p:blipFill>
          <a:blip r:embed="rId2"/>
          <a:stretch>
            <a:fillRect/>
          </a:stretch>
        </p:blipFill>
        <p:spPr>
          <a:xfrm>
            <a:off x="3491880" y="4826829"/>
            <a:ext cx="4153535" cy="767080"/>
          </a:xfrm>
          <a:prstGeom prst="rect">
            <a:avLst/>
          </a:prstGeom>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2.4 </a:t>
            </a:r>
            <a:r>
              <a:rPr lang="zh-CN" altLang="en-US" sz="3600" b="1" dirty="0">
                <a:ea typeface="宋体" panose="02010600030101010101" pitchFamily="2" charset="-122"/>
              </a:rPr>
              <a:t>图像降噪：手把手的实战你的第一个深度学习模型</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4572000"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2.4.1  MNIST</a:t>
            </a:r>
            <a:r>
              <a:rPr lang="zh-CN" altLang="zh-CN" sz="1800" b="1" kern="100" dirty="0">
                <a:effectLst/>
                <a:latin typeface="等线" panose="02010600030101010101" pitchFamily="2" charset="-122"/>
                <a:ea typeface="等线" panose="02010600030101010101" pitchFamily="2" charset="-122"/>
              </a:rPr>
              <a:t>数据集的准备</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2062103"/>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HelloWorld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”是任何一种编程语言入门的基础程序，任何一位同学在开始编程学习时，打印的第一句话往往就是这个“</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HelloWorld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”。前面章节中我们也带领读者学习和掌握了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TensorFlow</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打印出的第一个程序“</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HelloWorld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在深度学习编程中也有其特有的“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HelloWorld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是一个图片数据集，其分类更多，难度也更大。</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对于好奇的读者来说，一定有一个疑问，</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究竟是什么？</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实际上</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是一个手写数字的数据库，它有</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60000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个训练样本集和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10000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个测试样本集。打开来看，</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数据集就是图</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4.12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所示的这个样子：</a:t>
            </a:r>
          </a:p>
        </p:txBody>
      </p:sp>
      <p:pic>
        <p:nvPicPr>
          <p:cNvPr id="11" name="图片 10" descr="图片">
            <a:extLst>
              <a:ext uri="{FF2B5EF4-FFF2-40B4-BE49-F238E27FC236}">
                <a16:creationId xmlns:a16="http://schemas.microsoft.com/office/drawing/2014/main" id="{A40C89F7-46BF-40C0-A0F1-3E1B41CFA5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240471"/>
            <a:ext cx="3269615" cy="2613660"/>
          </a:xfrm>
          <a:prstGeom prst="rect">
            <a:avLst/>
          </a:prstGeom>
          <a:noFill/>
          <a:ln>
            <a:noFill/>
          </a:ln>
        </p:spPr>
      </p:pic>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157255446</TotalTime>
  <Pages>0</Pages>
  <Words>1736</Words>
  <Characters>0</Characters>
  <Application>Microsoft Office PowerPoint</Application>
  <DocSecurity>0</DocSecurity>
  <PresentationFormat>全屏显示(4:3)</PresentationFormat>
  <Lines>0</Lines>
  <Paragraphs>91</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方正姚体</vt:lpstr>
      <vt:lpstr>黑体</vt:lpstr>
      <vt:lpstr>宋体</vt:lpstr>
      <vt:lpstr>新宋体</vt:lpstr>
      <vt:lpstr>Arial</vt:lpstr>
      <vt:lpstr>Calibri</vt:lpstr>
      <vt:lpstr>Times New Roman</vt:lpstr>
      <vt:lpstr>Tema de Office</vt:lpstr>
      <vt:lpstr>第2章 PyTorch 2.0深度学习环境搭建</vt:lpstr>
      <vt:lpstr>2.1 环境搭建1：安装Python</vt:lpstr>
      <vt:lpstr>2.1 环境搭建1：安装Python</vt:lpstr>
      <vt:lpstr>2.1 环境搭建1：安装Python</vt:lpstr>
      <vt:lpstr>2.2 环境搭建2：安装PyTorch 2.0</vt:lpstr>
      <vt:lpstr>2.2 环境搭建2：安装PyTorch 2.0</vt:lpstr>
      <vt:lpstr>2.2 环境搭建2：安装PyTorch 2.0</vt:lpstr>
      <vt:lpstr>2.3 生成式模型实战：古诗词的生成</vt:lpstr>
      <vt:lpstr>2.4 图像降噪：手把手的实战你的第一个深度学习模型</vt:lpstr>
      <vt:lpstr>2.4 图像降噪：手把手的实战你的第一个深度学习模型</vt:lpstr>
      <vt:lpstr>2.4 图像降噪：手把手的实战你的第一个深度学习模型</vt:lpstr>
      <vt:lpstr>2.4 图像降噪：手把手的实战你的第一个深度学习模型</vt:lpstr>
      <vt:lpstr>2.4 图像降噪：手把手的实战你的第一个深度学习模型</vt:lpstr>
      <vt:lpstr>2.5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58</cp:revision>
  <cp:lastPrinted>1899-12-30T00:00:00Z</cp:lastPrinted>
  <dcterms:created xsi:type="dcterms:W3CDTF">2010-05-18T15:49:44Z</dcterms:created>
  <dcterms:modified xsi:type="dcterms:W3CDTF">2023-10-19T04:40:15Z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