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5" r:id="rId2"/>
    <p:sldId id="296" r:id="rId3"/>
    <p:sldId id="297" r:id="rId4"/>
    <p:sldId id="298" r:id="rId5"/>
    <p:sldId id="299" r:id="rId6"/>
    <p:sldId id="300" r:id="rId7"/>
    <p:sldId id="308" r:id="rId8"/>
    <p:sldId id="309" r:id="rId9"/>
    <p:sldId id="310" r:id="rId10"/>
    <p:sldId id="311" r:id="rId11"/>
    <p:sldId id="312" r:id="rId12"/>
    <p:sldId id="314" r:id="rId13"/>
    <p:sldId id="313" r:id="rId14"/>
    <p:sldId id="315" r:id="rId1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200" b="1" dirty="0">
                <a:ea typeface="宋体" panose="02010600030101010101" pitchFamily="2" charset="-122"/>
              </a:rPr>
              <a:t>第</a:t>
            </a:r>
            <a:r>
              <a:rPr lang="en-US" altLang="zh-CN" sz="3200" b="1" dirty="0">
                <a:ea typeface="宋体" panose="02010600030101010101" pitchFamily="2" charset="-122"/>
              </a:rPr>
              <a:t>5</a:t>
            </a:r>
            <a:r>
              <a:rPr lang="zh-CN" altLang="en-US" sz="3200" b="1" dirty="0">
                <a:ea typeface="宋体" panose="02010600030101010101" pitchFamily="2" charset="-122"/>
              </a:rPr>
              <a:t>章 基于</a:t>
            </a:r>
            <a:r>
              <a:rPr lang="en-US" altLang="zh-CN" sz="3200" b="1" dirty="0" err="1">
                <a:ea typeface="宋体" panose="02010600030101010101" pitchFamily="2" charset="-122"/>
              </a:rPr>
              <a:t>PyTorch</a:t>
            </a:r>
            <a:r>
              <a:rPr lang="zh-CN" altLang="en-US" sz="3200" b="1" dirty="0">
                <a:ea typeface="宋体" panose="02010600030101010101" pitchFamily="2" charset="-122"/>
              </a:rPr>
              <a:t>卷积层的</a:t>
            </a:r>
            <a:r>
              <a:rPr lang="en-US" altLang="zh-CN" sz="3200" b="1" dirty="0">
                <a:ea typeface="宋体" panose="02010600030101010101" pitchFamily="2" charset="-122"/>
              </a:rPr>
              <a:t>MNIST</a:t>
            </a:r>
            <a:r>
              <a:rPr lang="zh-CN" altLang="en-US" sz="3200" b="1" dirty="0">
                <a:ea typeface="宋体" panose="02010600030101010101" pitchFamily="2" charset="-122"/>
              </a:rPr>
              <a:t>分类实战</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5.1  </a:t>
            </a:r>
            <a:r>
              <a:rPr lang="zh-CN" altLang="en-US" sz="2400" dirty="0">
                <a:ea typeface="宋体" panose="02010600030101010101" pitchFamily="2" charset="-122"/>
              </a:rPr>
              <a:t>卷积运算的基本概念</a:t>
            </a:r>
          </a:p>
          <a:p>
            <a:pPr marL="0" indent="0">
              <a:buNone/>
            </a:pPr>
            <a:r>
              <a:rPr lang="en-US" altLang="zh-CN" sz="2400" dirty="0">
                <a:ea typeface="宋体" panose="02010600030101010101" pitchFamily="2" charset="-122"/>
              </a:rPr>
              <a:t>5.2 </a:t>
            </a:r>
            <a:r>
              <a:rPr lang="zh-CN" altLang="en-US" sz="2400" dirty="0">
                <a:ea typeface="宋体" panose="02010600030101010101" pitchFamily="2" charset="-122"/>
              </a:rPr>
              <a:t>基于卷积的</a:t>
            </a:r>
            <a:r>
              <a:rPr lang="en-US" altLang="zh-CN" sz="2400" dirty="0">
                <a:ea typeface="宋体" panose="02010600030101010101" pitchFamily="2" charset="-122"/>
              </a:rPr>
              <a:t>MNIST</a:t>
            </a:r>
            <a:r>
              <a:rPr lang="zh-CN" altLang="en-US" sz="2400" dirty="0">
                <a:ea typeface="宋体" panose="02010600030101010101" pitchFamily="2" charset="-122"/>
              </a:rPr>
              <a:t>手写体分类</a:t>
            </a:r>
          </a:p>
          <a:p>
            <a:pPr marL="0" indent="0">
              <a:buNone/>
            </a:pPr>
            <a:r>
              <a:rPr lang="en-US" altLang="zh-CN" sz="2400" dirty="0">
                <a:ea typeface="宋体" panose="02010600030101010101" pitchFamily="2" charset="-122"/>
              </a:rPr>
              <a:t>5.3 </a:t>
            </a:r>
            <a:r>
              <a:rPr lang="en-US" altLang="zh-CN" sz="2400" dirty="0" err="1">
                <a:ea typeface="宋体" panose="02010600030101010101" pitchFamily="2" charset="-122"/>
              </a:rPr>
              <a:t>PyTorch</a:t>
            </a:r>
            <a:r>
              <a:rPr lang="zh-CN" altLang="en-US" sz="2400" dirty="0">
                <a:ea typeface="宋体" panose="02010600030101010101" pitchFamily="2" charset="-122"/>
              </a:rPr>
              <a:t>的深度可分离膨胀卷积详解</a:t>
            </a:r>
          </a:p>
          <a:p>
            <a:pPr marL="0" indent="0">
              <a:buNone/>
            </a:pPr>
            <a:r>
              <a:rPr lang="en-US" altLang="zh-CN" sz="2400" dirty="0">
                <a:ea typeface="宋体" panose="02010600030101010101" pitchFamily="2" charset="-122"/>
              </a:rPr>
              <a:t>5.4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5.3 </a:t>
            </a:r>
            <a:r>
              <a:rPr lang="en-US" altLang="zh-CN" sz="3600" b="1" dirty="0" err="1">
                <a:ea typeface="宋体" panose="02010600030101010101" pitchFamily="2" charset="-122"/>
              </a:rPr>
              <a:t>PyTorch</a:t>
            </a:r>
            <a:r>
              <a:rPr lang="zh-CN" altLang="en-US" sz="3600" b="1" dirty="0">
                <a:ea typeface="宋体" panose="02010600030101010101" pitchFamily="2" charset="-122"/>
              </a:rPr>
              <a:t>的深度可分离膨胀卷积详解</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51520" y="1700808"/>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5.3.1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深度可分离卷积的定义</a:t>
            </a:r>
          </a:p>
        </p:txBody>
      </p:sp>
      <p:sp>
        <p:nvSpPr>
          <p:cNvPr id="9" name="文本框 8">
            <a:extLst>
              <a:ext uri="{FF2B5EF4-FFF2-40B4-BE49-F238E27FC236}">
                <a16:creationId xmlns:a16="http://schemas.microsoft.com/office/drawing/2014/main" id="{07B3BFB7-16FC-44D2-A850-ED2700D3766F}"/>
              </a:ext>
            </a:extLst>
          </p:cNvPr>
          <p:cNvSpPr txBox="1"/>
          <p:nvPr/>
        </p:nvSpPr>
        <p:spPr>
          <a:xfrm>
            <a:off x="269478" y="2204864"/>
            <a:ext cx="7848872" cy="216469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对于普通卷积的定义，我们更为细致的思想，在普通的卷积中，其实可以将其分为两个步骤上的计计算：</a:t>
            </a:r>
          </a:p>
          <a:p>
            <a:pPr marL="342900" lvl="0" indent="-342900" algn="just">
              <a:lnSpc>
                <a:spcPts val="1570"/>
              </a:lnSpc>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跨通道计算；</a:t>
            </a:r>
          </a:p>
          <a:p>
            <a:pPr marL="342900" lvl="0" indent="-342900" algn="just">
              <a:lnSpc>
                <a:spcPts val="1570"/>
              </a:lnSpc>
              <a:buFont typeface="Wingdings" panose="05000000000000000000" pitchFamily="2" charset="2"/>
              <a:buChar cha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平面内计算。</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这是由于卷积的局部跨通道计算的性质所形成的，那么我们一个非常简单的思想，能否使用另一个方法，将这部分计算过程分开计算从而获得参数上的数据量减少。</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答案是可以的，深度可分离卷积总体如图所示：</a:t>
            </a:r>
          </a:p>
        </p:txBody>
      </p:sp>
      <p:pic>
        <p:nvPicPr>
          <p:cNvPr id="7" name="图片 6">
            <a:extLst>
              <a:ext uri="{FF2B5EF4-FFF2-40B4-BE49-F238E27FC236}">
                <a16:creationId xmlns:a16="http://schemas.microsoft.com/office/drawing/2014/main" id="{9CBA689E-2DE2-444F-B68F-253E152288B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52931" y="4077072"/>
            <a:ext cx="3545205" cy="1714500"/>
          </a:xfrm>
          <a:prstGeom prst="rect">
            <a:avLst/>
          </a:prstGeom>
          <a:noFill/>
          <a:ln>
            <a:noFill/>
          </a:ln>
        </p:spPr>
      </p:pic>
    </p:spTree>
    <p:extLst>
      <p:ext uri="{BB962C8B-B14F-4D97-AF65-F5344CB8AC3E}">
        <p14:creationId xmlns:p14="http://schemas.microsoft.com/office/powerpoint/2010/main" val="16204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5.3 </a:t>
            </a:r>
            <a:r>
              <a:rPr lang="en-US" altLang="zh-CN" sz="3600" b="1" dirty="0" err="1">
                <a:ea typeface="宋体" panose="02010600030101010101" pitchFamily="2" charset="-122"/>
              </a:rPr>
              <a:t>PyTorch</a:t>
            </a:r>
            <a:r>
              <a:rPr lang="zh-CN" altLang="en-US" sz="3600" b="1" dirty="0">
                <a:ea typeface="宋体" panose="02010600030101010101" pitchFamily="2" charset="-122"/>
              </a:rPr>
              <a:t>的深度可分离膨胀卷积详解</a:t>
            </a:r>
          </a:p>
        </p:txBody>
      </p:sp>
      <p:sp>
        <p:nvSpPr>
          <p:cNvPr id="4" name="文本框 3">
            <a:extLst>
              <a:ext uri="{FF2B5EF4-FFF2-40B4-BE49-F238E27FC236}">
                <a16:creationId xmlns:a16="http://schemas.microsoft.com/office/drawing/2014/main" id="{F256E97B-D4C3-4E05-87DE-193065B22EFC}"/>
              </a:ext>
            </a:extLst>
          </p:cNvPr>
          <p:cNvSpPr txBox="1"/>
          <p:nvPr/>
        </p:nvSpPr>
        <p:spPr>
          <a:xfrm>
            <a:off x="233339" y="1417638"/>
            <a:ext cx="655272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5.3.2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深度的定义以及不同计算层待训练参数的比较</a:t>
            </a:r>
          </a:p>
        </p:txBody>
      </p:sp>
      <p:sp>
        <p:nvSpPr>
          <p:cNvPr id="6" name="文本框 5">
            <a:extLst>
              <a:ext uri="{FF2B5EF4-FFF2-40B4-BE49-F238E27FC236}">
                <a16:creationId xmlns:a16="http://schemas.microsoft.com/office/drawing/2014/main" id="{155D7413-F31F-48E1-AEA9-33744016170C}"/>
              </a:ext>
            </a:extLst>
          </p:cNvPr>
          <p:cNvSpPr txBox="1"/>
          <p:nvPr/>
        </p:nvSpPr>
        <p:spPr>
          <a:xfrm>
            <a:off x="214314" y="1997512"/>
            <a:ext cx="8363272" cy="92333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在上面的讲解中作者向读者介绍了深度可分离卷积，并在一开始的时候就提到了深度可分离卷积可以减少待训练参数，那么事实是否如此呢，我们通过代码打印的方式进行比较，代码如下所示：</a:t>
            </a:r>
          </a:p>
        </p:txBody>
      </p:sp>
      <p:pic>
        <p:nvPicPr>
          <p:cNvPr id="3" name="图片 2">
            <a:extLst>
              <a:ext uri="{FF2B5EF4-FFF2-40B4-BE49-F238E27FC236}">
                <a16:creationId xmlns:a16="http://schemas.microsoft.com/office/drawing/2014/main" id="{04FCC7B8-A06F-45AF-B725-BF73F76B837B}"/>
              </a:ext>
            </a:extLst>
          </p:cNvPr>
          <p:cNvPicPr>
            <a:picLocks noChangeAspect="1"/>
          </p:cNvPicPr>
          <p:nvPr/>
        </p:nvPicPr>
        <p:blipFill>
          <a:blip r:embed="rId2"/>
          <a:stretch>
            <a:fillRect/>
          </a:stretch>
        </p:blipFill>
        <p:spPr>
          <a:xfrm>
            <a:off x="3623118" y="2366844"/>
            <a:ext cx="5306568" cy="3563112"/>
          </a:xfrm>
          <a:prstGeom prst="rect">
            <a:avLst/>
          </a:prstGeom>
        </p:spPr>
      </p:pic>
    </p:spTree>
    <p:extLst>
      <p:ext uri="{BB962C8B-B14F-4D97-AF65-F5344CB8AC3E}">
        <p14:creationId xmlns:p14="http://schemas.microsoft.com/office/powerpoint/2010/main" val="285760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5.3 </a:t>
            </a:r>
            <a:r>
              <a:rPr lang="en-US" altLang="zh-CN" sz="3600" b="1" dirty="0" err="1">
                <a:ea typeface="宋体" panose="02010600030101010101" pitchFamily="2" charset="-122"/>
              </a:rPr>
              <a:t>PyTorch</a:t>
            </a:r>
            <a:r>
              <a:rPr lang="zh-CN" altLang="en-US" sz="3600" b="1" dirty="0">
                <a:ea typeface="宋体" panose="02010600030101010101" pitchFamily="2" charset="-122"/>
              </a:rPr>
              <a:t>的深度可分离膨胀卷积详解</a:t>
            </a:r>
          </a:p>
        </p:txBody>
      </p:sp>
      <p:sp>
        <p:nvSpPr>
          <p:cNvPr id="4" name="文本框 3">
            <a:extLst>
              <a:ext uri="{FF2B5EF4-FFF2-40B4-BE49-F238E27FC236}">
                <a16:creationId xmlns:a16="http://schemas.microsoft.com/office/drawing/2014/main" id="{414BBAB3-BEA2-49F9-982E-1FBCA5CDF5E6}"/>
              </a:ext>
            </a:extLst>
          </p:cNvPr>
          <p:cNvSpPr txBox="1"/>
          <p:nvPr/>
        </p:nvSpPr>
        <p:spPr>
          <a:xfrm>
            <a:off x="179512" y="1484785"/>
            <a:ext cx="667848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5.3.3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膨胀卷积详解</a:t>
            </a:r>
          </a:p>
        </p:txBody>
      </p:sp>
      <p:sp>
        <p:nvSpPr>
          <p:cNvPr id="6" name="文本框 5">
            <a:extLst>
              <a:ext uri="{FF2B5EF4-FFF2-40B4-BE49-F238E27FC236}">
                <a16:creationId xmlns:a16="http://schemas.microsoft.com/office/drawing/2014/main" id="{9495ED09-0CE8-45E2-B76B-58DB5627D404}"/>
              </a:ext>
            </a:extLst>
          </p:cNvPr>
          <p:cNvSpPr txBox="1"/>
          <p:nvPr/>
        </p:nvSpPr>
        <p:spPr>
          <a:xfrm>
            <a:off x="323528" y="2060848"/>
            <a:ext cx="8229600" cy="164404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下面一步我们先回到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中对卷积的说明，此时读者应该了解了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group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参数的含义，此时还有一个不常用的参数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dilation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，这是决定了卷积层在计算时的“膨胀系数”。</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solidFill>
                  <a:srgbClr val="0D0016"/>
                </a:solidFill>
                <a:effectLst/>
                <a:latin typeface="Arial" panose="020B0604020202020204" pitchFamily="34" charset="0"/>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dilation</a:t>
            </a:r>
            <a:r>
              <a:rPr lang="zh-CN" altLang="zh-CN" sz="1800" kern="100" dirty="0">
                <a:solidFill>
                  <a:srgbClr val="0D0016"/>
                </a:solidFill>
                <a:effectLst/>
                <a:latin typeface="Arial" panose="020B0604020202020204" pitchFamily="34" charset="0"/>
                <a:ea typeface="等线" panose="02010600030101010101" pitchFamily="2" charset="-122"/>
                <a:cs typeface="Arial" panose="020B0604020202020204" pitchFamily="34" charset="0"/>
              </a:rPr>
              <a:t>有点类似于</a:t>
            </a:r>
            <a:r>
              <a:rPr lang="en-US" altLang="zh-CN" sz="1800" kern="100" dirty="0">
                <a:solidFill>
                  <a:srgbClr val="0D0016"/>
                </a:solidFill>
                <a:effectLst/>
                <a:latin typeface="Arial" panose="020B0604020202020204" pitchFamily="34" charset="0"/>
                <a:ea typeface="等线" panose="02010600030101010101" pitchFamily="2" charset="-122"/>
                <a:cs typeface="Times New Roman" panose="02020603050405020304" pitchFamily="18" charset="0"/>
              </a:rPr>
              <a:t>stride</a:t>
            </a:r>
            <a:r>
              <a:rPr lang="zh-CN" altLang="zh-CN" sz="1800" kern="100" dirty="0">
                <a:solidFill>
                  <a:srgbClr val="0D0016"/>
                </a:solidFill>
                <a:effectLst/>
                <a:latin typeface="Arial" panose="020B0604020202020204" pitchFamily="34" charset="0"/>
                <a:ea typeface="等线" panose="02010600030101010101" pitchFamily="2" charset="-122"/>
                <a:cs typeface="Arial" panose="020B0604020202020204" pitchFamily="34" charset="0"/>
              </a:rPr>
              <a:t>，实际含义为：每个点之间有空隙的过滤器，即为</a:t>
            </a:r>
            <a:r>
              <a:rPr lang="en-US" altLang="zh-CN" sz="1800" kern="100" dirty="0">
                <a:solidFill>
                  <a:srgbClr val="0D0016"/>
                </a:solidFill>
                <a:effectLst/>
                <a:latin typeface="Arial" panose="020B0604020202020204" pitchFamily="34" charset="0"/>
                <a:ea typeface="等线" panose="02010600030101010101" pitchFamily="2" charset="-122"/>
                <a:cs typeface="Times New Roman" panose="02020603050405020304" pitchFamily="18" charset="0"/>
              </a:rPr>
              <a:t>dilation</a:t>
            </a:r>
            <a:r>
              <a:rPr lang="zh-CN" altLang="zh-CN" sz="1800" kern="100" dirty="0">
                <a:solidFill>
                  <a:srgbClr val="0D0016"/>
                </a:solidFill>
                <a:effectLst/>
                <a:latin typeface="Arial" panose="020B0604020202020204" pitchFamily="34" charset="0"/>
                <a:ea typeface="等线" panose="02010600030101010101" pitchFamily="2" charset="-122"/>
                <a:cs typeface="Arial" panose="020B0604020202020204" pitchFamily="3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lnSpc>
                <a:spcPts val="1300"/>
              </a:lnSpc>
            </a:pPr>
            <a:endParaRPr lang="zh-CN" altLang="zh-CN" sz="1400" dirty="0">
              <a:effectLst/>
              <a:latin typeface="Arial" panose="020B0604020202020204" pitchFamily="34" charset="0"/>
              <a:ea typeface="黑体" panose="02010609060101010101" pitchFamily="49" charset="-122"/>
            </a:endParaRPr>
          </a:p>
        </p:txBody>
      </p:sp>
      <p:pic>
        <p:nvPicPr>
          <p:cNvPr id="5" name="图片 4">
            <a:extLst>
              <a:ext uri="{FF2B5EF4-FFF2-40B4-BE49-F238E27FC236}">
                <a16:creationId xmlns:a16="http://schemas.microsoft.com/office/drawing/2014/main" id="{7225A315-9865-4B0E-A106-4F17D8B0E02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824321"/>
            <a:ext cx="3853180" cy="1540510"/>
          </a:xfrm>
          <a:prstGeom prst="rect">
            <a:avLst/>
          </a:prstGeom>
          <a:noFill/>
          <a:ln>
            <a:noFill/>
          </a:ln>
        </p:spPr>
      </p:pic>
    </p:spTree>
    <p:extLst>
      <p:ext uri="{BB962C8B-B14F-4D97-AF65-F5344CB8AC3E}">
        <p14:creationId xmlns:p14="http://schemas.microsoft.com/office/powerpoint/2010/main" val="2210815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5.3 </a:t>
            </a:r>
            <a:r>
              <a:rPr lang="en-US" altLang="zh-CN" sz="3600" b="1" dirty="0" err="1">
                <a:ea typeface="宋体" panose="02010600030101010101" pitchFamily="2" charset="-122"/>
              </a:rPr>
              <a:t>PyTorch</a:t>
            </a:r>
            <a:r>
              <a:rPr lang="zh-CN" altLang="en-US" sz="3600" b="1" dirty="0">
                <a:ea typeface="宋体" panose="02010600030101010101" pitchFamily="2" charset="-122"/>
              </a:rPr>
              <a:t>的深度可分离膨胀卷积详解</a:t>
            </a:r>
          </a:p>
        </p:txBody>
      </p:sp>
      <p:sp>
        <p:nvSpPr>
          <p:cNvPr id="4" name="文本框 3">
            <a:extLst>
              <a:ext uri="{FF2B5EF4-FFF2-40B4-BE49-F238E27FC236}">
                <a16:creationId xmlns:a16="http://schemas.microsoft.com/office/drawing/2014/main" id="{ED96BEF7-C245-4B91-8452-CDD034765F92}"/>
              </a:ext>
            </a:extLst>
          </p:cNvPr>
          <p:cNvSpPr txBox="1"/>
          <p:nvPr/>
        </p:nvSpPr>
        <p:spPr>
          <a:xfrm>
            <a:off x="179512" y="1700808"/>
            <a:ext cx="6678488"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5.3.4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PyTorch</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中基于深度可分离膨胀卷积的</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MNIST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手写体识别</a:t>
            </a:r>
          </a:p>
        </p:txBody>
      </p:sp>
      <p:sp>
        <p:nvSpPr>
          <p:cNvPr id="6" name="文本框 5">
            <a:extLst>
              <a:ext uri="{FF2B5EF4-FFF2-40B4-BE49-F238E27FC236}">
                <a16:creationId xmlns:a16="http://schemas.microsoft.com/office/drawing/2014/main" id="{0F001BE3-057A-44A8-9909-7630673621C9}"/>
              </a:ext>
            </a:extLst>
          </p:cNvPr>
          <p:cNvSpPr txBox="1"/>
          <p:nvPr/>
        </p:nvSpPr>
        <p:spPr>
          <a:xfrm>
            <a:off x="179512" y="2353310"/>
            <a:ext cx="8712968"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下面就到了我们实战部分，基于作者前期介绍的深度可分离膨胀卷积完成实战的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手写体的识别。</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首先是模型的定义，在这里我们预期使用自定义的卷积替代部分原生卷积完成模型的设计，代码如下所示：</a:t>
            </a:r>
          </a:p>
        </p:txBody>
      </p:sp>
      <p:pic>
        <p:nvPicPr>
          <p:cNvPr id="3" name="图片 2">
            <a:extLst>
              <a:ext uri="{FF2B5EF4-FFF2-40B4-BE49-F238E27FC236}">
                <a16:creationId xmlns:a16="http://schemas.microsoft.com/office/drawing/2014/main" id="{B24B2190-0AB2-403A-9EC0-C3F4AC216237}"/>
              </a:ext>
            </a:extLst>
          </p:cNvPr>
          <p:cNvPicPr>
            <a:picLocks noChangeAspect="1"/>
          </p:cNvPicPr>
          <p:nvPr/>
        </p:nvPicPr>
        <p:blipFill>
          <a:blip r:embed="rId2"/>
          <a:stretch>
            <a:fillRect/>
          </a:stretch>
        </p:blipFill>
        <p:spPr>
          <a:xfrm>
            <a:off x="3805037" y="2780928"/>
            <a:ext cx="5306568" cy="3098292"/>
          </a:xfrm>
          <a:prstGeom prst="rect">
            <a:avLst/>
          </a:prstGeom>
        </p:spPr>
      </p:pic>
    </p:spTree>
    <p:extLst>
      <p:ext uri="{BB962C8B-B14F-4D97-AF65-F5344CB8AC3E}">
        <p14:creationId xmlns:p14="http://schemas.microsoft.com/office/powerpoint/2010/main" val="3650821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5.4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51520" y="2276872"/>
            <a:ext cx="8712968" cy="2308324"/>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中一个非常重要的部分，也是后期最为常用的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的使用介绍，主要介绍了使用卷积对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数据集做识别。这是一个入门案例，但是包含的内容非常多，例如使用多种不同的层和类构建一个较为复杂的卷积神经网络。我们也向读者介绍了一些新的更具有个性化设置的卷积层。</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除此之外，作者在这里通过演示自定义层的方法向读者说明了一个新的编程范式的使用，这是通过“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block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”的形式对模型进行组合，这在后期有一个专门的名称“残差卷积”。这是一种非常优雅的模型设计模式。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本章是非常重要的内容，希望读者认真学习本章。</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5.1  </a:t>
            </a:r>
            <a:r>
              <a:rPr lang="zh-CN" altLang="en-US" sz="3600" b="1" dirty="0">
                <a:ea typeface="宋体" panose="02010600030101010101" pitchFamily="2" charset="-122"/>
              </a:rPr>
              <a:t>卷积运算的基本概念</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5.1.1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基本卷积运算示例</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85030" y="2132856"/>
            <a:ext cx="8951465" cy="2062103"/>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前面已经说过了，卷积实际上是使用两个大小不同的矩阵进行的一种数学运算。为了便于读者理解，我们从一个例子开始。</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需要对高速公路上的跑车进行位置追踪，这也是卷积神经网络图像处理的一个非常重要的应用。摄像头接受到的信号被计算为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x(t)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，表示跑车在路上时刻</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的位置。</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但是往往实际上的处理没那么简单，因为在自然界无时无刻不面临各种影响和摄像头传感器的滞后。因此为了得到跑车位置的实时数据，采用的方法就是对测量结果进行均值化处理。对于运动中目标，采样时间越长由于滞后性的原因，定位的准确率越低，而采样时间短则可以认为接近于真实值。因此可以对不同的时间段赋予不同的权重，即通过一个权值定义来计算。这个可以表示为：</a:t>
            </a:r>
          </a:p>
        </p:txBody>
      </p:sp>
      <p:pic>
        <p:nvPicPr>
          <p:cNvPr id="7" name="图片 6">
            <a:extLst>
              <a:ext uri="{FF2B5EF4-FFF2-40B4-BE49-F238E27FC236}">
                <a16:creationId xmlns:a16="http://schemas.microsoft.com/office/drawing/2014/main" id="{85B57788-4C9C-4F44-82C9-31AC3950581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4293096"/>
            <a:ext cx="1375410" cy="27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b="1" dirty="0">
                <a:ea typeface="宋体" panose="02010600030101010101" pitchFamily="2" charset="-122"/>
              </a:rPr>
              <a:t>5.1  </a:t>
            </a:r>
            <a:r>
              <a:rPr lang="zh-CN" altLang="en-US" sz="3600" b="1" dirty="0">
                <a:ea typeface="宋体" panose="02010600030101010101" pitchFamily="2" charset="-122"/>
              </a:rPr>
              <a:t>卷积运算的基本概念</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5.1.2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PyTorch</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中卷积函数实现详解</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923330"/>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前面章节中通过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实现了卷积的计算，</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为了框架计算的迅捷同样也使用了专门的高级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API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Conv2D(Conv)</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作为卷积计算函数。</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4F7C261-D3B7-4B11-9922-3A11E5CF3CA0}"/>
              </a:ext>
            </a:extLst>
          </p:cNvPr>
          <p:cNvPicPr/>
          <p:nvPr/>
        </p:nvPicPr>
        <p:blipFill>
          <a:blip r:embed="rId2"/>
          <a:stretch>
            <a:fillRect/>
          </a:stretch>
        </p:blipFill>
        <p:spPr>
          <a:xfrm>
            <a:off x="3923928" y="3013909"/>
            <a:ext cx="4295775" cy="1287780"/>
          </a:xfrm>
          <a:prstGeom prst="rect">
            <a:avLst/>
          </a:prstGeom>
        </p:spPr>
      </p:pic>
      <p:sp>
        <p:nvSpPr>
          <p:cNvPr id="8" name="文本框 7">
            <a:extLst>
              <a:ext uri="{FF2B5EF4-FFF2-40B4-BE49-F238E27FC236}">
                <a16:creationId xmlns:a16="http://schemas.microsoft.com/office/drawing/2014/main" id="{D2A8E398-2AF3-4BC2-A9B5-3891FD75F46D}"/>
              </a:ext>
            </a:extLst>
          </p:cNvPr>
          <p:cNvSpPr txBox="1"/>
          <p:nvPr/>
        </p:nvSpPr>
        <p:spPr>
          <a:xfrm>
            <a:off x="179512" y="4553239"/>
            <a:ext cx="4572000" cy="64633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这个函数是搭建卷积神经网络最为核心的函数之一，其说明如下：</a:t>
            </a:r>
          </a:p>
        </p:txBody>
      </p:sp>
      <p:pic>
        <p:nvPicPr>
          <p:cNvPr id="4" name="图片 3">
            <a:extLst>
              <a:ext uri="{FF2B5EF4-FFF2-40B4-BE49-F238E27FC236}">
                <a16:creationId xmlns:a16="http://schemas.microsoft.com/office/drawing/2014/main" id="{CFAB045F-0DFD-4B20-8139-0DAED740712D}"/>
              </a:ext>
            </a:extLst>
          </p:cNvPr>
          <p:cNvPicPr>
            <a:picLocks noChangeAspect="1"/>
          </p:cNvPicPr>
          <p:nvPr/>
        </p:nvPicPr>
        <p:blipFill>
          <a:blip r:embed="rId3"/>
          <a:stretch>
            <a:fillRect/>
          </a:stretch>
        </p:blipFill>
        <p:spPr>
          <a:xfrm>
            <a:off x="3563888" y="4846684"/>
            <a:ext cx="5306568" cy="148742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600" b="1" dirty="0">
                <a:ea typeface="宋体" panose="02010600030101010101" pitchFamily="2" charset="-122"/>
              </a:rPr>
              <a:t>5.1  </a:t>
            </a:r>
            <a:r>
              <a:rPr lang="zh-CN" altLang="en-US" sz="3600" b="1" dirty="0">
                <a:ea typeface="宋体" panose="02010600030101010101" pitchFamily="2" charset="-122"/>
              </a:rPr>
              <a:t>卷积运算的基本概念</a:t>
            </a:r>
            <a:endParaRPr lang="zh-CN" altLang="en-US" sz="36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5.1.3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池化运算</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318356" y="2204864"/>
            <a:ext cx="8507288" cy="3570208"/>
          </a:xfrm>
          <a:prstGeom prst="rect">
            <a:avLst/>
          </a:prstGeom>
          <a:noFill/>
        </p:spPr>
        <p:txBody>
          <a:bodyPr wrap="square">
            <a:spAutoFit/>
          </a:bodyPr>
          <a:lstStyle/>
          <a:p>
            <a:pPr indent="266700" algn="just" fontAlgn="base"/>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在通过卷积获得了特征（</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features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）之后，下一步希望利用这些特征去做分类。理论上讲，人们可以用所有提取得到的特征去训练分类器，例如推导</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推导分类器，但这样做面临计算量的挑战。因此，为了降低计算量，我们尝试利用神经网络的“参数共享”这一特性。</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也就意味着在一个图像区域有用的特征极有可能在另一个区域同样适用。因此，为了描述大的图像，一个很自然的想法就是对不同位置的特征进行聚合统计，例如，特征提取可以计算图像一个区域上的某个特定特征的平均值（或最大值）。这些概要统计特征不仅具有低得多的维度（相比使用所有提取得到的特征</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，同时还会改善结果（不容易过拟合）。这种聚合的操作就叫做池化（</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pooling</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），有时也称为平均池化或者最大池化</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取决于计算池化的方法）。</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例如，特征提取可以计算图像一个区域上的某个特定特征的平均值（或最大值），如图</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5.4</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所示。这些概要统计特征不仅具有低得多的维度（相比使用所有提取得到的特征），同时还会改善结果（不容易过拟合）。这种聚合的操作就叫做池化（</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pooling</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），有时也称为平均池化或者最大池化（取决于计算池化的方法）。</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D089D76-7388-47A1-9423-2A7377893C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36096" y="3573016"/>
            <a:ext cx="3657600" cy="23895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600" b="1" dirty="0">
                <a:ea typeface="宋体" panose="02010600030101010101" pitchFamily="2" charset="-122"/>
              </a:rPr>
              <a:t>5.1  </a:t>
            </a:r>
            <a:r>
              <a:rPr lang="zh-CN" altLang="en-US" sz="3600" b="1" dirty="0">
                <a:ea typeface="宋体" panose="02010600030101010101" pitchFamily="2" charset="-122"/>
              </a:rPr>
              <a:t>卷积运算的基本概念</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5.1.4  </a:t>
            </a:r>
            <a:r>
              <a:rPr lang="en-US" altLang="zh-CN" sz="1800" kern="100" dirty="0" err="1">
                <a:effectLst/>
                <a:latin typeface="方正姚体" panose="02010601030101010101" pitchFamily="2" charset="-122"/>
                <a:ea typeface="方正姚体" panose="02010601030101010101" pitchFamily="2" charset="-122"/>
                <a:cs typeface="Times New Roman" panose="02020603050405020304" pitchFamily="18" charset="0"/>
              </a:rPr>
              <a:t>softmax</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激活函数</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204864"/>
            <a:ext cx="8820980" cy="1200329"/>
          </a:xfrm>
          <a:prstGeom prst="rect">
            <a:avLst/>
          </a:prstGeom>
          <a:noFill/>
        </p:spPr>
        <p:txBody>
          <a:bodyPr wrap="square">
            <a:spAutoFit/>
          </a:bodyPr>
          <a:lstStyle/>
          <a:p>
            <a:pPr indent="266700"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函数在前面已经做过介绍，并且笔者使用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Numpy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自定义实现了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的功能和函数。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softmax</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是一个对概率进行计算的模型，因为在真实的计算模型系统中，对一个实物的判定并不是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，而是只是有一定的概率。并且在所有的结果标签上，都可以求出一个概率。</a:t>
            </a:r>
          </a:p>
        </p:txBody>
      </p:sp>
      <p:pic>
        <p:nvPicPr>
          <p:cNvPr id="6" name="图片 5">
            <a:extLst>
              <a:ext uri="{FF2B5EF4-FFF2-40B4-BE49-F238E27FC236}">
                <a16:creationId xmlns:a16="http://schemas.microsoft.com/office/drawing/2014/main" id="{B8920687-F0A2-43F9-9E6D-77AA6E7ADC5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3450898"/>
            <a:ext cx="2494915" cy="1346835"/>
          </a:xfrm>
          <a:prstGeom prst="rect">
            <a:avLst/>
          </a:prstGeom>
          <a:noFill/>
          <a:ln>
            <a:noFill/>
          </a:ln>
        </p:spPr>
      </p:pic>
      <p:sp>
        <p:nvSpPr>
          <p:cNvPr id="8" name="文本框 7">
            <a:extLst>
              <a:ext uri="{FF2B5EF4-FFF2-40B4-BE49-F238E27FC236}">
                <a16:creationId xmlns:a16="http://schemas.microsoft.com/office/drawing/2014/main" id="{D0436829-54A1-47B6-A901-27E3A8715AD7}"/>
              </a:ext>
            </a:extLst>
          </p:cNvPr>
          <p:cNvSpPr txBox="1"/>
          <p:nvPr/>
        </p:nvSpPr>
        <p:spPr>
          <a:xfrm>
            <a:off x="323528" y="3933056"/>
            <a:ext cx="4591050"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其中第一个公式是人为定义的训练模型，这里采用的是输入数据与权重的乘积和并加上一个偏置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的方式进行。偏置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存在的意义是为了加上一定的噪音。</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600" b="1" dirty="0">
                <a:ea typeface="宋体" panose="02010600030101010101" pitchFamily="2" charset="-122"/>
              </a:rPr>
              <a:t>5.1  </a:t>
            </a:r>
            <a:r>
              <a:rPr lang="zh-CN" altLang="en-US" sz="3600" b="1" dirty="0">
                <a:ea typeface="宋体" panose="02010600030101010101" pitchFamily="2" charset="-122"/>
              </a:rPr>
              <a:t>卷积运算的基本概念</a:t>
            </a:r>
            <a:endParaRPr lang="zh-CN" altLang="en-US" sz="36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5.1.5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卷积神经网络原理</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283A4B61-249D-4081-8B2F-2D61A2F54D1B}"/>
              </a:ext>
            </a:extLst>
          </p:cNvPr>
          <p:cNvSpPr txBox="1"/>
          <p:nvPr/>
        </p:nvSpPr>
        <p:spPr>
          <a:xfrm>
            <a:off x="395536" y="1916832"/>
            <a:ext cx="8229600" cy="2062103"/>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前面介绍了卷积运算的基本原来和概念，从本质上来说</a:t>
            </a:r>
            <a:r>
              <a:rPr lang="zh-CN" altLang="zh-CN" sz="16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卷积神经网络就是将图像处理中的二维离散卷积运算和神经网络相结合。这种卷积运算可以用于自动提取特征，而卷积神经网络也主要应用于二维图像的识别。</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下面笔者将采用图示的方法更加直观地介绍卷积神经网络的工作原理。</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一个卷积神经网络如果包含一个输入层、一个卷积层、一个输出层，但是在真正使用的时候一般会使用多层卷积神经网络不断地去提取特征，特征越抽象，越有利于识别（分类）。而且通常卷积神经网络也包含池化层、全连接层，最后再接输出层。</a:t>
            </a:r>
          </a:p>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图</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5.7</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展示了一幅图片进行卷积神经网络处理的过程。其中主要包含</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个步骤：</a:t>
            </a:r>
          </a:p>
        </p:txBody>
      </p:sp>
      <p:sp>
        <p:nvSpPr>
          <p:cNvPr id="9" name="文本框 8">
            <a:extLst>
              <a:ext uri="{FF2B5EF4-FFF2-40B4-BE49-F238E27FC236}">
                <a16:creationId xmlns:a16="http://schemas.microsoft.com/office/drawing/2014/main" id="{6E87A4F8-C62F-46D4-AA65-D46406145CC3}"/>
              </a:ext>
            </a:extLst>
          </p:cNvPr>
          <p:cNvSpPr txBox="1"/>
          <p:nvPr/>
        </p:nvSpPr>
        <p:spPr>
          <a:xfrm>
            <a:off x="1331640" y="4246048"/>
            <a:ext cx="5472608" cy="964367"/>
          </a:xfrm>
          <a:prstGeom prst="rect">
            <a:avLst/>
          </a:prstGeom>
          <a:noFill/>
        </p:spPr>
        <p:txBody>
          <a:bodyPr wrap="square">
            <a:spAutoFit/>
          </a:bodyPr>
          <a:lstStyle/>
          <a:p>
            <a:pPr marL="342900" lvl="0" indent="-342900" algn="just">
              <a:lnSpc>
                <a:spcPts val="1650"/>
              </a:lnSpc>
              <a:buFont typeface="Wingdings" panose="05000000000000000000" pitchFamily="2" charset="2"/>
              <a:buChar char=""/>
            </a:pPr>
            <a:r>
              <a:rPr lang="zh-CN" altLang="zh-CN" sz="1600" dirty="0">
                <a:effectLst/>
                <a:latin typeface="Times New Roman" panose="02020603050405020304" pitchFamily="18" charset="0"/>
                <a:ea typeface="楷体_GB2312"/>
              </a:rPr>
              <a:t>图像输入：获取输入的数据图像；</a:t>
            </a:r>
          </a:p>
          <a:p>
            <a:pPr marL="342900" lvl="0" indent="-342900" algn="just">
              <a:lnSpc>
                <a:spcPts val="1650"/>
              </a:lnSpc>
              <a:buFont typeface="Wingdings" panose="05000000000000000000" pitchFamily="2" charset="2"/>
              <a:buChar char=""/>
            </a:pPr>
            <a:r>
              <a:rPr lang="zh-CN" altLang="zh-CN" sz="1600" dirty="0">
                <a:effectLst/>
                <a:latin typeface="Times New Roman" panose="02020603050405020304" pitchFamily="18" charset="0"/>
                <a:ea typeface="楷体_GB2312"/>
              </a:rPr>
              <a:t>卷积：对图像特征进行提取；</a:t>
            </a:r>
          </a:p>
          <a:p>
            <a:pPr marL="342900" lvl="0" indent="-342900" algn="just">
              <a:lnSpc>
                <a:spcPts val="1650"/>
              </a:lnSpc>
              <a:buFont typeface="Wingdings" panose="05000000000000000000" pitchFamily="2" charset="2"/>
              <a:buChar char=""/>
            </a:pPr>
            <a:r>
              <a:rPr lang="en-US" altLang="zh-CN" sz="1600" dirty="0">
                <a:effectLst/>
                <a:latin typeface="Times New Roman" panose="02020603050405020304" pitchFamily="18" charset="0"/>
                <a:ea typeface="楷体_GB2312"/>
              </a:rPr>
              <a:t>Pooling</a:t>
            </a:r>
            <a:r>
              <a:rPr lang="zh-CN" altLang="zh-CN" sz="1600" dirty="0">
                <a:effectLst/>
                <a:latin typeface="Times New Roman" panose="02020603050405020304" pitchFamily="18" charset="0"/>
                <a:ea typeface="楷体_GB2312"/>
              </a:rPr>
              <a:t>层：用于缩小在卷积时获取的图像特征；</a:t>
            </a:r>
          </a:p>
          <a:p>
            <a:pPr marL="342900" lvl="0" indent="-342900" algn="just">
              <a:lnSpc>
                <a:spcPts val="1650"/>
              </a:lnSpc>
              <a:buFont typeface="Wingdings" panose="05000000000000000000" pitchFamily="2" charset="2"/>
              <a:buChar char=""/>
            </a:pPr>
            <a:r>
              <a:rPr lang="zh-CN" altLang="zh-CN" sz="1600" dirty="0">
                <a:effectLst/>
                <a:latin typeface="Times New Roman" panose="02020603050405020304" pitchFamily="18" charset="0"/>
                <a:ea typeface="楷体_GB2312"/>
              </a:rPr>
              <a:t>全连接层：用于对图像进行分类。</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5.2 </a:t>
            </a:r>
            <a:r>
              <a:rPr lang="zh-CN" altLang="en-US" sz="3600" b="1" dirty="0">
                <a:ea typeface="宋体" panose="02010600030101010101" pitchFamily="2" charset="-122"/>
              </a:rPr>
              <a:t>基于卷积的</a:t>
            </a:r>
            <a:r>
              <a:rPr lang="en-US" altLang="zh-CN" sz="3600" b="1" dirty="0">
                <a:ea typeface="宋体" panose="02010600030101010101" pitchFamily="2" charset="-122"/>
              </a:rPr>
              <a:t>MNIST</a:t>
            </a:r>
            <a:r>
              <a:rPr lang="zh-CN" altLang="en-US" sz="3600" b="1" dirty="0">
                <a:ea typeface="宋体" panose="02010600030101010101" pitchFamily="2" charset="-122"/>
              </a:rPr>
              <a:t>手写体分类</a:t>
            </a:r>
            <a:endParaRPr lang="zh-CN" altLang="en-US" sz="36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5.2.1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数据的准备</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251520" y="2235002"/>
            <a:ext cx="8291264"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在本例中我们依旧使用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数据集，对这份数据集的数据和标签介绍，我们在前面的章节中已有较好的说明，相对于上面章节直接对数据进行“折叠”处理，这里需要显式的标注出数据的通道，代码如下所示：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92DE81EF-BB81-4B39-8C49-E2C0AB37A0A6}"/>
              </a:ext>
            </a:extLst>
          </p:cNvPr>
          <p:cNvPicPr>
            <a:picLocks noChangeAspect="1"/>
          </p:cNvPicPr>
          <p:nvPr/>
        </p:nvPicPr>
        <p:blipFill>
          <a:blip r:embed="rId2"/>
          <a:stretch>
            <a:fillRect/>
          </a:stretch>
        </p:blipFill>
        <p:spPr>
          <a:xfrm>
            <a:off x="3621705" y="3140968"/>
            <a:ext cx="5306568" cy="1394460"/>
          </a:xfrm>
          <a:prstGeom prst="rect">
            <a:avLst/>
          </a:prstGeom>
        </p:spPr>
      </p:pic>
      <p:sp>
        <p:nvSpPr>
          <p:cNvPr id="10" name="文本框 9">
            <a:extLst>
              <a:ext uri="{FF2B5EF4-FFF2-40B4-BE49-F238E27FC236}">
                <a16:creationId xmlns:a16="http://schemas.microsoft.com/office/drawing/2014/main" id="{3062AA71-6562-4CDA-A533-DB3D44B2E5FB}"/>
              </a:ext>
            </a:extLst>
          </p:cNvPr>
          <p:cNvSpPr txBox="1"/>
          <p:nvPr/>
        </p:nvSpPr>
        <p:spPr>
          <a:xfrm>
            <a:off x="251520" y="4701043"/>
            <a:ext cx="4572000"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这里是对数据的修正，</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np.expand_dims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的作用是在指定维度上进行扩充，在这里我们在第二维，也就是</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的通道维度上进行扩充，结果如下所示：</a:t>
            </a:r>
          </a:p>
        </p:txBody>
      </p:sp>
      <p:pic>
        <p:nvPicPr>
          <p:cNvPr id="11" name="图片 10">
            <a:extLst>
              <a:ext uri="{FF2B5EF4-FFF2-40B4-BE49-F238E27FC236}">
                <a16:creationId xmlns:a16="http://schemas.microsoft.com/office/drawing/2014/main" id="{A706B461-366D-461F-9BDA-70D6EEDD2D13}"/>
              </a:ext>
            </a:extLst>
          </p:cNvPr>
          <p:cNvPicPr/>
          <p:nvPr/>
        </p:nvPicPr>
        <p:blipFill>
          <a:blip r:embed="rId3"/>
          <a:stretch>
            <a:fillRect/>
          </a:stretch>
        </p:blipFill>
        <p:spPr>
          <a:xfrm>
            <a:off x="5364088" y="5185002"/>
            <a:ext cx="1331595" cy="232410"/>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5.2 </a:t>
            </a:r>
            <a:r>
              <a:rPr lang="zh-CN" altLang="en-US" sz="3600" b="1" dirty="0">
                <a:ea typeface="宋体" panose="02010600030101010101" pitchFamily="2" charset="-122"/>
              </a:rPr>
              <a:t>基于卷积的</a:t>
            </a:r>
            <a:r>
              <a:rPr lang="en-US" altLang="zh-CN" sz="3600" b="1" dirty="0">
                <a:ea typeface="宋体" panose="02010600030101010101" pitchFamily="2" charset="-122"/>
              </a:rPr>
              <a:t>MNIST</a:t>
            </a:r>
            <a:r>
              <a:rPr lang="zh-CN" altLang="en-US" sz="3600" b="1" dirty="0">
                <a:ea typeface="宋体" panose="02010600030101010101" pitchFamily="2" charset="-122"/>
              </a:rPr>
              <a:t>手写体分类</a:t>
            </a:r>
          </a:p>
        </p:txBody>
      </p:sp>
      <p:sp>
        <p:nvSpPr>
          <p:cNvPr id="8" name="文本框 7">
            <a:extLst>
              <a:ext uri="{FF2B5EF4-FFF2-40B4-BE49-F238E27FC236}">
                <a16:creationId xmlns:a16="http://schemas.microsoft.com/office/drawing/2014/main" id="{68163624-7B5B-4D03-B28F-7C94AA2948EC}"/>
              </a:ext>
            </a:extLst>
          </p:cNvPr>
          <p:cNvSpPr txBox="1"/>
          <p:nvPr/>
        </p:nvSpPr>
        <p:spPr>
          <a:xfrm>
            <a:off x="457200" y="2132856"/>
            <a:ext cx="8147248" cy="892552"/>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下面就是使用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框架对模型进行设计，在本例中我们将使用卷积层对数据进行处理，完整的模型如下所示：</a:t>
            </a:r>
          </a:p>
          <a:p>
            <a:pPr algn="just"/>
            <a:endPar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A0486CDE-7068-43FA-8F1E-808B9CAA8602}"/>
              </a:ext>
            </a:extLst>
          </p:cNvPr>
          <p:cNvSpPr txBox="1"/>
          <p:nvPr/>
        </p:nvSpPr>
        <p:spPr>
          <a:xfrm>
            <a:off x="251520" y="1493490"/>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5.2.2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模型的设计</a:t>
            </a:r>
          </a:p>
        </p:txBody>
      </p:sp>
      <p:pic>
        <p:nvPicPr>
          <p:cNvPr id="4" name="图片 3">
            <a:extLst>
              <a:ext uri="{FF2B5EF4-FFF2-40B4-BE49-F238E27FC236}">
                <a16:creationId xmlns:a16="http://schemas.microsoft.com/office/drawing/2014/main" id="{F9F5A9F6-78ED-4108-93C9-49786E70CE03}"/>
              </a:ext>
            </a:extLst>
          </p:cNvPr>
          <p:cNvPicPr>
            <a:picLocks noChangeAspect="1"/>
          </p:cNvPicPr>
          <p:nvPr/>
        </p:nvPicPr>
        <p:blipFill>
          <a:blip r:embed="rId2"/>
          <a:stretch>
            <a:fillRect/>
          </a:stretch>
        </p:blipFill>
        <p:spPr>
          <a:xfrm>
            <a:off x="2843808" y="3025408"/>
            <a:ext cx="5306568" cy="2633472"/>
          </a:xfrm>
          <a:prstGeom prst="rect">
            <a:avLst/>
          </a:prstGeom>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5.2 </a:t>
            </a:r>
            <a:r>
              <a:rPr lang="zh-CN" altLang="en-US" sz="3600" b="1" dirty="0">
                <a:ea typeface="宋体" panose="02010600030101010101" pitchFamily="2" charset="-122"/>
              </a:rPr>
              <a:t>基于卷积的</a:t>
            </a:r>
            <a:r>
              <a:rPr lang="en-US" altLang="zh-CN" sz="3600" b="1" dirty="0">
                <a:ea typeface="宋体" panose="02010600030101010101" pitchFamily="2" charset="-122"/>
              </a:rPr>
              <a:t>MNIST</a:t>
            </a:r>
            <a:r>
              <a:rPr lang="zh-CN" altLang="en-US" sz="3600" b="1" dirty="0">
                <a:ea typeface="宋体" panose="02010600030101010101" pitchFamily="2" charset="-122"/>
              </a:rPr>
              <a:t>手写体分类</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5.2.3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基于卷积的</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MNIST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分类模型</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646331"/>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下面进入本章的最后示例部分，也就是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MNIST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手写体的分类。完整的训练代码如下所示：</a:t>
            </a:r>
          </a:p>
        </p:txBody>
      </p:sp>
      <p:pic>
        <p:nvPicPr>
          <p:cNvPr id="3" name="图片 2">
            <a:extLst>
              <a:ext uri="{FF2B5EF4-FFF2-40B4-BE49-F238E27FC236}">
                <a16:creationId xmlns:a16="http://schemas.microsoft.com/office/drawing/2014/main" id="{9EC9C432-E879-4A0F-A731-167081D01979}"/>
              </a:ext>
            </a:extLst>
          </p:cNvPr>
          <p:cNvPicPr>
            <a:picLocks noChangeAspect="1"/>
          </p:cNvPicPr>
          <p:nvPr/>
        </p:nvPicPr>
        <p:blipFill>
          <a:blip r:embed="rId2"/>
          <a:stretch>
            <a:fillRect/>
          </a:stretch>
        </p:blipFill>
        <p:spPr>
          <a:xfrm>
            <a:off x="2987824" y="2884326"/>
            <a:ext cx="5306568" cy="2633472"/>
          </a:xfrm>
          <a:prstGeom prst="rect">
            <a:avLst/>
          </a:prstGeom>
        </p:spPr>
      </p:pic>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157255458</TotalTime>
  <Pages>0</Pages>
  <Words>1638</Words>
  <Characters>0</Characters>
  <Application>Microsoft Office PowerPoint</Application>
  <DocSecurity>0</DocSecurity>
  <PresentationFormat>全屏显示(4:3)</PresentationFormat>
  <Lines>0</Lines>
  <Paragraphs>65</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等线</vt:lpstr>
      <vt:lpstr>方正姚体</vt:lpstr>
      <vt:lpstr>宋体</vt:lpstr>
      <vt:lpstr>Arial</vt:lpstr>
      <vt:lpstr>Calibri</vt:lpstr>
      <vt:lpstr>Times New Roman</vt:lpstr>
      <vt:lpstr>Wingdings</vt:lpstr>
      <vt:lpstr>Tema de Office</vt:lpstr>
      <vt:lpstr>第5章 基于PyTorch卷积层的MNIST分类实战</vt:lpstr>
      <vt:lpstr>5.1  卷积运算的基本概念</vt:lpstr>
      <vt:lpstr>5.1  卷积运算的基本概念</vt:lpstr>
      <vt:lpstr>5.1  卷积运算的基本概念</vt:lpstr>
      <vt:lpstr>5.1  卷积运算的基本概念</vt:lpstr>
      <vt:lpstr>5.1  卷积运算的基本概念</vt:lpstr>
      <vt:lpstr>5.2 基于卷积的MNIST手写体分类</vt:lpstr>
      <vt:lpstr>5.2 基于卷积的MNIST手写体分类</vt:lpstr>
      <vt:lpstr>5.2 基于卷积的MNIST手写体分类</vt:lpstr>
      <vt:lpstr>5.3 PyTorch的深度可分离膨胀卷积详解</vt:lpstr>
      <vt:lpstr>5.3 PyTorch的深度可分离膨胀卷积详解</vt:lpstr>
      <vt:lpstr>5.3 PyTorch的深度可分离膨胀卷积详解</vt:lpstr>
      <vt:lpstr>5.3 PyTorch的深度可分离膨胀卷积详解</vt:lpstr>
      <vt:lpstr>5.4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2023-10-19T05:51:27Z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