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95" r:id="rId2"/>
    <p:sldId id="296" r:id="rId3"/>
    <p:sldId id="297" r:id="rId4"/>
    <p:sldId id="298" r:id="rId5"/>
    <p:sldId id="299" r:id="rId6"/>
    <p:sldId id="300" r:id="rId7"/>
    <p:sldId id="308" r:id="rId8"/>
    <p:sldId id="309" r:id="rId9"/>
    <p:sldId id="310" r:id="rId10"/>
    <p:sldId id="311" r:id="rId11"/>
    <p:sldId id="312" r:id="rId12"/>
    <p:sldId id="314" r:id="rId13"/>
    <p:sldId id="313" r:id="rId14"/>
    <p:sldId id="317" r:id="rId15"/>
    <p:sldId id="316" r:id="rId16"/>
    <p:sldId id="315" r:id="rId17"/>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C2B3"/>
    <a:srgbClr val="5AD00A"/>
    <a:srgbClr val="0099FF"/>
    <a:srgbClr val="0EB1E7"/>
    <a:srgbClr val="FFD347"/>
    <a:srgbClr val="B88C00"/>
    <a:srgbClr val="99EA08"/>
    <a:srgbClr val="8382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67"/>
      </p:cViewPr>
      <p:guideLst>
        <p:guide orient="horz" pos="2160"/>
        <p:guide pos="29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381E594-34E0-48A4-A6F1-4EF1B9A98F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a:extLst>
              <a:ext uri="{FF2B5EF4-FFF2-40B4-BE49-F238E27FC236}">
                <a16:creationId xmlns:a16="http://schemas.microsoft.com/office/drawing/2014/main" id="{6E41D69A-17A6-47B0-9A33-26F0AC5BAF2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FD3AAEDB-7AB8-4C44-B047-DD2E41F2222D}" type="datetimeFigureOut">
              <a:rPr lang="zh-CN" altLang="en-US"/>
              <a:pPr>
                <a:defRPr/>
              </a:pPr>
              <a:t>2023/10/19</a:t>
            </a:fld>
            <a:endParaRPr lang="zh-CN" altLang="en-US"/>
          </a:p>
        </p:txBody>
      </p:sp>
      <p:sp>
        <p:nvSpPr>
          <p:cNvPr id="4" name="幻灯片图像占位符 3">
            <a:extLst>
              <a:ext uri="{FF2B5EF4-FFF2-40B4-BE49-F238E27FC236}">
                <a16:creationId xmlns:a16="http://schemas.microsoft.com/office/drawing/2014/main" id="{196A3E6A-8805-41B9-B661-4EBEA065A6EB}"/>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A96D61F-B798-435A-926F-9E4410811B9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D9405C0-E0D9-4C53-85A6-735731B2C99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7" name="灯片编号占位符 6">
            <a:extLst>
              <a:ext uri="{FF2B5EF4-FFF2-40B4-BE49-F238E27FC236}">
                <a16:creationId xmlns:a16="http://schemas.microsoft.com/office/drawing/2014/main" id="{1B71F842-CD53-466F-A5F2-51481B727E06}"/>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1838DFC2-96AD-4001-B847-30759E8E9A8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3 Marcador de fecha">
            <a:extLst>
              <a:ext uri="{FF2B5EF4-FFF2-40B4-BE49-F238E27FC236}">
                <a16:creationId xmlns:a16="http://schemas.microsoft.com/office/drawing/2014/main" id="{7614B32B-DA36-49C8-BC9D-2D1973A4CC62}"/>
              </a:ext>
            </a:extLst>
          </p:cNvPr>
          <p:cNvSpPr>
            <a:spLocks noGrp="1" noChangeArrowheads="1"/>
          </p:cNvSpPr>
          <p:nvPr>
            <p:ph type="dt" sz="half" idx="10"/>
          </p:nvPr>
        </p:nvSpPr>
        <p:spPr>
          <a:ln/>
        </p:spPr>
        <p:txBody>
          <a:bodyPr/>
          <a:lstStyle>
            <a:lvl1pPr>
              <a:defRPr/>
            </a:lvl1pPr>
          </a:lstStyle>
          <a:p>
            <a:pPr>
              <a:defRPr/>
            </a:pPr>
            <a:fld id="{E2D1BBC2-E78E-4A26-8C36-F11F9F4AF79B}"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D23087E1-517F-451B-84E5-E473A05C316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EAA27C8A-8E62-4246-8553-D3D2ADA3381D}"/>
              </a:ext>
            </a:extLst>
          </p:cNvPr>
          <p:cNvSpPr>
            <a:spLocks noGrp="1" noChangeArrowheads="1"/>
          </p:cNvSpPr>
          <p:nvPr>
            <p:ph type="sldNum" sz="quarter" idx="12"/>
          </p:nvPr>
        </p:nvSpPr>
        <p:spPr>
          <a:ln/>
        </p:spPr>
        <p:txBody>
          <a:bodyPr/>
          <a:lstStyle>
            <a:lvl1pPr>
              <a:defRPr/>
            </a:lvl1pPr>
          </a:lstStyle>
          <a:p>
            <a:pPr>
              <a:defRPr/>
            </a:pPr>
            <a:fld id="{43089A9C-18FC-4525-A6D3-73FA4513846D}" type="slidenum">
              <a:rPr lang="zh-CN" altLang="en-US"/>
              <a:pPr>
                <a:defRPr/>
              </a:pPr>
              <a:t>‹#›</a:t>
            </a:fld>
            <a:endParaRPr lang="es-ES" altLang="en-US"/>
          </a:p>
        </p:txBody>
      </p:sp>
    </p:spTree>
    <p:extLst>
      <p:ext uri="{BB962C8B-B14F-4D97-AF65-F5344CB8AC3E}">
        <p14:creationId xmlns:p14="http://schemas.microsoft.com/office/powerpoint/2010/main" val="1352213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2B37CEB6-87EA-40E2-9D7C-084EE665C89F}"/>
              </a:ext>
            </a:extLst>
          </p:cNvPr>
          <p:cNvSpPr>
            <a:spLocks noGrp="1" noChangeArrowheads="1"/>
          </p:cNvSpPr>
          <p:nvPr>
            <p:ph type="dt" sz="half" idx="10"/>
          </p:nvPr>
        </p:nvSpPr>
        <p:spPr>
          <a:ln/>
        </p:spPr>
        <p:txBody>
          <a:bodyPr/>
          <a:lstStyle>
            <a:lvl1pPr>
              <a:defRPr/>
            </a:lvl1pPr>
          </a:lstStyle>
          <a:p>
            <a:pPr>
              <a:defRPr/>
            </a:pPr>
            <a:fld id="{6638E3BF-6CB8-4783-B159-D54EF8C543D1}"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2BDFB1EC-156A-4FD5-AFEE-28A0C521C5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3F15840B-3D04-4581-9F19-36A4F72C5D2C}"/>
              </a:ext>
            </a:extLst>
          </p:cNvPr>
          <p:cNvSpPr>
            <a:spLocks noGrp="1" noChangeArrowheads="1"/>
          </p:cNvSpPr>
          <p:nvPr>
            <p:ph type="sldNum" sz="quarter" idx="12"/>
          </p:nvPr>
        </p:nvSpPr>
        <p:spPr>
          <a:ln/>
        </p:spPr>
        <p:txBody>
          <a:bodyPr/>
          <a:lstStyle>
            <a:lvl1pPr>
              <a:defRPr/>
            </a:lvl1pPr>
          </a:lstStyle>
          <a:p>
            <a:pPr>
              <a:defRPr/>
            </a:pPr>
            <a:fld id="{297BB67C-0C23-4FBE-B00E-F49D6363D650}" type="slidenum">
              <a:rPr lang="zh-CN" altLang="en-US"/>
              <a:pPr>
                <a:defRPr/>
              </a:pPr>
              <a:t>‹#›</a:t>
            </a:fld>
            <a:endParaRPr lang="es-ES" altLang="en-US"/>
          </a:p>
        </p:txBody>
      </p:sp>
    </p:spTree>
    <p:extLst>
      <p:ext uri="{BB962C8B-B14F-4D97-AF65-F5344CB8AC3E}">
        <p14:creationId xmlns:p14="http://schemas.microsoft.com/office/powerpoint/2010/main" val="74808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462FA359-0BA4-4C7C-998E-90C0C07FE2BA}"/>
              </a:ext>
            </a:extLst>
          </p:cNvPr>
          <p:cNvSpPr>
            <a:spLocks noGrp="1" noChangeArrowheads="1"/>
          </p:cNvSpPr>
          <p:nvPr>
            <p:ph type="dt" sz="half" idx="10"/>
          </p:nvPr>
        </p:nvSpPr>
        <p:spPr>
          <a:ln/>
        </p:spPr>
        <p:txBody>
          <a:bodyPr/>
          <a:lstStyle>
            <a:lvl1pPr>
              <a:defRPr/>
            </a:lvl1pPr>
          </a:lstStyle>
          <a:p>
            <a:pPr>
              <a:defRPr/>
            </a:pPr>
            <a:fld id="{BC0F8D3E-2B10-411D-9264-335AF5AB55E5}"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570ABB7E-4684-4170-93B2-7296A472059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3747833-30B1-4C8C-BBB5-A892186A14AC}"/>
              </a:ext>
            </a:extLst>
          </p:cNvPr>
          <p:cNvSpPr>
            <a:spLocks noGrp="1" noChangeArrowheads="1"/>
          </p:cNvSpPr>
          <p:nvPr>
            <p:ph type="sldNum" sz="quarter" idx="12"/>
          </p:nvPr>
        </p:nvSpPr>
        <p:spPr>
          <a:ln/>
        </p:spPr>
        <p:txBody>
          <a:bodyPr/>
          <a:lstStyle>
            <a:lvl1pPr>
              <a:defRPr/>
            </a:lvl1pPr>
          </a:lstStyle>
          <a:p>
            <a:pPr>
              <a:defRPr/>
            </a:pPr>
            <a:fld id="{8748F309-D6A1-467F-9BF8-9A2E51B660A4}" type="slidenum">
              <a:rPr lang="zh-CN" altLang="en-US"/>
              <a:pPr>
                <a:defRPr/>
              </a:pPr>
              <a:t>‹#›</a:t>
            </a:fld>
            <a:endParaRPr lang="es-ES" altLang="en-US"/>
          </a:p>
        </p:txBody>
      </p:sp>
    </p:spTree>
    <p:extLst>
      <p:ext uri="{BB962C8B-B14F-4D97-AF65-F5344CB8AC3E}">
        <p14:creationId xmlns:p14="http://schemas.microsoft.com/office/powerpoint/2010/main" val="62650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157494EC-88A3-4672-A00E-6D5648D15095}"/>
              </a:ext>
            </a:extLst>
          </p:cNvPr>
          <p:cNvSpPr>
            <a:spLocks noGrp="1" noChangeArrowheads="1"/>
          </p:cNvSpPr>
          <p:nvPr>
            <p:ph type="dt" sz="half" idx="10"/>
          </p:nvPr>
        </p:nvSpPr>
        <p:spPr>
          <a:ln/>
        </p:spPr>
        <p:txBody>
          <a:bodyPr/>
          <a:lstStyle>
            <a:lvl1pPr>
              <a:defRPr/>
            </a:lvl1pPr>
          </a:lstStyle>
          <a:p>
            <a:pPr>
              <a:defRPr/>
            </a:pPr>
            <a:fld id="{017D2FE1-3495-4562-8210-CF1352B6E12B}"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06FB3D9F-3B5D-4738-928D-7F00378DE76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09040E28-8BD5-4182-8AB5-27D41AF46892}"/>
              </a:ext>
            </a:extLst>
          </p:cNvPr>
          <p:cNvSpPr>
            <a:spLocks noGrp="1" noChangeArrowheads="1"/>
          </p:cNvSpPr>
          <p:nvPr>
            <p:ph type="sldNum" sz="quarter" idx="12"/>
          </p:nvPr>
        </p:nvSpPr>
        <p:spPr>
          <a:ln/>
        </p:spPr>
        <p:txBody>
          <a:bodyPr/>
          <a:lstStyle>
            <a:lvl1pPr>
              <a:defRPr/>
            </a:lvl1pPr>
          </a:lstStyle>
          <a:p>
            <a:pPr>
              <a:defRPr/>
            </a:pPr>
            <a:fld id="{955FAF02-F389-4EF1-BC4C-F06649C446A3}" type="slidenum">
              <a:rPr lang="zh-CN" altLang="en-US"/>
              <a:pPr>
                <a:defRPr/>
              </a:pPr>
              <a:t>‹#›</a:t>
            </a:fld>
            <a:endParaRPr lang="es-ES" altLang="en-US"/>
          </a:p>
        </p:txBody>
      </p:sp>
    </p:spTree>
    <p:extLst>
      <p:ext uri="{BB962C8B-B14F-4D97-AF65-F5344CB8AC3E}">
        <p14:creationId xmlns:p14="http://schemas.microsoft.com/office/powerpoint/2010/main" val="411858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3 Marcador de fecha">
            <a:extLst>
              <a:ext uri="{FF2B5EF4-FFF2-40B4-BE49-F238E27FC236}">
                <a16:creationId xmlns:a16="http://schemas.microsoft.com/office/drawing/2014/main" id="{D59303EE-F4FE-42F8-8F35-F495EE8951E6}"/>
              </a:ext>
            </a:extLst>
          </p:cNvPr>
          <p:cNvSpPr>
            <a:spLocks noGrp="1" noChangeArrowheads="1"/>
          </p:cNvSpPr>
          <p:nvPr>
            <p:ph type="dt" sz="half" idx="10"/>
          </p:nvPr>
        </p:nvSpPr>
        <p:spPr>
          <a:ln/>
        </p:spPr>
        <p:txBody>
          <a:bodyPr/>
          <a:lstStyle>
            <a:lvl1pPr>
              <a:defRPr/>
            </a:lvl1pPr>
          </a:lstStyle>
          <a:p>
            <a:pPr>
              <a:defRPr/>
            </a:pPr>
            <a:fld id="{BB514612-E696-490C-87AD-23907364A10E}"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56E8DD98-8728-4C2E-92CD-42677ACF75B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0082715-6CE9-47CB-BAD0-895483A23909}"/>
              </a:ext>
            </a:extLst>
          </p:cNvPr>
          <p:cNvSpPr>
            <a:spLocks noGrp="1" noChangeArrowheads="1"/>
          </p:cNvSpPr>
          <p:nvPr>
            <p:ph type="sldNum" sz="quarter" idx="12"/>
          </p:nvPr>
        </p:nvSpPr>
        <p:spPr>
          <a:ln/>
        </p:spPr>
        <p:txBody>
          <a:bodyPr/>
          <a:lstStyle>
            <a:lvl1pPr>
              <a:defRPr/>
            </a:lvl1pPr>
          </a:lstStyle>
          <a:p>
            <a:pPr>
              <a:defRPr/>
            </a:pPr>
            <a:fld id="{AAAC6958-D164-4354-9E71-B4E49CD357EF}" type="slidenum">
              <a:rPr lang="zh-CN" altLang="en-US"/>
              <a:pPr>
                <a:defRPr/>
              </a:pPr>
              <a:t>‹#›</a:t>
            </a:fld>
            <a:endParaRPr lang="es-ES" altLang="en-US"/>
          </a:p>
        </p:txBody>
      </p:sp>
    </p:spTree>
    <p:extLst>
      <p:ext uri="{BB962C8B-B14F-4D97-AF65-F5344CB8AC3E}">
        <p14:creationId xmlns:p14="http://schemas.microsoft.com/office/powerpoint/2010/main" val="414197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3 Marcador de fecha">
            <a:extLst>
              <a:ext uri="{FF2B5EF4-FFF2-40B4-BE49-F238E27FC236}">
                <a16:creationId xmlns:a16="http://schemas.microsoft.com/office/drawing/2014/main" id="{6E2D3D00-A67F-48AD-AF1D-090C6891E8B9}"/>
              </a:ext>
            </a:extLst>
          </p:cNvPr>
          <p:cNvSpPr>
            <a:spLocks noGrp="1" noChangeArrowheads="1"/>
          </p:cNvSpPr>
          <p:nvPr>
            <p:ph type="dt" sz="half" idx="10"/>
          </p:nvPr>
        </p:nvSpPr>
        <p:spPr>
          <a:ln/>
        </p:spPr>
        <p:txBody>
          <a:bodyPr/>
          <a:lstStyle>
            <a:lvl1pPr>
              <a:defRPr/>
            </a:lvl1pPr>
          </a:lstStyle>
          <a:p>
            <a:pPr>
              <a:defRPr/>
            </a:pPr>
            <a:fld id="{E39F4EE3-5847-43DC-9915-5B5D189C4675}"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DDC75780-5AE4-4AF0-9EF9-61E016D14DE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5CFD295C-7CBA-49DA-96DF-26A5B074345C}"/>
              </a:ext>
            </a:extLst>
          </p:cNvPr>
          <p:cNvSpPr>
            <a:spLocks noGrp="1" noChangeArrowheads="1"/>
          </p:cNvSpPr>
          <p:nvPr>
            <p:ph type="sldNum" sz="quarter" idx="12"/>
          </p:nvPr>
        </p:nvSpPr>
        <p:spPr>
          <a:ln/>
        </p:spPr>
        <p:txBody>
          <a:bodyPr/>
          <a:lstStyle>
            <a:lvl1pPr>
              <a:defRPr/>
            </a:lvl1pPr>
          </a:lstStyle>
          <a:p>
            <a:pPr>
              <a:defRPr/>
            </a:pPr>
            <a:fld id="{7919D1DE-5E37-4020-9F87-364E0B32593D}" type="slidenum">
              <a:rPr lang="zh-CN" altLang="en-US"/>
              <a:pPr>
                <a:defRPr/>
              </a:pPr>
              <a:t>‹#›</a:t>
            </a:fld>
            <a:endParaRPr lang="es-ES" altLang="en-US"/>
          </a:p>
        </p:txBody>
      </p:sp>
    </p:spTree>
    <p:extLst>
      <p:ext uri="{BB962C8B-B14F-4D97-AF65-F5344CB8AC3E}">
        <p14:creationId xmlns:p14="http://schemas.microsoft.com/office/powerpoint/2010/main" val="287068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3 Marcador de fecha">
            <a:extLst>
              <a:ext uri="{FF2B5EF4-FFF2-40B4-BE49-F238E27FC236}">
                <a16:creationId xmlns:a16="http://schemas.microsoft.com/office/drawing/2014/main" id="{0B215AC2-3438-4798-A4D9-B4BA61C9ED0B}"/>
              </a:ext>
            </a:extLst>
          </p:cNvPr>
          <p:cNvSpPr>
            <a:spLocks noGrp="1" noChangeArrowheads="1"/>
          </p:cNvSpPr>
          <p:nvPr>
            <p:ph type="dt" sz="half" idx="10"/>
          </p:nvPr>
        </p:nvSpPr>
        <p:spPr>
          <a:ln/>
        </p:spPr>
        <p:txBody>
          <a:bodyPr/>
          <a:lstStyle>
            <a:lvl1pPr>
              <a:defRPr/>
            </a:lvl1pPr>
          </a:lstStyle>
          <a:p>
            <a:pPr>
              <a:defRPr/>
            </a:pPr>
            <a:fld id="{9053C1FC-679D-4C70-B14C-2EA42877C7D3}" type="datetimeFigureOut">
              <a:rPr lang="zh-CN" altLang="en-US"/>
              <a:pPr>
                <a:defRPr/>
              </a:pPr>
              <a:t>2023/10/19</a:t>
            </a:fld>
            <a:endParaRPr lang="es-ES" altLang="en-US"/>
          </a:p>
        </p:txBody>
      </p:sp>
      <p:sp>
        <p:nvSpPr>
          <p:cNvPr id="8" name="4 Marcador de pie de página">
            <a:extLst>
              <a:ext uri="{FF2B5EF4-FFF2-40B4-BE49-F238E27FC236}">
                <a16:creationId xmlns:a16="http://schemas.microsoft.com/office/drawing/2014/main" id="{79822A5C-35AB-4E68-AF14-4C36E551BAC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5 Marcador de número de diapositiva">
            <a:extLst>
              <a:ext uri="{FF2B5EF4-FFF2-40B4-BE49-F238E27FC236}">
                <a16:creationId xmlns:a16="http://schemas.microsoft.com/office/drawing/2014/main" id="{2A957466-1E74-42A6-843D-B8338F4FBF78}"/>
              </a:ext>
            </a:extLst>
          </p:cNvPr>
          <p:cNvSpPr>
            <a:spLocks noGrp="1" noChangeArrowheads="1"/>
          </p:cNvSpPr>
          <p:nvPr>
            <p:ph type="sldNum" sz="quarter" idx="12"/>
          </p:nvPr>
        </p:nvSpPr>
        <p:spPr>
          <a:ln/>
        </p:spPr>
        <p:txBody>
          <a:bodyPr/>
          <a:lstStyle>
            <a:lvl1pPr>
              <a:defRPr/>
            </a:lvl1pPr>
          </a:lstStyle>
          <a:p>
            <a:pPr>
              <a:defRPr/>
            </a:pPr>
            <a:fld id="{4393C5B9-99A9-449B-A8A5-2F25AAD6FD81}" type="slidenum">
              <a:rPr lang="zh-CN" altLang="en-US"/>
              <a:pPr>
                <a:defRPr/>
              </a:pPr>
              <a:t>‹#›</a:t>
            </a:fld>
            <a:endParaRPr lang="es-ES" altLang="en-US"/>
          </a:p>
        </p:txBody>
      </p:sp>
    </p:spTree>
    <p:extLst>
      <p:ext uri="{BB962C8B-B14F-4D97-AF65-F5344CB8AC3E}">
        <p14:creationId xmlns:p14="http://schemas.microsoft.com/office/powerpoint/2010/main" val="353500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3 Marcador de fecha">
            <a:extLst>
              <a:ext uri="{FF2B5EF4-FFF2-40B4-BE49-F238E27FC236}">
                <a16:creationId xmlns:a16="http://schemas.microsoft.com/office/drawing/2014/main" id="{9C8C3601-943B-4B75-969A-19CDD761E0FD}"/>
              </a:ext>
            </a:extLst>
          </p:cNvPr>
          <p:cNvSpPr>
            <a:spLocks noGrp="1" noChangeArrowheads="1"/>
          </p:cNvSpPr>
          <p:nvPr>
            <p:ph type="dt" sz="half" idx="10"/>
          </p:nvPr>
        </p:nvSpPr>
        <p:spPr>
          <a:ln/>
        </p:spPr>
        <p:txBody>
          <a:bodyPr/>
          <a:lstStyle>
            <a:lvl1pPr>
              <a:defRPr/>
            </a:lvl1pPr>
          </a:lstStyle>
          <a:p>
            <a:pPr>
              <a:defRPr/>
            </a:pPr>
            <a:fld id="{FC9DD854-5AF8-4989-8988-6193C4EA1419}" type="datetimeFigureOut">
              <a:rPr lang="zh-CN" altLang="en-US"/>
              <a:pPr>
                <a:defRPr/>
              </a:pPr>
              <a:t>2023/10/19</a:t>
            </a:fld>
            <a:endParaRPr lang="es-ES" altLang="en-US"/>
          </a:p>
        </p:txBody>
      </p:sp>
      <p:sp>
        <p:nvSpPr>
          <p:cNvPr id="4" name="4 Marcador de pie de página">
            <a:extLst>
              <a:ext uri="{FF2B5EF4-FFF2-40B4-BE49-F238E27FC236}">
                <a16:creationId xmlns:a16="http://schemas.microsoft.com/office/drawing/2014/main" id="{D7A61ED2-7642-4661-9CDE-D9458641DD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5B2235F3-CE11-429E-8482-4A145E75BE64}"/>
              </a:ext>
            </a:extLst>
          </p:cNvPr>
          <p:cNvSpPr>
            <a:spLocks noGrp="1" noChangeArrowheads="1"/>
          </p:cNvSpPr>
          <p:nvPr>
            <p:ph type="sldNum" sz="quarter" idx="12"/>
          </p:nvPr>
        </p:nvSpPr>
        <p:spPr>
          <a:ln/>
        </p:spPr>
        <p:txBody>
          <a:bodyPr/>
          <a:lstStyle>
            <a:lvl1pPr>
              <a:defRPr/>
            </a:lvl1pPr>
          </a:lstStyle>
          <a:p>
            <a:pPr>
              <a:defRPr/>
            </a:pPr>
            <a:fld id="{F6933840-103F-4F5F-8B89-0C4D25D74697}" type="slidenum">
              <a:rPr lang="zh-CN" altLang="en-US"/>
              <a:pPr>
                <a:defRPr/>
              </a:pPr>
              <a:t>‹#›</a:t>
            </a:fld>
            <a:endParaRPr lang="es-ES" altLang="en-US"/>
          </a:p>
        </p:txBody>
      </p:sp>
    </p:spTree>
    <p:extLst>
      <p:ext uri="{BB962C8B-B14F-4D97-AF65-F5344CB8AC3E}">
        <p14:creationId xmlns:p14="http://schemas.microsoft.com/office/powerpoint/2010/main" val="42780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D11AF5-8F12-474E-A7BF-C4CF616FB76C}"/>
              </a:ext>
            </a:extLst>
          </p:cNvPr>
          <p:cNvSpPr>
            <a:spLocks noChangeArrowheads="1"/>
          </p:cNvSpPr>
          <p:nvPr userDrawn="1"/>
        </p:nvSpPr>
        <p:spPr bwMode="auto">
          <a:xfrm>
            <a:off x="0" y="692150"/>
            <a:ext cx="9144000" cy="46038"/>
          </a:xfrm>
          <a:prstGeom prst="rect">
            <a:avLst/>
          </a:prstGeom>
          <a:gradFill rotWithShape="1">
            <a:gsLst>
              <a:gs pos="0">
                <a:srgbClr val="D8D8D8"/>
              </a:gs>
              <a:gs pos="17998">
                <a:srgbClr val="A5A5A5"/>
              </a:gs>
              <a:gs pos="51999">
                <a:srgbClr val="595959"/>
              </a:gs>
              <a:gs pos="82001">
                <a:srgbClr val="BFBFBF"/>
              </a:gs>
              <a:gs pos="100000">
                <a:srgbClr val="CCCCFF"/>
              </a:gs>
            </a:gsLst>
            <a:lin ang="0" scaled="1"/>
          </a:gra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 name="3 Marcador de fecha">
            <a:extLst>
              <a:ext uri="{FF2B5EF4-FFF2-40B4-BE49-F238E27FC236}">
                <a16:creationId xmlns:a16="http://schemas.microsoft.com/office/drawing/2014/main" id="{95DE3140-4B55-47D5-ADF2-8886DF893720}"/>
              </a:ext>
            </a:extLst>
          </p:cNvPr>
          <p:cNvSpPr>
            <a:spLocks noGrp="1" noChangeArrowheads="1"/>
          </p:cNvSpPr>
          <p:nvPr>
            <p:ph type="dt" sz="half" idx="10"/>
          </p:nvPr>
        </p:nvSpPr>
        <p:spPr/>
        <p:txBody>
          <a:bodyPr/>
          <a:lstStyle>
            <a:lvl1pPr>
              <a:defRPr/>
            </a:lvl1pPr>
          </a:lstStyle>
          <a:p>
            <a:pPr>
              <a:defRPr/>
            </a:pPr>
            <a:fld id="{B0912CA3-2C9D-4EF7-8431-947C872B9881}" type="datetimeFigureOut">
              <a:rPr lang="zh-CN" altLang="en-US"/>
              <a:pPr>
                <a:defRPr/>
              </a:pPr>
              <a:t>2023/10/19</a:t>
            </a:fld>
            <a:endParaRPr lang="es-ES" altLang="en-US"/>
          </a:p>
        </p:txBody>
      </p:sp>
      <p:sp>
        <p:nvSpPr>
          <p:cNvPr id="4" name="4 Marcador de pie de página">
            <a:extLst>
              <a:ext uri="{FF2B5EF4-FFF2-40B4-BE49-F238E27FC236}">
                <a16:creationId xmlns:a16="http://schemas.microsoft.com/office/drawing/2014/main" id="{5BFDDF23-9A3A-4C8E-AC5D-9BC5CCE24D3F}"/>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8162F582-48A9-41A4-9BE1-0379B7705994}"/>
              </a:ext>
            </a:extLst>
          </p:cNvPr>
          <p:cNvSpPr>
            <a:spLocks noGrp="1" noChangeArrowheads="1"/>
          </p:cNvSpPr>
          <p:nvPr>
            <p:ph type="sldNum" sz="quarter" idx="12"/>
          </p:nvPr>
        </p:nvSpPr>
        <p:spPr/>
        <p:txBody>
          <a:bodyPr/>
          <a:lstStyle>
            <a:lvl1pPr>
              <a:defRPr smtClean="0"/>
            </a:lvl1pPr>
          </a:lstStyle>
          <a:p>
            <a:pPr>
              <a:defRPr/>
            </a:pPr>
            <a:fld id="{96AD399B-2BFF-42D3-99F5-B495B3F3EF09}" type="slidenum">
              <a:rPr lang="zh-CN" altLang="en-US"/>
              <a:pPr>
                <a:defRPr/>
              </a:pPr>
              <a:t>‹#›</a:t>
            </a:fld>
            <a:endParaRPr lang="es-ES" altLang="en-US"/>
          </a:p>
        </p:txBody>
      </p:sp>
    </p:spTree>
    <p:extLst>
      <p:ext uri="{BB962C8B-B14F-4D97-AF65-F5344CB8AC3E}">
        <p14:creationId xmlns:p14="http://schemas.microsoft.com/office/powerpoint/2010/main" val="285616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39B4A3B3-EFFD-43E3-B49B-51DFFD372F95}"/>
              </a:ext>
            </a:extLst>
          </p:cNvPr>
          <p:cNvSpPr>
            <a:spLocks noGrp="1" noChangeArrowheads="1"/>
          </p:cNvSpPr>
          <p:nvPr>
            <p:ph type="dt" sz="half" idx="10"/>
          </p:nvPr>
        </p:nvSpPr>
        <p:spPr>
          <a:ln/>
        </p:spPr>
        <p:txBody>
          <a:bodyPr/>
          <a:lstStyle>
            <a:lvl1pPr>
              <a:defRPr/>
            </a:lvl1pPr>
          </a:lstStyle>
          <a:p>
            <a:pPr>
              <a:defRPr/>
            </a:pPr>
            <a:fld id="{00217798-F4B3-42EE-B574-1FB8B7B7CC7E}"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0EB5D1F3-67DB-4F73-9E44-CD57C6C0BD6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ACD52745-C9A0-4FF3-B107-5B9BBAFE9EC5}"/>
              </a:ext>
            </a:extLst>
          </p:cNvPr>
          <p:cNvSpPr>
            <a:spLocks noGrp="1" noChangeArrowheads="1"/>
          </p:cNvSpPr>
          <p:nvPr>
            <p:ph type="sldNum" sz="quarter" idx="12"/>
          </p:nvPr>
        </p:nvSpPr>
        <p:spPr>
          <a:ln/>
        </p:spPr>
        <p:txBody>
          <a:bodyPr/>
          <a:lstStyle>
            <a:lvl1pPr>
              <a:defRPr/>
            </a:lvl1pPr>
          </a:lstStyle>
          <a:p>
            <a:pPr>
              <a:defRPr/>
            </a:pPr>
            <a:fld id="{EF63C836-306E-433C-AB07-E12D0AEB2DB3}" type="slidenum">
              <a:rPr lang="zh-CN" altLang="en-US"/>
              <a:pPr>
                <a:defRPr/>
              </a:pPr>
              <a:t>‹#›</a:t>
            </a:fld>
            <a:endParaRPr lang="es-ES" altLang="en-US"/>
          </a:p>
        </p:txBody>
      </p:sp>
    </p:spTree>
    <p:extLst>
      <p:ext uri="{BB962C8B-B14F-4D97-AF65-F5344CB8AC3E}">
        <p14:creationId xmlns:p14="http://schemas.microsoft.com/office/powerpoint/2010/main" val="404108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B7F09361-E9EA-45AA-9EC4-0796E794A326}"/>
              </a:ext>
            </a:extLst>
          </p:cNvPr>
          <p:cNvSpPr>
            <a:spLocks noGrp="1" noChangeArrowheads="1"/>
          </p:cNvSpPr>
          <p:nvPr>
            <p:ph type="dt" sz="half" idx="10"/>
          </p:nvPr>
        </p:nvSpPr>
        <p:spPr>
          <a:ln/>
        </p:spPr>
        <p:txBody>
          <a:bodyPr/>
          <a:lstStyle>
            <a:lvl1pPr>
              <a:defRPr/>
            </a:lvl1pPr>
          </a:lstStyle>
          <a:p>
            <a:pPr>
              <a:defRPr/>
            </a:pPr>
            <a:fld id="{F4546FD8-E13C-4B1A-90EF-B7DF944E07F9}"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168E2DB1-1CAB-4C71-BFA6-64FE9B0D746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9BEEFB8D-8930-4959-B56A-35BA0E923D49}"/>
              </a:ext>
            </a:extLst>
          </p:cNvPr>
          <p:cNvSpPr>
            <a:spLocks noGrp="1" noChangeArrowheads="1"/>
          </p:cNvSpPr>
          <p:nvPr>
            <p:ph type="sldNum" sz="quarter" idx="12"/>
          </p:nvPr>
        </p:nvSpPr>
        <p:spPr>
          <a:ln/>
        </p:spPr>
        <p:txBody>
          <a:bodyPr/>
          <a:lstStyle>
            <a:lvl1pPr>
              <a:defRPr/>
            </a:lvl1pPr>
          </a:lstStyle>
          <a:p>
            <a:pPr>
              <a:defRPr/>
            </a:pPr>
            <a:fld id="{A632E610-9008-4A6C-9A5D-7173955C9E62}" type="slidenum">
              <a:rPr lang="zh-CN" altLang="en-US"/>
              <a:pPr>
                <a:defRPr/>
              </a:pPr>
              <a:t>‹#›</a:t>
            </a:fld>
            <a:endParaRPr lang="es-ES" altLang="en-US"/>
          </a:p>
        </p:txBody>
      </p:sp>
    </p:spTree>
    <p:extLst>
      <p:ext uri="{BB962C8B-B14F-4D97-AF65-F5344CB8AC3E}">
        <p14:creationId xmlns:p14="http://schemas.microsoft.com/office/powerpoint/2010/main" val="309958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91247BBC-C63C-4FB4-A88A-D7A789CE7F2B}"/>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39FADFA2-F5F4-45CE-9E3F-BA965A42C27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1028" name="3 Marcador de fecha">
            <a:extLst>
              <a:ext uri="{FF2B5EF4-FFF2-40B4-BE49-F238E27FC236}">
                <a16:creationId xmlns:a16="http://schemas.microsoft.com/office/drawing/2014/main" id="{974DB53C-2043-48A4-80AD-62333D57C1A7}"/>
              </a:ext>
            </a:extLst>
          </p:cNvPr>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anose="02010600030101010101" pitchFamily="2" charset="-122"/>
              </a:defRPr>
            </a:lvl1pPr>
          </a:lstStyle>
          <a:p>
            <a:pPr>
              <a:defRPr/>
            </a:pPr>
            <a:fld id="{10C5D086-FA4E-491C-A29E-F7F559DB5343}" type="datetimeFigureOut">
              <a:rPr lang="zh-CN" altLang="en-US"/>
              <a:pPr>
                <a:defRPr/>
              </a:pPr>
              <a:t>2023/10/19</a:t>
            </a:fld>
            <a:endParaRPr lang="es-ES" altLang="en-US"/>
          </a:p>
        </p:txBody>
      </p:sp>
      <p:sp>
        <p:nvSpPr>
          <p:cNvPr id="1029" name="4 Marcador de pie de página">
            <a:extLst>
              <a:ext uri="{FF2B5EF4-FFF2-40B4-BE49-F238E27FC236}">
                <a16:creationId xmlns:a16="http://schemas.microsoft.com/office/drawing/2014/main" id="{C6B33EEA-6103-40CE-8CED-FD6429B49AEF}"/>
              </a:ext>
            </a:extLst>
          </p:cNvPr>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anose="02010600030101010101" pitchFamily="2" charset="-122"/>
              </a:defRPr>
            </a:lvl1pPr>
          </a:lstStyle>
          <a:p>
            <a:pPr>
              <a:defRPr/>
            </a:pPr>
            <a:endParaRPr lang="zh-CN" altLang="en-US"/>
          </a:p>
        </p:txBody>
      </p:sp>
      <p:sp>
        <p:nvSpPr>
          <p:cNvPr id="1030" name="5 Marcador de número de diapositiva">
            <a:extLst>
              <a:ext uri="{FF2B5EF4-FFF2-40B4-BE49-F238E27FC236}">
                <a16:creationId xmlns:a16="http://schemas.microsoft.com/office/drawing/2014/main" id="{F064986C-5270-4757-99A3-7C3222DA7772}"/>
              </a:ext>
            </a:extLst>
          </p:cNvPr>
          <p:cNvSpPr>
            <a:spLocks noGrp="1" noChangeArrowheads="1"/>
          </p:cNvSpPr>
          <p:nvPr>
            <p:ph type="sldNum" sz="quarter" idx="4"/>
          </p:nvPr>
        </p:nvSpPr>
        <p:spPr bwMode="auto">
          <a:xfrm>
            <a:off x="6553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ea typeface="宋体" panose="02010600030101010101" pitchFamily="2" charset="-122"/>
              </a:defRPr>
            </a:lvl1pPr>
          </a:lstStyle>
          <a:p>
            <a:pPr>
              <a:defRPr/>
            </a:pPr>
            <a:fld id="{C707EB0D-2BC0-4235-9AD4-6A0464E9E284}" type="slidenum">
              <a:rPr lang="zh-CN" altLang="en-US"/>
              <a:pPr>
                <a:defRPr/>
              </a:pPr>
              <a:t>‹#›</a:t>
            </a:fld>
            <a:endParaRPr lang="es-ES" alt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4"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0E696708-E3F7-4955-9FAB-D6EF3F61EDA4}"/>
              </a:ext>
            </a:extLst>
          </p:cNvPr>
          <p:cNvSpPr>
            <a:spLocks noGrp="1" noChangeArrowheads="1"/>
          </p:cNvSpPr>
          <p:nvPr>
            <p:ph type="title"/>
          </p:nvPr>
        </p:nvSpPr>
        <p:spPr/>
        <p:txBody>
          <a:bodyPr/>
          <a:lstStyle/>
          <a:p>
            <a:r>
              <a:rPr lang="zh-CN" altLang="en-US" sz="3200" b="1" dirty="0">
                <a:ea typeface="宋体" panose="02010600030101010101" pitchFamily="2" charset="-122"/>
              </a:rPr>
              <a:t>第</a:t>
            </a:r>
            <a:r>
              <a:rPr lang="en-US" altLang="zh-CN" sz="3200" b="1" dirty="0">
                <a:ea typeface="宋体" panose="02010600030101010101" pitchFamily="2" charset="-122"/>
              </a:rPr>
              <a:t>8</a:t>
            </a:r>
            <a:r>
              <a:rPr lang="zh-CN" altLang="en-US" sz="3200" b="1" dirty="0">
                <a:ea typeface="宋体" panose="02010600030101010101" pitchFamily="2" charset="-122"/>
              </a:rPr>
              <a:t>章  梅西</a:t>
            </a:r>
            <a:r>
              <a:rPr lang="en-US" altLang="zh-CN" sz="3200" b="1" dirty="0">
                <a:ea typeface="宋体" panose="02010600030101010101" pitchFamily="2" charset="-122"/>
              </a:rPr>
              <a:t>-</a:t>
            </a:r>
            <a:r>
              <a:rPr lang="zh-CN" altLang="en-US" sz="3200" b="1" dirty="0">
                <a:ea typeface="宋体" panose="02010600030101010101" pitchFamily="2" charset="-122"/>
              </a:rPr>
              <a:t>阿根廷</a:t>
            </a:r>
            <a:r>
              <a:rPr lang="en-US" altLang="zh-CN" sz="3200" b="1" dirty="0">
                <a:ea typeface="宋体" panose="02010600030101010101" pitchFamily="2" charset="-122"/>
              </a:rPr>
              <a:t>+</a:t>
            </a:r>
            <a:r>
              <a:rPr lang="zh-CN" altLang="en-US" sz="3200" b="1" dirty="0">
                <a:ea typeface="宋体" panose="02010600030101010101" pitchFamily="2" charset="-122"/>
              </a:rPr>
              <a:t>巴西</a:t>
            </a:r>
            <a:r>
              <a:rPr lang="en-US" altLang="zh-CN" sz="3200" b="1" dirty="0">
                <a:ea typeface="宋体" panose="02010600030101010101" pitchFamily="2" charset="-122"/>
              </a:rPr>
              <a:t>=</a:t>
            </a:r>
            <a:r>
              <a:rPr lang="zh-CN" altLang="en-US" sz="3200" b="1" dirty="0">
                <a:ea typeface="宋体" panose="02010600030101010101" pitchFamily="2" charset="-122"/>
              </a:rPr>
              <a:t>？</a:t>
            </a:r>
            <a:r>
              <a:rPr lang="en-US" altLang="zh-CN" sz="3200" b="1" dirty="0">
                <a:ea typeface="宋体" panose="02010600030101010101" pitchFamily="2" charset="-122"/>
              </a:rPr>
              <a:t>——</a:t>
            </a:r>
            <a:r>
              <a:rPr lang="zh-CN" altLang="en-US" sz="3200" b="1" dirty="0">
                <a:ea typeface="宋体" panose="02010600030101010101" pitchFamily="2" charset="-122"/>
              </a:rPr>
              <a:t>有趣的</a:t>
            </a:r>
            <a:r>
              <a:rPr lang="en-US" altLang="zh-CN" sz="3200" b="1" dirty="0">
                <a:ea typeface="宋体" panose="02010600030101010101" pitchFamily="2" charset="-122"/>
              </a:rPr>
              <a:t>word embedding</a:t>
            </a:r>
            <a:endParaRPr lang="zh-CN" altLang="en-US" sz="3200" b="1" dirty="0">
              <a:ea typeface="宋体" panose="02010600030101010101" pitchFamily="2" charset="-122"/>
            </a:endParaRPr>
          </a:p>
        </p:txBody>
      </p:sp>
      <p:sp>
        <p:nvSpPr>
          <p:cNvPr id="4099" name="内容占位符 2">
            <a:extLst>
              <a:ext uri="{FF2B5EF4-FFF2-40B4-BE49-F238E27FC236}">
                <a16:creationId xmlns:a16="http://schemas.microsoft.com/office/drawing/2014/main" id="{A0AF8FF0-1AF0-4B34-B2AC-70FE2E9B2F68}"/>
              </a:ext>
            </a:extLst>
          </p:cNvPr>
          <p:cNvSpPr>
            <a:spLocks noGrp="1" noChangeArrowheads="1"/>
          </p:cNvSpPr>
          <p:nvPr>
            <p:ph idx="1"/>
          </p:nvPr>
        </p:nvSpPr>
        <p:spPr>
          <a:xfrm>
            <a:off x="488082" y="1417638"/>
            <a:ext cx="8229600" cy="3744417"/>
          </a:xfrm>
        </p:spPr>
        <p:txBody>
          <a:bodyPr/>
          <a:lstStyle/>
          <a:p>
            <a:pPr marL="0" indent="0">
              <a:buNone/>
            </a:pPr>
            <a:endParaRPr lang="en-US" altLang="zh-CN" dirty="0">
              <a:ea typeface="宋体" panose="02010600030101010101" pitchFamily="2" charset="-122"/>
            </a:endParaRPr>
          </a:p>
          <a:p>
            <a:pPr marL="0" indent="0">
              <a:buNone/>
            </a:pPr>
            <a:r>
              <a:rPr lang="en-US" altLang="zh-CN" sz="2400" dirty="0">
                <a:ea typeface="宋体" panose="02010600030101010101" pitchFamily="2" charset="-122"/>
              </a:rPr>
              <a:t>8.1  </a:t>
            </a:r>
            <a:r>
              <a:rPr lang="zh-CN" altLang="en-US" sz="2400" dirty="0">
                <a:ea typeface="宋体" panose="02010600030101010101" pitchFamily="2" charset="-122"/>
              </a:rPr>
              <a:t>文本数据处理</a:t>
            </a:r>
          </a:p>
          <a:p>
            <a:pPr marL="0" indent="0">
              <a:buNone/>
            </a:pPr>
            <a:r>
              <a:rPr lang="en-US" altLang="zh-CN" sz="2400" dirty="0">
                <a:ea typeface="宋体" panose="02010600030101010101" pitchFamily="2" charset="-122"/>
              </a:rPr>
              <a:t>8.2  </a:t>
            </a:r>
            <a:r>
              <a:rPr lang="zh-CN" altLang="en-US" sz="2400" dirty="0">
                <a:ea typeface="宋体" panose="02010600030101010101" pitchFamily="2" charset="-122"/>
              </a:rPr>
              <a:t>更多的</a:t>
            </a:r>
            <a:r>
              <a:rPr lang="en-US" altLang="zh-CN" sz="2400" dirty="0">
                <a:ea typeface="宋体" panose="02010600030101010101" pitchFamily="2" charset="-122"/>
              </a:rPr>
              <a:t>word embedding</a:t>
            </a:r>
            <a:r>
              <a:rPr lang="zh-CN" altLang="en-US" sz="2400" dirty="0">
                <a:ea typeface="宋体" panose="02010600030101010101" pitchFamily="2" charset="-122"/>
              </a:rPr>
              <a:t>方法</a:t>
            </a:r>
            <a:r>
              <a:rPr lang="en-US" altLang="zh-CN" sz="2400" dirty="0">
                <a:ea typeface="宋体" panose="02010600030101010101" pitchFamily="2" charset="-122"/>
              </a:rPr>
              <a:t>—</a:t>
            </a:r>
            <a:r>
              <a:rPr lang="en-US" altLang="zh-CN" sz="2400" dirty="0" err="1">
                <a:ea typeface="宋体" panose="02010600030101010101" pitchFamily="2" charset="-122"/>
              </a:rPr>
              <a:t>fastText</a:t>
            </a:r>
            <a:r>
              <a:rPr lang="zh-CN" altLang="en-US" sz="2400" dirty="0">
                <a:ea typeface="宋体" panose="02010600030101010101" pitchFamily="2" charset="-122"/>
              </a:rPr>
              <a:t>和预训练词向量</a:t>
            </a:r>
          </a:p>
          <a:p>
            <a:pPr marL="0" indent="0">
              <a:buNone/>
            </a:pPr>
            <a:r>
              <a:rPr lang="en-US" altLang="zh-CN" sz="2400" dirty="0">
                <a:ea typeface="宋体" panose="02010600030101010101" pitchFamily="2" charset="-122"/>
              </a:rPr>
              <a:t>8.3  </a:t>
            </a:r>
            <a:r>
              <a:rPr lang="zh-CN" altLang="en-US" sz="2400" dirty="0">
                <a:ea typeface="宋体" panose="02010600030101010101" pitchFamily="2" charset="-122"/>
              </a:rPr>
              <a:t>针对文本的卷积神经网络模型简介</a:t>
            </a:r>
            <a:r>
              <a:rPr lang="en-US" altLang="zh-CN" sz="2400" dirty="0">
                <a:ea typeface="宋体" panose="02010600030101010101" pitchFamily="2" charset="-122"/>
              </a:rPr>
              <a:t>-</a:t>
            </a:r>
            <a:r>
              <a:rPr lang="zh-CN" altLang="en-US" sz="2400" dirty="0">
                <a:ea typeface="宋体" panose="02010600030101010101" pitchFamily="2" charset="-122"/>
              </a:rPr>
              <a:t>字符卷积</a:t>
            </a:r>
          </a:p>
          <a:p>
            <a:pPr marL="0" indent="0">
              <a:buNone/>
            </a:pPr>
            <a:r>
              <a:rPr lang="en-US" altLang="zh-CN" sz="2400" dirty="0">
                <a:ea typeface="宋体" panose="02010600030101010101" pitchFamily="2" charset="-122"/>
              </a:rPr>
              <a:t>8.4  </a:t>
            </a:r>
            <a:r>
              <a:rPr lang="zh-CN" altLang="en-US" sz="2400" dirty="0">
                <a:ea typeface="宋体" panose="02010600030101010101" pitchFamily="2" charset="-122"/>
              </a:rPr>
              <a:t>针对文本的卷积神经网络模型简介</a:t>
            </a:r>
            <a:r>
              <a:rPr lang="en-US" altLang="zh-CN" sz="2400" dirty="0">
                <a:ea typeface="宋体" panose="02010600030101010101" pitchFamily="2" charset="-122"/>
              </a:rPr>
              <a:t>-</a:t>
            </a:r>
            <a:r>
              <a:rPr lang="zh-CN" altLang="en-US" sz="2400" dirty="0">
                <a:ea typeface="宋体" panose="02010600030101010101" pitchFamily="2" charset="-122"/>
              </a:rPr>
              <a:t>词卷积</a:t>
            </a:r>
          </a:p>
          <a:p>
            <a:pPr marL="0" indent="0">
              <a:buNone/>
            </a:pPr>
            <a:r>
              <a:rPr lang="en-US" altLang="zh-CN" sz="2400" dirty="0">
                <a:ea typeface="宋体" panose="02010600030101010101" pitchFamily="2" charset="-122"/>
              </a:rPr>
              <a:t>8.5  </a:t>
            </a:r>
            <a:r>
              <a:rPr lang="zh-CN" altLang="en-US" sz="2400" dirty="0">
                <a:ea typeface="宋体" panose="02010600030101010101" pitchFamily="2" charset="-122"/>
              </a:rPr>
              <a:t>使用卷积对文本分类的补充内容</a:t>
            </a:r>
          </a:p>
          <a:p>
            <a:pPr marL="0" indent="0">
              <a:buNone/>
            </a:pPr>
            <a:r>
              <a:rPr lang="en-US" altLang="zh-CN" sz="2400" dirty="0">
                <a:ea typeface="宋体" panose="02010600030101010101" pitchFamily="2" charset="-122"/>
              </a:rPr>
              <a:t>8.6 </a:t>
            </a:r>
            <a:r>
              <a:rPr lang="zh-CN" altLang="en-US" sz="2400" dirty="0">
                <a:ea typeface="宋体" panose="02010600030101010101" pitchFamily="2" charset="-122"/>
              </a:rPr>
              <a:t>本章小结</a:t>
            </a:r>
          </a:p>
          <a:p>
            <a:pPr marL="0" indent="0">
              <a:buNone/>
            </a:pPr>
            <a:endParaRPr lang="en-US" altLang="zh-CN"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200" b="1" dirty="0">
                <a:ea typeface="宋体" panose="02010600030101010101" pitchFamily="2" charset="-122"/>
              </a:rPr>
              <a:t>8.3  </a:t>
            </a:r>
            <a:r>
              <a:rPr lang="zh-CN" altLang="en-US" sz="3200" b="1" dirty="0">
                <a:ea typeface="宋体" panose="02010600030101010101" pitchFamily="2" charset="-122"/>
              </a:rPr>
              <a:t>针对文本的卷积神经网络模型简介</a:t>
            </a:r>
            <a:r>
              <a:rPr lang="en-US" altLang="zh-CN" sz="3200" b="1" dirty="0">
                <a:ea typeface="宋体" panose="02010600030101010101" pitchFamily="2" charset="-122"/>
              </a:rPr>
              <a:t>-</a:t>
            </a:r>
            <a:r>
              <a:rPr lang="zh-CN" altLang="en-US" sz="3200" b="1" dirty="0">
                <a:ea typeface="宋体" panose="02010600030101010101" pitchFamily="2" charset="-122"/>
              </a:rPr>
              <a:t>字符卷积</a:t>
            </a:r>
          </a:p>
        </p:txBody>
      </p:sp>
      <p:sp>
        <p:nvSpPr>
          <p:cNvPr id="4" name="文本框 3">
            <a:extLst>
              <a:ext uri="{FF2B5EF4-FFF2-40B4-BE49-F238E27FC236}">
                <a16:creationId xmlns:a16="http://schemas.microsoft.com/office/drawing/2014/main" id="{8161CB74-1647-44BF-8C5A-17EB381CECCE}"/>
              </a:ext>
            </a:extLst>
          </p:cNvPr>
          <p:cNvSpPr txBox="1"/>
          <p:nvPr/>
        </p:nvSpPr>
        <p:spPr>
          <a:xfrm>
            <a:off x="251520" y="1700808"/>
            <a:ext cx="4572000" cy="369332"/>
          </a:xfrm>
          <a:prstGeom prst="rect">
            <a:avLst/>
          </a:prstGeom>
          <a:noFill/>
        </p:spPr>
        <p:txBody>
          <a:bodyPr wrap="square">
            <a:spAutoFit/>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8.3.1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字符（非单词）文本的处理</a:t>
            </a:r>
          </a:p>
        </p:txBody>
      </p:sp>
      <p:sp>
        <p:nvSpPr>
          <p:cNvPr id="9" name="文本框 8">
            <a:extLst>
              <a:ext uri="{FF2B5EF4-FFF2-40B4-BE49-F238E27FC236}">
                <a16:creationId xmlns:a16="http://schemas.microsoft.com/office/drawing/2014/main" id="{07B3BFB7-16FC-44D2-A850-ED2700D3766F}"/>
              </a:ext>
            </a:extLst>
          </p:cNvPr>
          <p:cNvSpPr txBox="1"/>
          <p:nvPr/>
        </p:nvSpPr>
        <p:spPr>
          <a:xfrm>
            <a:off x="251520" y="2101394"/>
            <a:ext cx="7848872" cy="3213700"/>
          </a:xfrm>
          <a:prstGeom prst="rect">
            <a:avLst/>
          </a:prstGeom>
          <a:noFill/>
        </p:spPr>
        <p:txBody>
          <a:bodyPr wrap="square">
            <a:spAutoFit/>
          </a:bodyPr>
          <a:lstStyle/>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本小节将介绍基于字符的</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CNN</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处理方法。基于单词的卷积处理内容将在下一节介绍，请读者循序渐进地学习。</a:t>
            </a:r>
          </a:p>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任何一个英文单词都是由字母构成，因此可以简单的将英文单词拆分成字母的表示形式，</a:t>
            </a:r>
          </a:p>
          <a:p>
            <a:pPr marL="266700" algn="just">
              <a:lnSpc>
                <a:spcPts val="1300"/>
              </a:lnSpc>
            </a:pPr>
            <a:r>
              <a:rPr lang="en-US" altLang="zh-CN" sz="1600" dirty="0">
                <a:solidFill>
                  <a:srgbClr val="000000"/>
                </a:solidFill>
                <a:effectLst/>
                <a:latin typeface="Arial" panose="020B0604020202020204" pitchFamily="34" charset="0"/>
                <a:ea typeface="黑体" panose="02010609060101010101" pitchFamily="49" charset="-122"/>
              </a:rPr>
              <a:t>hello –&gt; [“</a:t>
            </a:r>
            <a:r>
              <a:rPr lang="en-US" altLang="zh-CN" sz="1600" dirty="0" err="1">
                <a:solidFill>
                  <a:srgbClr val="000000"/>
                </a:solidFill>
                <a:effectLst/>
                <a:latin typeface="Arial" panose="020B0604020202020204" pitchFamily="34" charset="0"/>
                <a:ea typeface="黑体" panose="02010609060101010101" pitchFamily="49" charset="-122"/>
              </a:rPr>
              <a:t>h”,”e”,”l”,”l”,”o</a:t>
            </a:r>
            <a:r>
              <a:rPr lang="en-US" altLang="zh-CN" sz="1600" dirty="0">
                <a:solidFill>
                  <a:srgbClr val="000000"/>
                </a:solidFill>
                <a:effectLst/>
                <a:latin typeface="Arial" panose="020B0604020202020204" pitchFamily="34" charset="0"/>
                <a:ea typeface="黑体" panose="02010609060101010101" pitchFamily="49" charset="-122"/>
              </a:rPr>
              <a:t>”]</a:t>
            </a:r>
            <a:endParaRPr lang="zh-CN" altLang="zh-CN" sz="1600" dirty="0">
              <a:effectLst/>
              <a:latin typeface="Arial" panose="020B0604020202020204" pitchFamily="34" charset="0"/>
              <a:ea typeface="黑体" panose="02010609060101010101" pitchFamily="49" charset="-122"/>
            </a:endParaRPr>
          </a:p>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这样可以看到一个单词“</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hello</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”被人为的拆分成“</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h</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e</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l</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l</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o</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”这</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个字母。而对于</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Hello</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的处理有</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中方法，即采用</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one-hot</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的方式和采用字符</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embedding</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的方式处理。这样的话，“</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hello</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”这个单词就即被转成一个</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[5,n]</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大小的矩阵，本例中采用</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one-hot</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的方式处理。</a:t>
            </a:r>
          </a:p>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对模型的说明。对于使用卷积神经网络计算字符矩阵，对于每个单词拆分成的数据根据不同的长度对其进行卷积处理。提取出高层抽象概念。这样做的好处是不需要使用预训练好的词向量和语法句法结构等信息。除此之外，字符级还有一个好处就是可以很容易地推广到所有语言。使用</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CNN</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处理字符文本分类的原理如图</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8.23</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所示。</a:t>
            </a:r>
          </a:p>
        </p:txBody>
      </p:sp>
      <p:pic>
        <p:nvPicPr>
          <p:cNvPr id="7" name="图片 6">
            <a:extLst>
              <a:ext uri="{FF2B5EF4-FFF2-40B4-BE49-F238E27FC236}">
                <a16:creationId xmlns:a16="http://schemas.microsoft.com/office/drawing/2014/main" id="{E34F56B3-B06E-4302-99E9-5C2253E7897C}"/>
              </a:ext>
            </a:extLst>
          </p:cNvPr>
          <p:cNvPicPr/>
          <p:nvPr/>
        </p:nvPicPr>
        <p:blipFill>
          <a:blip r:embed="rId2"/>
          <a:stretch>
            <a:fillRect/>
          </a:stretch>
        </p:blipFill>
        <p:spPr>
          <a:xfrm>
            <a:off x="3923928" y="5023802"/>
            <a:ext cx="5274310" cy="1559560"/>
          </a:xfrm>
          <a:prstGeom prst="rect">
            <a:avLst/>
          </a:prstGeom>
        </p:spPr>
      </p:pic>
    </p:spTree>
    <p:extLst>
      <p:ext uri="{BB962C8B-B14F-4D97-AF65-F5344CB8AC3E}">
        <p14:creationId xmlns:p14="http://schemas.microsoft.com/office/powerpoint/2010/main" val="1620428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200" b="1" dirty="0">
                <a:ea typeface="宋体" panose="02010600030101010101" pitchFamily="2" charset="-122"/>
              </a:rPr>
              <a:t>8.3  </a:t>
            </a:r>
            <a:r>
              <a:rPr lang="zh-CN" altLang="en-US" sz="3200" b="1" dirty="0">
                <a:ea typeface="宋体" panose="02010600030101010101" pitchFamily="2" charset="-122"/>
              </a:rPr>
              <a:t>针对文本的卷积神经网络模型简介</a:t>
            </a:r>
            <a:r>
              <a:rPr lang="en-US" altLang="zh-CN" sz="3200" b="1" dirty="0">
                <a:ea typeface="宋体" panose="02010600030101010101" pitchFamily="2" charset="-122"/>
              </a:rPr>
              <a:t>-</a:t>
            </a:r>
            <a:r>
              <a:rPr lang="zh-CN" altLang="en-US" sz="3200" b="1" dirty="0">
                <a:ea typeface="宋体" panose="02010600030101010101" pitchFamily="2" charset="-122"/>
              </a:rPr>
              <a:t>字符卷积</a:t>
            </a:r>
          </a:p>
        </p:txBody>
      </p:sp>
      <p:sp>
        <p:nvSpPr>
          <p:cNvPr id="4" name="文本框 3">
            <a:extLst>
              <a:ext uri="{FF2B5EF4-FFF2-40B4-BE49-F238E27FC236}">
                <a16:creationId xmlns:a16="http://schemas.microsoft.com/office/drawing/2014/main" id="{F256E97B-D4C3-4E05-87DE-193065B22EFC}"/>
              </a:ext>
            </a:extLst>
          </p:cNvPr>
          <p:cNvSpPr txBox="1"/>
          <p:nvPr/>
        </p:nvSpPr>
        <p:spPr>
          <a:xfrm>
            <a:off x="209303" y="1477923"/>
            <a:ext cx="7488832" cy="369332"/>
          </a:xfrm>
          <a:prstGeom prst="rect">
            <a:avLst/>
          </a:prstGeom>
          <a:noFill/>
        </p:spPr>
        <p:txBody>
          <a:bodyPr wrap="square">
            <a:spAutoFit/>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8.3.2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卷积神经网络文本分类模型的实现—</a:t>
            </a: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conv1d</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（一维卷积）</a:t>
            </a:r>
          </a:p>
        </p:txBody>
      </p:sp>
      <p:sp>
        <p:nvSpPr>
          <p:cNvPr id="6" name="文本框 5">
            <a:extLst>
              <a:ext uri="{FF2B5EF4-FFF2-40B4-BE49-F238E27FC236}">
                <a16:creationId xmlns:a16="http://schemas.microsoft.com/office/drawing/2014/main" id="{155D7413-F31F-48E1-AEA9-33744016170C}"/>
              </a:ext>
            </a:extLst>
          </p:cNvPr>
          <p:cNvSpPr txBox="1"/>
          <p:nvPr/>
        </p:nvSpPr>
        <p:spPr>
          <a:xfrm>
            <a:off x="23267" y="1988840"/>
            <a:ext cx="8363272" cy="646331"/>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对文本的数据集处理完毕后，下面进入了基于卷积神经网络的分辨模型设计。模型的设计有多种多样。</a:t>
            </a:r>
          </a:p>
        </p:txBody>
      </p:sp>
      <p:pic>
        <p:nvPicPr>
          <p:cNvPr id="8" name="图片 7">
            <a:extLst>
              <a:ext uri="{FF2B5EF4-FFF2-40B4-BE49-F238E27FC236}">
                <a16:creationId xmlns:a16="http://schemas.microsoft.com/office/drawing/2014/main" id="{C1A2F310-CBC5-4DDB-91D7-230C2B938428}"/>
              </a:ext>
            </a:extLst>
          </p:cNvPr>
          <p:cNvPicPr/>
          <p:nvPr/>
        </p:nvPicPr>
        <p:blipFill>
          <a:blip r:embed="rId2"/>
          <a:stretch>
            <a:fillRect/>
          </a:stretch>
        </p:blipFill>
        <p:spPr>
          <a:xfrm>
            <a:off x="4283968" y="3405758"/>
            <a:ext cx="3857625" cy="1140460"/>
          </a:xfrm>
          <a:prstGeom prst="rect">
            <a:avLst/>
          </a:prstGeom>
        </p:spPr>
      </p:pic>
    </p:spTree>
    <p:extLst>
      <p:ext uri="{BB962C8B-B14F-4D97-AF65-F5344CB8AC3E}">
        <p14:creationId xmlns:p14="http://schemas.microsoft.com/office/powerpoint/2010/main" val="2857600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8.4  </a:t>
            </a:r>
            <a:r>
              <a:rPr lang="zh-CN" altLang="en-US" sz="3600" b="1" dirty="0">
                <a:ea typeface="宋体" panose="02010600030101010101" pitchFamily="2" charset="-122"/>
              </a:rPr>
              <a:t>针对文本的卷积神经网络模型简介</a:t>
            </a:r>
            <a:r>
              <a:rPr lang="en-US" altLang="zh-CN" sz="3600" b="1" dirty="0">
                <a:ea typeface="宋体" panose="02010600030101010101" pitchFamily="2" charset="-122"/>
              </a:rPr>
              <a:t>-</a:t>
            </a:r>
            <a:r>
              <a:rPr lang="zh-CN" altLang="en-US" sz="3600" b="1" dirty="0">
                <a:ea typeface="宋体" panose="02010600030101010101" pitchFamily="2" charset="-122"/>
              </a:rPr>
              <a:t>词卷积</a:t>
            </a:r>
          </a:p>
        </p:txBody>
      </p:sp>
      <p:sp>
        <p:nvSpPr>
          <p:cNvPr id="4" name="文本框 3">
            <a:extLst>
              <a:ext uri="{FF2B5EF4-FFF2-40B4-BE49-F238E27FC236}">
                <a16:creationId xmlns:a16="http://schemas.microsoft.com/office/drawing/2014/main" id="{414BBAB3-BEA2-49F9-982E-1FBCA5CDF5E6}"/>
              </a:ext>
            </a:extLst>
          </p:cNvPr>
          <p:cNvSpPr txBox="1"/>
          <p:nvPr/>
        </p:nvSpPr>
        <p:spPr>
          <a:xfrm>
            <a:off x="179512" y="1484785"/>
            <a:ext cx="6678488" cy="369332"/>
          </a:xfrm>
          <a:prstGeom prst="rect">
            <a:avLst/>
          </a:prstGeom>
          <a:noFill/>
        </p:spPr>
        <p:txBody>
          <a:bodyPr wrap="square">
            <a:spAutoFit/>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8.4.1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单词的文本处理</a:t>
            </a:r>
          </a:p>
        </p:txBody>
      </p:sp>
      <p:sp>
        <p:nvSpPr>
          <p:cNvPr id="6" name="文本框 5">
            <a:extLst>
              <a:ext uri="{FF2B5EF4-FFF2-40B4-BE49-F238E27FC236}">
                <a16:creationId xmlns:a16="http://schemas.microsoft.com/office/drawing/2014/main" id="{9495ED09-0CE8-45E2-B76B-58DB5627D404}"/>
              </a:ext>
            </a:extLst>
          </p:cNvPr>
          <p:cNvSpPr txBox="1"/>
          <p:nvPr/>
        </p:nvSpPr>
        <p:spPr>
          <a:xfrm>
            <a:off x="323528" y="1985015"/>
            <a:ext cx="8229600" cy="1367041"/>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首先是对文本的处理，使用卷积神经网络对单词进行处理一个最基本的要求就是将文本转换成计算机可以识别的数据。在上一节的学习内容中使用卷积神经网络对字符的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one-hot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矩阵进行分析处理。一个简单的想法也是是否将文本中的单词依旧处理成</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one-hot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矩阵进行处理，如图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8.33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所示。</a:t>
            </a:r>
          </a:p>
          <a:p>
            <a:pPr marL="266700" algn="just">
              <a:lnSpc>
                <a:spcPts val="1300"/>
              </a:lnSpc>
            </a:pPr>
            <a:endParaRPr lang="zh-CN" altLang="zh-CN" sz="1400" dirty="0">
              <a:effectLst/>
              <a:latin typeface="Arial" panose="020B0604020202020204" pitchFamily="34" charset="0"/>
              <a:ea typeface="黑体" panose="02010609060101010101" pitchFamily="49" charset="-122"/>
            </a:endParaRPr>
          </a:p>
        </p:txBody>
      </p:sp>
      <p:pic>
        <p:nvPicPr>
          <p:cNvPr id="2" name="图片 1">
            <a:extLst>
              <a:ext uri="{FF2B5EF4-FFF2-40B4-BE49-F238E27FC236}">
                <a16:creationId xmlns:a16="http://schemas.microsoft.com/office/drawing/2014/main" id="{A9705F14-4765-403A-AE73-36559D153CA3}"/>
              </a:ext>
            </a:extLst>
          </p:cNvPr>
          <p:cNvPicPr>
            <a:picLocks noChangeAspect="1"/>
          </p:cNvPicPr>
          <p:nvPr/>
        </p:nvPicPr>
        <p:blipFill>
          <a:blip r:embed="rId2"/>
          <a:stretch>
            <a:fillRect/>
          </a:stretch>
        </p:blipFill>
        <p:spPr>
          <a:xfrm>
            <a:off x="2411760" y="3717032"/>
            <a:ext cx="4761389" cy="1475360"/>
          </a:xfrm>
          <a:prstGeom prst="rect">
            <a:avLst/>
          </a:prstGeom>
        </p:spPr>
      </p:pic>
    </p:spTree>
    <p:extLst>
      <p:ext uri="{BB962C8B-B14F-4D97-AF65-F5344CB8AC3E}">
        <p14:creationId xmlns:p14="http://schemas.microsoft.com/office/powerpoint/2010/main" val="2210815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8.4  </a:t>
            </a:r>
            <a:r>
              <a:rPr lang="zh-CN" altLang="en-US" sz="3600" b="1" dirty="0">
                <a:ea typeface="宋体" panose="02010600030101010101" pitchFamily="2" charset="-122"/>
              </a:rPr>
              <a:t>针对文本的卷积神经网络模型简介</a:t>
            </a:r>
            <a:r>
              <a:rPr lang="en-US" altLang="zh-CN" sz="3600" b="1" dirty="0">
                <a:ea typeface="宋体" panose="02010600030101010101" pitchFamily="2" charset="-122"/>
              </a:rPr>
              <a:t>-</a:t>
            </a:r>
            <a:r>
              <a:rPr lang="zh-CN" altLang="en-US" sz="3600" b="1" dirty="0">
                <a:ea typeface="宋体" panose="02010600030101010101" pitchFamily="2" charset="-122"/>
              </a:rPr>
              <a:t>词卷积</a:t>
            </a:r>
          </a:p>
        </p:txBody>
      </p:sp>
      <p:sp>
        <p:nvSpPr>
          <p:cNvPr id="4" name="文本框 3">
            <a:extLst>
              <a:ext uri="{FF2B5EF4-FFF2-40B4-BE49-F238E27FC236}">
                <a16:creationId xmlns:a16="http://schemas.microsoft.com/office/drawing/2014/main" id="{ED96BEF7-C245-4B91-8452-CDD034765F92}"/>
              </a:ext>
            </a:extLst>
          </p:cNvPr>
          <p:cNvSpPr txBox="1"/>
          <p:nvPr/>
        </p:nvSpPr>
        <p:spPr>
          <a:xfrm>
            <a:off x="179512" y="1700808"/>
            <a:ext cx="6678488" cy="369332"/>
          </a:xfrm>
          <a:prstGeom prst="rect">
            <a:avLst/>
          </a:prstGeom>
          <a:noFill/>
        </p:spPr>
        <p:txBody>
          <a:bodyPr wrap="square">
            <a:spAutoFit/>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8.4.2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卷积神经网络文本分类模型的实现</a:t>
            </a: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a:t>
            </a:r>
            <a:r>
              <a:rPr lang="en-US" altLang="zh-CN" sz="1800" u="sng" kern="100" dirty="0">
                <a:effectLst/>
                <a:latin typeface="方正姚体" panose="02010601030101010101" pitchFamily="2" charset="-122"/>
                <a:ea typeface="方正姚体" panose="02010601030101010101" pitchFamily="2" charset="-122"/>
                <a:cs typeface="Times New Roman" panose="02020603050405020304" pitchFamily="18" charset="0"/>
              </a:rPr>
              <a:t>conv2d</a:t>
            </a:r>
            <a:r>
              <a:rPr lang="zh-CN" altLang="zh-CN" sz="1800" u="sng" kern="100" dirty="0">
                <a:effectLst/>
                <a:latin typeface="方正姚体" panose="02010601030101010101" pitchFamily="2" charset="-122"/>
                <a:ea typeface="方正姚体" panose="02010601030101010101" pitchFamily="2" charset="-122"/>
                <a:cs typeface="Times New Roman" panose="02020603050405020304" pitchFamily="18" charset="0"/>
              </a:rPr>
              <a:t>（二维卷积）</a:t>
            </a:r>
            <a:endPar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0F001BE3-057A-44A8-9909-7630673621C9}"/>
              </a:ext>
            </a:extLst>
          </p:cNvPr>
          <p:cNvSpPr txBox="1"/>
          <p:nvPr/>
        </p:nvSpPr>
        <p:spPr>
          <a:xfrm>
            <a:off x="179512" y="2353310"/>
            <a:ext cx="8712968" cy="369332"/>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8.35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是对卷积神经网络进行设计。</a:t>
            </a:r>
          </a:p>
        </p:txBody>
      </p:sp>
      <p:pic>
        <p:nvPicPr>
          <p:cNvPr id="8" name="图片 7">
            <a:extLst>
              <a:ext uri="{FF2B5EF4-FFF2-40B4-BE49-F238E27FC236}">
                <a16:creationId xmlns:a16="http://schemas.microsoft.com/office/drawing/2014/main" id="{9958F966-8037-4053-B1CA-5949BFF565BE}"/>
              </a:ext>
            </a:extLst>
          </p:cNvPr>
          <p:cNvPicPr/>
          <p:nvPr/>
        </p:nvPicPr>
        <p:blipFill>
          <a:blip r:embed="rId2"/>
          <a:stretch>
            <a:fillRect/>
          </a:stretch>
        </p:blipFill>
        <p:spPr>
          <a:xfrm>
            <a:off x="4276725" y="2344659"/>
            <a:ext cx="4410075" cy="1790700"/>
          </a:xfrm>
          <a:prstGeom prst="rect">
            <a:avLst/>
          </a:prstGeom>
        </p:spPr>
      </p:pic>
      <p:sp>
        <p:nvSpPr>
          <p:cNvPr id="9" name="文本框 8">
            <a:extLst>
              <a:ext uri="{FF2B5EF4-FFF2-40B4-BE49-F238E27FC236}">
                <a16:creationId xmlns:a16="http://schemas.microsoft.com/office/drawing/2014/main" id="{ED511970-711A-4AEC-8C38-A29B3A5ABBD1}"/>
              </a:ext>
            </a:extLst>
          </p:cNvPr>
          <p:cNvSpPr txBox="1"/>
          <p:nvPr/>
        </p:nvSpPr>
        <p:spPr>
          <a:xfrm>
            <a:off x="179512" y="4429186"/>
            <a:ext cx="8352928" cy="923330"/>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模型的思想很简单，根据输入的已转化成</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word embedding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形式的词矩阵通过不同的卷积提取不同的长度进行二维卷积计算，将最终的计算值进行链接，之后经过池化层获取不同矩阵均值，之后通过一个全连接层对其进行分类。</a:t>
            </a:r>
          </a:p>
        </p:txBody>
      </p:sp>
    </p:spTree>
    <p:extLst>
      <p:ext uri="{BB962C8B-B14F-4D97-AF65-F5344CB8AC3E}">
        <p14:creationId xmlns:p14="http://schemas.microsoft.com/office/powerpoint/2010/main" val="3650821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pPr algn="ctr">
              <a:spcBef>
                <a:spcPts val="1800"/>
              </a:spcBef>
              <a:spcAft>
                <a:spcPts val="1800"/>
              </a:spcAft>
            </a:pPr>
            <a:r>
              <a:rPr lang="en-US" altLang="zh-CN" sz="3200" b="1" kern="100" dirty="0">
                <a:effectLst/>
                <a:latin typeface="Arial" panose="020B0604020202020204" pitchFamily="34" charset="0"/>
                <a:ea typeface="黑体" panose="02010609060101010101" pitchFamily="49" charset="-122"/>
                <a:cs typeface="Times New Roman" panose="02020603050405020304" pitchFamily="18" charset="0"/>
              </a:rPr>
              <a:t>8.5  </a:t>
            </a:r>
            <a:r>
              <a:rPr lang="zh-CN" altLang="zh-CN" sz="3200" b="1" kern="100" dirty="0">
                <a:effectLst/>
                <a:latin typeface="Arial" panose="020B0604020202020204" pitchFamily="34" charset="0"/>
                <a:ea typeface="黑体" panose="02010609060101010101" pitchFamily="49" charset="-122"/>
                <a:cs typeface="Times New Roman" panose="02020603050405020304" pitchFamily="18" charset="0"/>
              </a:rPr>
              <a:t>使用卷积对文本分类的补充内容</a:t>
            </a:r>
          </a:p>
        </p:txBody>
      </p:sp>
      <p:sp>
        <p:nvSpPr>
          <p:cNvPr id="4" name="文本框 3">
            <a:extLst>
              <a:ext uri="{FF2B5EF4-FFF2-40B4-BE49-F238E27FC236}">
                <a16:creationId xmlns:a16="http://schemas.microsoft.com/office/drawing/2014/main" id="{ED96BEF7-C245-4B91-8452-CDD034765F92}"/>
              </a:ext>
            </a:extLst>
          </p:cNvPr>
          <p:cNvSpPr txBox="1"/>
          <p:nvPr/>
        </p:nvSpPr>
        <p:spPr>
          <a:xfrm>
            <a:off x="179512" y="1700808"/>
            <a:ext cx="6678488" cy="369332"/>
          </a:xfrm>
          <a:prstGeom prst="rect">
            <a:avLst/>
          </a:prstGeom>
          <a:noFill/>
        </p:spPr>
        <p:txBody>
          <a:bodyPr wrap="square">
            <a:spAutoFit/>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8.5.1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汉字的文本处理</a:t>
            </a:r>
          </a:p>
        </p:txBody>
      </p:sp>
      <p:sp>
        <p:nvSpPr>
          <p:cNvPr id="6" name="文本框 5">
            <a:extLst>
              <a:ext uri="{FF2B5EF4-FFF2-40B4-BE49-F238E27FC236}">
                <a16:creationId xmlns:a16="http://schemas.microsoft.com/office/drawing/2014/main" id="{0F001BE3-057A-44A8-9909-7630673621C9}"/>
              </a:ext>
            </a:extLst>
          </p:cNvPr>
          <p:cNvSpPr txBox="1"/>
          <p:nvPr/>
        </p:nvSpPr>
        <p:spPr>
          <a:xfrm>
            <a:off x="179512" y="2353310"/>
            <a:ext cx="8712968" cy="3139321"/>
          </a:xfrm>
          <a:prstGeom prst="rect">
            <a:avLst/>
          </a:prstGeom>
          <a:noFill/>
        </p:spPr>
        <p:txBody>
          <a:bodyPr wrap="square">
            <a:spAutoFit/>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对于汉字的文本处理，首先一个非常简单的办法就是将汉字转化成拼音的形式，使用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python</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提供的拼音库包：</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pip install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pypinyin</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使用方法如下：</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from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pypinyin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import pinyin,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lazy_pinyin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Style</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value =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lazy_pinyin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你好</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不考虑多音字的情况</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print(value)</a:t>
            </a: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打印结果：</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ni</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hao</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这里是不考虑多音字的普通模式，除此之外还有带有拼音符号的多音字字母，有兴趣的读者可以自行学习。</a:t>
            </a:r>
          </a:p>
        </p:txBody>
      </p:sp>
    </p:spTree>
    <p:extLst>
      <p:ext uri="{BB962C8B-B14F-4D97-AF65-F5344CB8AC3E}">
        <p14:creationId xmlns:p14="http://schemas.microsoft.com/office/powerpoint/2010/main" val="1022328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200" b="1" kern="100" dirty="0">
                <a:effectLst/>
                <a:latin typeface="Arial" panose="020B0604020202020204" pitchFamily="34" charset="0"/>
                <a:ea typeface="黑体" panose="02010609060101010101" pitchFamily="49" charset="-122"/>
                <a:cs typeface="Times New Roman" panose="02020603050405020304" pitchFamily="18" charset="0"/>
              </a:rPr>
              <a:t>8.5  </a:t>
            </a:r>
            <a:r>
              <a:rPr lang="zh-CN" altLang="zh-CN" sz="3200" b="1" kern="100" dirty="0">
                <a:effectLst/>
                <a:latin typeface="Arial" panose="020B0604020202020204" pitchFamily="34" charset="0"/>
                <a:ea typeface="黑体" panose="02010609060101010101" pitchFamily="49" charset="-122"/>
                <a:cs typeface="Times New Roman" panose="02020603050405020304" pitchFamily="18" charset="0"/>
              </a:rPr>
              <a:t>使用卷积对文本分类的补充内容</a:t>
            </a:r>
            <a:endParaRPr lang="zh-CN" altLang="en-US" sz="3200" b="1" dirty="0">
              <a:ea typeface="宋体" panose="02010600030101010101" pitchFamily="2" charset="-122"/>
            </a:endParaRPr>
          </a:p>
        </p:txBody>
      </p:sp>
      <p:sp>
        <p:nvSpPr>
          <p:cNvPr id="4" name="文本框 3">
            <a:extLst>
              <a:ext uri="{FF2B5EF4-FFF2-40B4-BE49-F238E27FC236}">
                <a16:creationId xmlns:a16="http://schemas.microsoft.com/office/drawing/2014/main" id="{ED96BEF7-C245-4B91-8452-CDD034765F92}"/>
              </a:ext>
            </a:extLst>
          </p:cNvPr>
          <p:cNvSpPr txBox="1"/>
          <p:nvPr/>
        </p:nvSpPr>
        <p:spPr>
          <a:xfrm>
            <a:off x="179512" y="1700808"/>
            <a:ext cx="6678488" cy="369332"/>
          </a:xfrm>
          <a:prstGeom prst="rect">
            <a:avLst/>
          </a:prstGeom>
          <a:noFill/>
        </p:spPr>
        <p:txBody>
          <a:bodyPr wrap="square">
            <a:spAutoFit/>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8.5.2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其他的一些细节</a:t>
            </a:r>
          </a:p>
        </p:txBody>
      </p:sp>
      <p:sp>
        <p:nvSpPr>
          <p:cNvPr id="6" name="文本框 5">
            <a:extLst>
              <a:ext uri="{FF2B5EF4-FFF2-40B4-BE49-F238E27FC236}">
                <a16:creationId xmlns:a16="http://schemas.microsoft.com/office/drawing/2014/main" id="{0F001BE3-057A-44A8-9909-7630673621C9}"/>
              </a:ext>
            </a:extLst>
          </p:cNvPr>
          <p:cNvSpPr txBox="1"/>
          <p:nvPr/>
        </p:nvSpPr>
        <p:spPr>
          <a:xfrm>
            <a:off x="179512" y="2353310"/>
            <a:ext cx="8712968" cy="2031325"/>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过本书的演示读者可以看到，对于普通的本文完全可以通过一系列的清洗和向量化处理将其转换成矩阵的形式，之后通过卷积神经网络对文本进行处理。在上一节中虽然只是仅仅做了中文向量的词处理，缺乏主题提取，去除停用词等操作，相信读者可以自行学习根据需要进行补全。</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下面一个非常重要的想法是，对于</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wordEmebedding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构成的矩阵能否使用已有的模型进行处理，例如在前面章节中作者手把手带读者实现的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ResNet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网络，以及加上了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attention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机制的记忆力模型，如图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8.40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所示。</a:t>
            </a:r>
          </a:p>
        </p:txBody>
      </p:sp>
      <p:pic>
        <p:nvPicPr>
          <p:cNvPr id="8" name="图片 7">
            <a:extLst>
              <a:ext uri="{FF2B5EF4-FFF2-40B4-BE49-F238E27FC236}">
                <a16:creationId xmlns:a16="http://schemas.microsoft.com/office/drawing/2014/main" id="{2BC4B019-D8AF-4D00-93E4-41D2ECF07B1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99610" y="3503984"/>
            <a:ext cx="4644390" cy="3079750"/>
          </a:xfrm>
          <a:prstGeom prst="rect">
            <a:avLst/>
          </a:prstGeom>
          <a:noFill/>
          <a:ln>
            <a:noFill/>
          </a:ln>
        </p:spPr>
      </p:pic>
    </p:spTree>
    <p:extLst>
      <p:ext uri="{BB962C8B-B14F-4D97-AF65-F5344CB8AC3E}">
        <p14:creationId xmlns:p14="http://schemas.microsoft.com/office/powerpoint/2010/main" val="1252824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8.6 </a:t>
            </a:r>
            <a:r>
              <a:rPr lang="zh-CN" altLang="en-US" sz="3600" b="1" dirty="0">
                <a:ea typeface="宋体" panose="02010600030101010101" pitchFamily="2" charset="-122"/>
              </a:rPr>
              <a:t>本章小结</a:t>
            </a:r>
          </a:p>
        </p:txBody>
      </p:sp>
      <p:sp>
        <p:nvSpPr>
          <p:cNvPr id="6" name="文本框 5">
            <a:extLst>
              <a:ext uri="{FF2B5EF4-FFF2-40B4-BE49-F238E27FC236}">
                <a16:creationId xmlns:a16="http://schemas.microsoft.com/office/drawing/2014/main" id="{0F001BE3-057A-44A8-9909-7630673621C9}"/>
              </a:ext>
            </a:extLst>
          </p:cNvPr>
          <p:cNvSpPr txBox="1"/>
          <p:nvPr/>
        </p:nvSpPr>
        <p:spPr>
          <a:xfrm>
            <a:off x="107504" y="1340768"/>
            <a:ext cx="8712968" cy="4524315"/>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卷积神经网络并不是只能对图像进行处理，在本章中演示了使用卷积神经网络对文本进行分类的方法。对于文本处理来说，传统的基于贝叶斯分类和循环神经网络</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(RNN)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实现的文本分类方法，卷积神经网络一样可以实现。而且效果并不比上面的差。</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卷积神经网络的应用非常广泛通过正确的数据处理和建模可以达到程序设计人员心中所要求的目标，而且更为重要的，相对于循环神经网络（</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RNN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）来说，卷积神经网络在训练过程中训练速度更快（并发计算），处理范围更大（图矩阵），能够获取更多的相互关联系（感受野）。因此卷积神经网络在机器学习中会有越来越重要的作用。</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预训练</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embedding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内容是本章新加入的部分，可能有读者会问使用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word embedding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等价于什么？等价于把</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embedding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层的网络用预训练好的参数矩阵初始化了。但是只能初始化第一层网络参数，再高层的参数就无能为力了。</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而下游</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NLP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任务在使用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word embedding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的时候一般有两种做法，一种是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Frozen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，就是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word embedding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那层网络参数固定不动；另外一种是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Fine-Tuning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，就是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word embedding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这层参数使用新的训练集合训练也需要跟着训练过程更新掉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word embedding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247395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AD62EE69-FF52-40F2-9FC5-5C504E966D27}"/>
              </a:ext>
            </a:extLst>
          </p:cNvPr>
          <p:cNvSpPr>
            <a:spLocks noGrp="1" noChangeArrowheads="1"/>
          </p:cNvSpPr>
          <p:nvPr>
            <p:ph type="title"/>
          </p:nvPr>
        </p:nvSpPr>
        <p:spPr/>
        <p:txBody>
          <a:bodyPr/>
          <a:lstStyle/>
          <a:p>
            <a:r>
              <a:rPr lang="en-US" altLang="zh-CN" sz="3600" b="1" dirty="0">
                <a:ea typeface="宋体" panose="02010600030101010101" pitchFamily="2" charset="-122"/>
              </a:rPr>
              <a:t>8.1  </a:t>
            </a:r>
            <a:r>
              <a:rPr lang="zh-CN" altLang="en-US" sz="3600" b="1" dirty="0">
                <a:ea typeface="宋体" panose="02010600030101010101" pitchFamily="2" charset="-122"/>
              </a:rPr>
              <a:t>文本数据处理</a:t>
            </a:r>
          </a:p>
        </p:txBody>
      </p:sp>
      <p:sp>
        <p:nvSpPr>
          <p:cNvPr id="5123" name="内容占位符 2">
            <a:extLst>
              <a:ext uri="{FF2B5EF4-FFF2-40B4-BE49-F238E27FC236}">
                <a16:creationId xmlns:a16="http://schemas.microsoft.com/office/drawing/2014/main" id="{771C851A-9EB4-43BB-93EB-5897EDB428E3}"/>
              </a:ext>
            </a:extLst>
          </p:cNvPr>
          <p:cNvSpPr>
            <a:spLocks noGrp="1" noChangeArrowheads="1"/>
          </p:cNvSpPr>
          <p:nvPr>
            <p:ph idx="1"/>
          </p:nvPr>
        </p:nvSpPr>
        <p:spPr>
          <a:xfrm>
            <a:off x="107504" y="1484784"/>
            <a:ext cx="8229600" cy="864096"/>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8.1.1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数据集介绍和数据清洗</a:t>
            </a:r>
          </a:p>
        </p:txBody>
      </p:sp>
      <p:sp>
        <p:nvSpPr>
          <p:cNvPr id="11" name="文本框 10">
            <a:extLst>
              <a:ext uri="{FF2B5EF4-FFF2-40B4-BE49-F238E27FC236}">
                <a16:creationId xmlns:a16="http://schemas.microsoft.com/office/drawing/2014/main" id="{EAD5B37D-160A-45C4-9662-0CA48E44CDF3}"/>
              </a:ext>
            </a:extLst>
          </p:cNvPr>
          <p:cNvSpPr txBox="1"/>
          <p:nvPr/>
        </p:nvSpPr>
        <p:spPr>
          <a:xfrm>
            <a:off x="152847" y="1916832"/>
            <a:ext cx="8424936" cy="2226250"/>
          </a:xfrm>
          <a:prstGeom prst="rect">
            <a:avLst/>
          </a:prstGeom>
          <a:noFill/>
        </p:spPr>
        <p:txBody>
          <a:bodyPr wrap="square">
            <a:spAutoFit/>
          </a:bodyPr>
          <a:lstStyle/>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新闻分类数据集“</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AG</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”是由学术社区</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ComeToMyHead</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提供，从</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2000</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多不同的新闻来源搜集的超过一百万的新闻文章。用于研究分类、聚类、信息获取（</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rank</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、搜索）等非商业活动。在此基础上</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Xiang Zhang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为了研究需要从中提取了</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127600</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样本，其中抽出</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120000</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作为训练集，而</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7600</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作为测试集。按以下</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类进行分类：</a:t>
            </a:r>
          </a:p>
          <a:p>
            <a:pPr marL="342900" lvl="0" indent="-342900" algn="just">
              <a:lnSpc>
                <a:spcPts val="1650"/>
              </a:lnSpc>
              <a:buFont typeface="Wingdings" panose="05000000000000000000" pitchFamily="2" charset="2"/>
              <a:buChar char=""/>
            </a:pPr>
            <a:r>
              <a:rPr lang="en-US" altLang="zh-CN" sz="1600" dirty="0">
                <a:effectLst/>
                <a:latin typeface="Times New Roman" panose="02020603050405020304" pitchFamily="18" charset="0"/>
                <a:ea typeface="楷体_GB2312"/>
              </a:rPr>
              <a:t>World</a:t>
            </a:r>
            <a:endParaRPr lang="zh-CN" altLang="zh-CN" sz="1600" dirty="0">
              <a:effectLst/>
              <a:latin typeface="Times New Roman" panose="02020603050405020304" pitchFamily="18" charset="0"/>
              <a:ea typeface="楷体_GB2312"/>
            </a:endParaRPr>
          </a:p>
          <a:p>
            <a:pPr marL="342900" lvl="0" indent="-342900" algn="just">
              <a:lnSpc>
                <a:spcPts val="1650"/>
              </a:lnSpc>
              <a:buFont typeface="Wingdings" panose="05000000000000000000" pitchFamily="2" charset="2"/>
              <a:buChar char=""/>
            </a:pPr>
            <a:r>
              <a:rPr lang="en-US" altLang="zh-CN" sz="1600" dirty="0">
                <a:effectLst/>
                <a:latin typeface="Times New Roman" panose="02020603050405020304" pitchFamily="18" charset="0"/>
                <a:ea typeface="楷体_GB2312"/>
              </a:rPr>
              <a:t>Sports</a:t>
            </a:r>
            <a:endParaRPr lang="zh-CN" altLang="zh-CN" sz="1600" dirty="0">
              <a:effectLst/>
              <a:latin typeface="Times New Roman" panose="02020603050405020304" pitchFamily="18" charset="0"/>
              <a:ea typeface="楷体_GB2312"/>
            </a:endParaRPr>
          </a:p>
          <a:p>
            <a:pPr marL="342900" lvl="0" indent="-342900" algn="just">
              <a:lnSpc>
                <a:spcPts val="1650"/>
              </a:lnSpc>
              <a:buFont typeface="Wingdings" panose="05000000000000000000" pitchFamily="2" charset="2"/>
              <a:buChar char=""/>
            </a:pPr>
            <a:r>
              <a:rPr lang="en-US" altLang="zh-CN" sz="1600" dirty="0">
                <a:effectLst/>
                <a:latin typeface="Times New Roman" panose="02020603050405020304" pitchFamily="18" charset="0"/>
                <a:ea typeface="楷体_GB2312"/>
              </a:rPr>
              <a:t>Business</a:t>
            </a:r>
            <a:endParaRPr lang="zh-CN" altLang="zh-CN" sz="1600" dirty="0">
              <a:effectLst/>
              <a:latin typeface="Times New Roman" panose="02020603050405020304" pitchFamily="18" charset="0"/>
              <a:ea typeface="楷体_GB2312"/>
            </a:endParaRPr>
          </a:p>
          <a:p>
            <a:pPr marL="342900" lvl="0" indent="-342900" algn="just">
              <a:lnSpc>
                <a:spcPts val="1650"/>
              </a:lnSpc>
              <a:buFont typeface="Wingdings" panose="05000000000000000000" pitchFamily="2" charset="2"/>
              <a:buChar char=""/>
            </a:pPr>
            <a:r>
              <a:rPr lang="en-US" altLang="zh-CN" sz="1600" dirty="0">
                <a:effectLst/>
                <a:latin typeface="Times New Roman" panose="02020603050405020304" pitchFamily="18" charset="0"/>
                <a:ea typeface="楷体_GB2312"/>
              </a:rPr>
              <a:t>Sci/Tec</a:t>
            </a:r>
            <a:endParaRPr lang="zh-CN" altLang="zh-CN" sz="1600" dirty="0">
              <a:effectLst/>
              <a:latin typeface="Times New Roman" panose="02020603050405020304" pitchFamily="18" charset="0"/>
              <a:ea typeface="楷体_GB2312"/>
            </a:endParaRPr>
          </a:p>
          <a:p>
            <a:pPr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数据集一般是用</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csv</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文件存储，打开后格式</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8.1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所示。</a:t>
            </a:r>
          </a:p>
        </p:txBody>
      </p:sp>
      <p:pic>
        <p:nvPicPr>
          <p:cNvPr id="7" name="图片 6">
            <a:extLst>
              <a:ext uri="{FF2B5EF4-FFF2-40B4-BE49-F238E27FC236}">
                <a16:creationId xmlns:a16="http://schemas.microsoft.com/office/drawing/2014/main" id="{BA23EB99-9D27-4488-916C-5BC019702B86}"/>
              </a:ext>
            </a:extLst>
          </p:cNvPr>
          <p:cNvPicPr/>
          <p:nvPr/>
        </p:nvPicPr>
        <p:blipFill>
          <a:blip r:embed="rId2"/>
          <a:stretch>
            <a:fillRect/>
          </a:stretch>
        </p:blipFill>
        <p:spPr>
          <a:xfrm>
            <a:off x="3716843" y="4077072"/>
            <a:ext cx="5274310" cy="17297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815C580A-7EDA-45BC-B1B0-8681ED37B3F6}"/>
              </a:ext>
            </a:extLst>
          </p:cNvPr>
          <p:cNvSpPr>
            <a:spLocks noGrp="1" noChangeArrowheads="1"/>
          </p:cNvSpPr>
          <p:nvPr>
            <p:ph type="title"/>
          </p:nvPr>
        </p:nvSpPr>
        <p:spPr/>
        <p:txBody>
          <a:bodyPr/>
          <a:lstStyle/>
          <a:p>
            <a:r>
              <a:rPr lang="en-US" altLang="zh-CN" sz="3600" b="1" dirty="0">
                <a:ea typeface="宋体" panose="02010600030101010101" pitchFamily="2" charset="-122"/>
              </a:rPr>
              <a:t>8.1  </a:t>
            </a:r>
            <a:r>
              <a:rPr lang="zh-CN" altLang="en-US" sz="3600" b="1" dirty="0">
                <a:ea typeface="宋体" panose="02010600030101010101" pitchFamily="2" charset="-122"/>
              </a:rPr>
              <a:t>文本数据处理</a:t>
            </a:r>
          </a:p>
        </p:txBody>
      </p:sp>
      <p:sp>
        <p:nvSpPr>
          <p:cNvPr id="6147" name="内容占位符 2">
            <a:extLst>
              <a:ext uri="{FF2B5EF4-FFF2-40B4-BE49-F238E27FC236}">
                <a16:creationId xmlns:a16="http://schemas.microsoft.com/office/drawing/2014/main" id="{5B4A23E8-D5C7-4698-A477-7F0D620FC9A5}"/>
              </a:ext>
            </a:extLst>
          </p:cNvPr>
          <p:cNvSpPr>
            <a:spLocks noGrp="1" noChangeArrowheads="1"/>
          </p:cNvSpPr>
          <p:nvPr>
            <p:ph idx="1"/>
          </p:nvPr>
        </p:nvSpPr>
        <p:spPr>
          <a:xfrm>
            <a:off x="457200" y="1600200"/>
            <a:ext cx="8229600" cy="676672"/>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8.1.2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停用词的使用</a:t>
            </a:r>
          </a:p>
        </p:txBody>
      </p:sp>
      <p:sp>
        <p:nvSpPr>
          <p:cNvPr id="7" name="文本框 6">
            <a:extLst>
              <a:ext uri="{FF2B5EF4-FFF2-40B4-BE49-F238E27FC236}">
                <a16:creationId xmlns:a16="http://schemas.microsoft.com/office/drawing/2014/main" id="{466E859C-ED92-45A6-9B24-534EA280C726}"/>
              </a:ext>
            </a:extLst>
          </p:cNvPr>
          <p:cNvSpPr txBox="1"/>
          <p:nvPr/>
        </p:nvSpPr>
        <p:spPr>
          <a:xfrm>
            <a:off x="457200" y="2276872"/>
            <a:ext cx="8147248" cy="2339102"/>
          </a:xfrm>
          <a:prstGeom prst="rect">
            <a:avLst/>
          </a:prstGeom>
          <a:noFill/>
        </p:spPr>
        <p:txBody>
          <a:bodyPr wrap="square">
            <a:spAutoFit/>
          </a:bodyPr>
          <a:lstStyle/>
          <a:p>
            <a:pPr indent="266700" algn="just"/>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观察分好词的文本集，每组文本中除了能够表达含义的名词和动词外，还有大量没有意义的副词，例如‘</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is’</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are’</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the’</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等。这些词的存在并不会给句子增加太多含义，反而由于频率非常多词会影响后续的词向量分析。因此为了减少我们要处理的词汇量，降低后续程序的复杂度，需要清除停止词。清除停用词一般用的是</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NLTK</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工具包。安装代码如下：</a:t>
            </a:r>
          </a:p>
          <a:p>
            <a:pPr indent="266700" algn="just"/>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conda</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install </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nltk</a:t>
            </a:r>
            <a:endPar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除了安装</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NLTK</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外，还有一个非常重要的内容是，仅仅依靠安装了</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NLTK</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并不能够使用停用词，需要额外的在下载</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NLTK</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停用词包，建议读者通过控制端进入</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NLTK</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，之后运行如图</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8.4</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所示代码，打开</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NLTK</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的下载控制端：</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B2734EF2-0836-4238-BC26-78A81F392F80}"/>
              </a:ext>
            </a:extLst>
          </p:cNvPr>
          <p:cNvPicPr/>
          <p:nvPr/>
        </p:nvPicPr>
        <p:blipFill>
          <a:blip r:embed="rId2"/>
          <a:stretch>
            <a:fillRect/>
          </a:stretch>
        </p:blipFill>
        <p:spPr>
          <a:xfrm>
            <a:off x="3707904" y="4437112"/>
            <a:ext cx="5160010" cy="12255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91D1B3F1-820A-4856-80E7-28F63833060C}"/>
              </a:ext>
            </a:extLst>
          </p:cNvPr>
          <p:cNvSpPr>
            <a:spLocks noGrp="1" noChangeArrowheads="1"/>
          </p:cNvSpPr>
          <p:nvPr>
            <p:ph type="title"/>
          </p:nvPr>
        </p:nvSpPr>
        <p:spPr/>
        <p:txBody>
          <a:bodyPr/>
          <a:lstStyle/>
          <a:p>
            <a:r>
              <a:rPr lang="en-US" altLang="zh-CN" sz="3600" b="1" dirty="0">
                <a:ea typeface="宋体" panose="02010600030101010101" pitchFamily="2" charset="-122"/>
              </a:rPr>
              <a:t>8.1  </a:t>
            </a:r>
            <a:r>
              <a:rPr lang="zh-CN" altLang="en-US" sz="3600" b="1" dirty="0">
                <a:ea typeface="宋体" panose="02010600030101010101" pitchFamily="2" charset="-122"/>
              </a:rPr>
              <a:t>文本数据处理</a:t>
            </a:r>
            <a:endParaRPr lang="zh-CN" altLang="en-US" sz="3600" dirty="0">
              <a:ea typeface="宋体" panose="02010600030101010101" pitchFamily="2" charset="-122"/>
            </a:endParaRPr>
          </a:p>
        </p:txBody>
      </p:sp>
      <p:sp>
        <p:nvSpPr>
          <p:cNvPr id="7171" name="内容占位符 2">
            <a:extLst>
              <a:ext uri="{FF2B5EF4-FFF2-40B4-BE49-F238E27FC236}">
                <a16:creationId xmlns:a16="http://schemas.microsoft.com/office/drawing/2014/main" id="{10A1BC15-4D37-4BB5-92C0-EB32892AD6DC}"/>
              </a:ext>
            </a:extLst>
          </p:cNvPr>
          <p:cNvSpPr>
            <a:spLocks noGrp="1" noChangeArrowheads="1"/>
          </p:cNvSpPr>
          <p:nvPr>
            <p:ph idx="1"/>
          </p:nvPr>
        </p:nvSpPr>
        <p:spPr>
          <a:xfrm>
            <a:off x="457200" y="1600200"/>
            <a:ext cx="8229600" cy="820688"/>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8.1.3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词向量训练模型</a:t>
            </a: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word2vec</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使用介绍</a:t>
            </a:r>
          </a:p>
        </p:txBody>
      </p:sp>
      <p:sp>
        <p:nvSpPr>
          <p:cNvPr id="12" name="文本框 11">
            <a:extLst>
              <a:ext uri="{FF2B5EF4-FFF2-40B4-BE49-F238E27FC236}">
                <a16:creationId xmlns:a16="http://schemas.microsoft.com/office/drawing/2014/main" id="{DCFF13C7-1631-47F1-A23C-F15D0ADA6E1C}"/>
              </a:ext>
            </a:extLst>
          </p:cNvPr>
          <p:cNvSpPr txBox="1"/>
          <p:nvPr/>
        </p:nvSpPr>
        <p:spPr>
          <a:xfrm>
            <a:off x="457200" y="2276872"/>
            <a:ext cx="8507288" cy="1200329"/>
          </a:xfrm>
          <a:prstGeom prst="rect">
            <a:avLst/>
          </a:prstGeom>
          <a:noFill/>
        </p:spPr>
        <p:txBody>
          <a:bodyPr wrap="square">
            <a:spAutoFit/>
          </a:bodyPr>
          <a:lstStyle/>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word2vec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8.8</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Google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2013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年推出的一个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NLP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工具，它的特点是将所有的词向量化，这样词与词之间就可以定量的去度量它们之间的关系，挖掘词之间的联系。</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833DE6C9-0978-47D8-8EA7-7ED31E1D393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92080" y="3282404"/>
            <a:ext cx="3296285" cy="2115820"/>
          </a:xfrm>
          <a:prstGeom prst="rect">
            <a:avLst/>
          </a:prstGeom>
          <a:noFill/>
          <a:ln>
            <a:noFill/>
          </a:ln>
        </p:spPr>
      </p:pic>
      <p:sp>
        <p:nvSpPr>
          <p:cNvPr id="8" name="文本框 7">
            <a:extLst>
              <a:ext uri="{FF2B5EF4-FFF2-40B4-BE49-F238E27FC236}">
                <a16:creationId xmlns:a16="http://schemas.microsoft.com/office/drawing/2014/main" id="{4820C355-BEEE-4D28-BABB-261009DCD16E}"/>
              </a:ext>
            </a:extLst>
          </p:cNvPr>
          <p:cNvSpPr txBox="1"/>
          <p:nvPr/>
        </p:nvSpPr>
        <p:spPr>
          <a:xfrm>
            <a:off x="343957" y="3477201"/>
            <a:ext cx="4572000" cy="1477328"/>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用词向量来表示词并不是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word2vec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的首创，在很久之前就出现了。最早的词向量是很冗长的，它使用是词向量维度大小为整个词汇表的大小，对于每个具体的词汇表中的词，将对应的位置置为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745A5155-4C0E-4875-A83C-1A8E06F7AB06}"/>
              </a:ext>
            </a:extLst>
          </p:cNvPr>
          <p:cNvSpPr>
            <a:spLocks noGrp="1" noChangeArrowheads="1"/>
          </p:cNvSpPr>
          <p:nvPr>
            <p:ph type="title"/>
          </p:nvPr>
        </p:nvSpPr>
        <p:spPr/>
        <p:txBody>
          <a:bodyPr/>
          <a:lstStyle/>
          <a:p>
            <a:r>
              <a:rPr lang="en-US" altLang="zh-CN" sz="4000" b="1" dirty="0">
                <a:ea typeface="宋体" panose="02010600030101010101" pitchFamily="2" charset="-122"/>
              </a:rPr>
              <a:t>8.1  </a:t>
            </a:r>
            <a:r>
              <a:rPr lang="zh-CN" altLang="en-US" sz="4000" b="1" dirty="0">
                <a:ea typeface="宋体" panose="02010600030101010101" pitchFamily="2" charset="-122"/>
              </a:rPr>
              <a:t>文本数据处理</a:t>
            </a:r>
          </a:p>
        </p:txBody>
      </p:sp>
      <p:sp>
        <p:nvSpPr>
          <p:cNvPr id="8195" name="内容占位符 2">
            <a:extLst>
              <a:ext uri="{FF2B5EF4-FFF2-40B4-BE49-F238E27FC236}">
                <a16:creationId xmlns:a16="http://schemas.microsoft.com/office/drawing/2014/main" id="{B5E2DA13-F23F-4CBA-9201-5E0C984D44CC}"/>
              </a:ext>
            </a:extLst>
          </p:cNvPr>
          <p:cNvSpPr>
            <a:spLocks noGrp="1" noChangeArrowheads="1"/>
          </p:cNvSpPr>
          <p:nvPr>
            <p:ph idx="1"/>
          </p:nvPr>
        </p:nvSpPr>
        <p:spPr>
          <a:xfrm>
            <a:off x="0" y="1437854"/>
            <a:ext cx="8229600" cy="604664"/>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8.1.4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文本主题的提取（选学）：基于</a:t>
            </a: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TF-IDF</a:t>
            </a:r>
            <a:endPar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endParaRP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3EA9650D-6B7F-41E3-A7E3-86EC8F0CF77F}"/>
              </a:ext>
            </a:extLst>
          </p:cNvPr>
          <p:cNvSpPr txBox="1"/>
          <p:nvPr/>
        </p:nvSpPr>
        <p:spPr>
          <a:xfrm>
            <a:off x="161510" y="2037582"/>
            <a:ext cx="8820980" cy="2031325"/>
          </a:xfrm>
          <a:prstGeom prst="rect">
            <a:avLst/>
          </a:prstGeom>
          <a:noFill/>
        </p:spPr>
        <p:txBody>
          <a:bodyPr wrap="square">
            <a:spAutoFit/>
          </a:bodyPr>
          <a:lstStyle/>
          <a:p>
            <a:pPr indent="266700"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对使用卷积神经网络来对文本分类来说，文本主题提取并不是必须的。</a:t>
            </a:r>
          </a:p>
          <a:p>
            <a:pPr indent="266700"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一般来说文本的提取主要涉及到以下几种：</a:t>
            </a:r>
          </a:p>
          <a:p>
            <a:pPr indent="266700"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	基于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TF-IDF</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的文本关键字提取</a:t>
            </a:r>
          </a:p>
          <a:p>
            <a:pPr indent="266700"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	基于</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TextRank</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的文本关键词提取</a:t>
            </a:r>
          </a:p>
          <a:p>
            <a:pPr indent="266700"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当然除此之外还有很多模型和方法能够帮助做文本抽取，特别是对于大文本内容。本书由于篇幅关系对这方面的内容并不展开描写，有兴趣的读者可以参考相关教程。下面先介绍基于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TF-IDF</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的文本关键字提取。</a:t>
            </a:r>
          </a:p>
        </p:txBody>
      </p:sp>
      <p:sp>
        <p:nvSpPr>
          <p:cNvPr id="8" name="文本框 7">
            <a:extLst>
              <a:ext uri="{FF2B5EF4-FFF2-40B4-BE49-F238E27FC236}">
                <a16:creationId xmlns:a16="http://schemas.microsoft.com/office/drawing/2014/main" id="{0D651DCB-2212-4146-957E-C82D1B433B66}"/>
              </a:ext>
            </a:extLst>
          </p:cNvPr>
          <p:cNvSpPr txBox="1"/>
          <p:nvPr/>
        </p:nvSpPr>
        <p:spPr>
          <a:xfrm>
            <a:off x="365076" y="4293096"/>
            <a:ext cx="7834064" cy="1443985"/>
          </a:xfrm>
          <a:prstGeom prst="rect">
            <a:avLst/>
          </a:prstGeom>
          <a:noFill/>
        </p:spPr>
        <p:txBody>
          <a:bodyPr wrap="square">
            <a:spAutoFit/>
          </a:bodyPr>
          <a:lstStyle/>
          <a:p>
            <a:pPr indent="267970" algn="just">
              <a:lnSpc>
                <a:spcPts val="1570"/>
              </a:lnSpc>
              <a:spcBef>
                <a:spcPts val="300"/>
              </a:spcBef>
              <a:spcAft>
                <a:spcPts val="300"/>
              </a:spcAft>
            </a:pPr>
            <a:r>
              <a:rPr lang="zh-CN" altLang="zh-CN" sz="1800" b="1" dirty="0">
                <a:solidFill>
                  <a:srgbClr val="000000"/>
                </a:solidFill>
                <a:effectLst/>
                <a:latin typeface="Times New Roman" panose="02020603050405020304" pitchFamily="18" charset="0"/>
                <a:ea typeface="宋体" panose="02010600030101010101" pitchFamily="2" charset="-122"/>
              </a:rPr>
              <a:t>第一步：</a:t>
            </a:r>
            <a:r>
              <a:rPr lang="en-US" altLang="zh-CN" sz="1800" b="1" dirty="0">
                <a:solidFill>
                  <a:srgbClr val="000000"/>
                </a:solidFill>
                <a:effectLst/>
                <a:latin typeface="Times New Roman" panose="02020603050405020304" pitchFamily="18" charset="0"/>
                <a:ea typeface="宋体" panose="02010600030101010101" pitchFamily="2" charset="-122"/>
              </a:rPr>
              <a:t>TF-IDF</a:t>
            </a:r>
            <a:r>
              <a:rPr lang="zh-CN" altLang="zh-CN" sz="1800" b="1" dirty="0">
                <a:solidFill>
                  <a:srgbClr val="000000"/>
                </a:solidFill>
                <a:effectLst/>
                <a:latin typeface="Times New Roman" panose="02020603050405020304" pitchFamily="18" charset="0"/>
                <a:ea typeface="宋体" panose="02010600030101010101" pitchFamily="2" charset="-122"/>
              </a:rPr>
              <a:t>简介</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目标文本经过文本清洗和停用词的去除后，一般可以认为剩下的均为有着目标含义的词。下面如果需要对其特征进行更进一步的提取，那么提取的应该是那些能代表文章的元素，包括词、短语、句子、标点以及其他信息的词。从词的角度考虑，需要提取对文章表达贡献度大的词。</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51746900-0E63-4A5B-8B44-0FB00DB18505}"/>
              </a:ext>
            </a:extLst>
          </p:cNvPr>
          <p:cNvSpPr>
            <a:spLocks noGrp="1" noChangeArrowheads="1"/>
          </p:cNvSpPr>
          <p:nvPr>
            <p:ph type="title"/>
          </p:nvPr>
        </p:nvSpPr>
        <p:spPr/>
        <p:txBody>
          <a:bodyPr/>
          <a:lstStyle/>
          <a:p>
            <a:r>
              <a:rPr lang="en-US" altLang="zh-CN" sz="4000" b="1" dirty="0">
                <a:ea typeface="宋体" panose="02010600030101010101" pitchFamily="2" charset="-122"/>
              </a:rPr>
              <a:t>8.1  </a:t>
            </a:r>
            <a:r>
              <a:rPr lang="zh-CN" altLang="en-US" sz="4000" b="1" dirty="0">
                <a:ea typeface="宋体" panose="02010600030101010101" pitchFamily="2" charset="-122"/>
              </a:rPr>
              <a:t>文本数据处理</a:t>
            </a:r>
            <a:endParaRPr lang="zh-CN" altLang="en-US" sz="4000" dirty="0">
              <a:ea typeface="宋体" panose="02010600030101010101" pitchFamily="2" charset="-122"/>
            </a:endParaRPr>
          </a:p>
        </p:txBody>
      </p:sp>
      <p:sp>
        <p:nvSpPr>
          <p:cNvPr id="9219" name="内容占位符 2">
            <a:extLst>
              <a:ext uri="{FF2B5EF4-FFF2-40B4-BE49-F238E27FC236}">
                <a16:creationId xmlns:a16="http://schemas.microsoft.com/office/drawing/2014/main" id="{E198C888-D07A-4D76-B0CC-4FD7DD06F5D3}"/>
              </a:ext>
            </a:extLst>
          </p:cNvPr>
          <p:cNvSpPr>
            <a:spLocks noGrp="1" noChangeArrowheads="1"/>
          </p:cNvSpPr>
          <p:nvPr>
            <p:ph idx="1"/>
          </p:nvPr>
        </p:nvSpPr>
        <p:spPr>
          <a:xfrm>
            <a:off x="179512" y="1434282"/>
            <a:ext cx="8229600" cy="648072"/>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8.1.5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文本主题的提取（选学）：基于</a:t>
            </a:r>
            <a:r>
              <a:rPr lang="en-US" altLang="zh-CN" sz="1800" kern="100" dirty="0" err="1">
                <a:effectLst/>
                <a:latin typeface="方正姚体" panose="02010601030101010101" pitchFamily="2" charset="-122"/>
                <a:ea typeface="方正姚体" panose="02010601030101010101" pitchFamily="2" charset="-122"/>
                <a:cs typeface="Times New Roman" panose="02020603050405020304" pitchFamily="18" charset="0"/>
              </a:rPr>
              <a:t>TextRank</a:t>
            </a:r>
            <a:endPar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endParaRP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FA0D611A-7D41-45E7-AF5A-35F31A1844D3}"/>
              </a:ext>
            </a:extLst>
          </p:cNvPr>
          <p:cNvSpPr txBox="1"/>
          <p:nvPr/>
        </p:nvSpPr>
        <p:spPr>
          <a:xfrm>
            <a:off x="457200" y="2060848"/>
            <a:ext cx="8229600" cy="338554"/>
          </a:xfrm>
          <a:prstGeom prst="rect">
            <a:avLst/>
          </a:prstGeom>
          <a:noFill/>
        </p:spPr>
        <p:txBody>
          <a:bodyPr wrap="square">
            <a:spAutoFit/>
          </a:bodyPr>
          <a:lstStyle/>
          <a:p>
            <a:pPr indent="266700" algn="just"/>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63ABAE61-6637-4509-97DD-DBD31CFF70A5}"/>
              </a:ext>
            </a:extLst>
          </p:cNvPr>
          <p:cNvSpPr txBox="1"/>
          <p:nvPr/>
        </p:nvSpPr>
        <p:spPr>
          <a:xfrm>
            <a:off x="457200" y="2098998"/>
            <a:ext cx="8229600" cy="1485022"/>
          </a:xfrm>
          <a:prstGeom prst="rect">
            <a:avLst/>
          </a:prstGeom>
          <a:noFill/>
        </p:spPr>
        <p:txBody>
          <a:bodyPr wrap="square">
            <a:spAutoFit/>
          </a:bodyPr>
          <a:lstStyle/>
          <a:p>
            <a:pPr indent="266700" algn="just"/>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TextRank</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算法的核心思想来源自著名的网页排名算法</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PageRank</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PageRank</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是</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Sergey Brin</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与</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Larry Page</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于</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1998</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年在</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WWW7</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会议上提出来的，用来解决链接分析中网页排名的问题。在衡量一个网页的排名，可以根据感觉认为：</a:t>
            </a:r>
          </a:p>
          <a:p>
            <a:pPr marL="342900" lvl="0" indent="-342900" algn="just">
              <a:lnSpc>
                <a:spcPts val="1650"/>
              </a:lnSpc>
              <a:buFont typeface="Wingdings" panose="05000000000000000000" pitchFamily="2" charset="2"/>
              <a:buChar char=""/>
            </a:pPr>
            <a:r>
              <a:rPr lang="zh-CN" altLang="zh-CN" sz="1600" dirty="0">
                <a:effectLst/>
                <a:latin typeface="Times New Roman" panose="02020603050405020304" pitchFamily="18" charset="0"/>
                <a:ea typeface="楷体_GB2312"/>
              </a:rPr>
              <a:t>当一个网页被更多网页所链接时，其排名会越靠前；</a:t>
            </a:r>
          </a:p>
          <a:p>
            <a:pPr marL="342900" lvl="0" indent="-342900" algn="just">
              <a:lnSpc>
                <a:spcPts val="1650"/>
              </a:lnSpc>
              <a:buFont typeface="Wingdings" panose="05000000000000000000" pitchFamily="2" charset="2"/>
              <a:buChar char=""/>
            </a:pPr>
            <a:r>
              <a:rPr lang="zh-CN" altLang="zh-CN" sz="1600" dirty="0">
                <a:effectLst/>
                <a:latin typeface="Times New Roman" panose="02020603050405020304" pitchFamily="18" charset="0"/>
                <a:ea typeface="楷体_GB2312"/>
              </a:rPr>
              <a:t>排名高的网页应具有更大的表决权，即当一个网页被排名高的网页所链接时，其重要性也应对应提高。</a:t>
            </a:r>
          </a:p>
        </p:txBody>
      </p:sp>
      <p:pic>
        <p:nvPicPr>
          <p:cNvPr id="9" name="图片 8">
            <a:extLst>
              <a:ext uri="{FF2B5EF4-FFF2-40B4-BE49-F238E27FC236}">
                <a16:creationId xmlns:a16="http://schemas.microsoft.com/office/drawing/2014/main" id="{7D444A0F-E174-47FB-A28C-6C2305E4C75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417565"/>
            <a:ext cx="4142740" cy="298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200" b="1" dirty="0">
                <a:ea typeface="宋体" panose="02010600030101010101" pitchFamily="2" charset="-122"/>
              </a:rPr>
              <a:t>8.2  </a:t>
            </a:r>
            <a:r>
              <a:rPr lang="zh-CN" altLang="en-US" sz="3200" b="1" dirty="0">
                <a:ea typeface="宋体" panose="02010600030101010101" pitchFamily="2" charset="-122"/>
              </a:rPr>
              <a:t>更多的</a:t>
            </a:r>
            <a:r>
              <a:rPr lang="en-US" altLang="zh-CN" sz="3200" b="1" dirty="0">
                <a:ea typeface="宋体" panose="02010600030101010101" pitchFamily="2" charset="-122"/>
              </a:rPr>
              <a:t>word embedding</a:t>
            </a:r>
            <a:r>
              <a:rPr lang="zh-CN" altLang="en-US" sz="3200" b="1" dirty="0">
                <a:ea typeface="宋体" panose="02010600030101010101" pitchFamily="2" charset="-122"/>
              </a:rPr>
              <a:t>方法</a:t>
            </a:r>
            <a:r>
              <a:rPr lang="en-US" altLang="zh-CN" sz="3200" b="1" dirty="0">
                <a:ea typeface="宋体" panose="02010600030101010101" pitchFamily="2" charset="-122"/>
              </a:rPr>
              <a:t>—</a:t>
            </a:r>
            <a:r>
              <a:rPr lang="en-US" altLang="zh-CN" sz="3200" b="1" dirty="0" err="1">
                <a:ea typeface="宋体" panose="02010600030101010101" pitchFamily="2" charset="-122"/>
              </a:rPr>
              <a:t>fastText</a:t>
            </a:r>
            <a:r>
              <a:rPr lang="zh-CN" altLang="en-US" sz="3200" b="1" dirty="0">
                <a:ea typeface="宋体" panose="02010600030101010101" pitchFamily="2" charset="-122"/>
              </a:rPr>
              <a:t>和预训练词向量</a:t>
            </a:r>
            <a:endParaRPr lang="zh-CN" altLang="en-US" sz="3200" dirty="0">
              <a:ea typeface="宋体" panose="02010600030101010101" pitchFamily="2" charset="-122"/>
            </a:endParaRPr>
          </a:p>
        </p:txBody>
      </p:sp>
      <p:sp>
        <p:nvSpPr>
          <p:cNvPr id="10243" name="内容占位符 2">
            <a:extLst>
              <a:ext uri="{FF2B5EF4-FFF2-40B4-BE49-F238E27FC236}">
                <a16:creationId xmlns:a16="http://schemas.microsoft.com/office/drawing/2014/main" id="{3D6882DE-C9B6-4494-B4C6-2F1BE63F6AD3}"/>
              </a:ext>
            </a:extLst>
          </p:cNvPr>
          <p:cNvSpPr>
            <a:spLocks noGrp="1" noChangeArrowheads="1"/>
          </p:cNvSpPr>
          <p:nvPr>
            <p:ph idx="1"/>
          </p:nvPr>
        </p:nvSpPr>
        <p:spPr>
          <a:xfrm>
            <a:off x="107504" y="1556792"/>
            <a:ext cx="8229600" cy="676672"/>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8.2.1  </a:t>
            </a:r>
            <a:r>
              <a:rPr lang="en-US" altLang="zh-CN" sz="1800" kern="100" dirty="0" err="1">
                <a:effectLst/>
                <a:latin typeface="方正姚体" panose="02010601030101010101" pitchFamily="2" charset="-122"/>
                <a:ea typeface="方正姚体" panose="02010601030101010101" pitchFamily="2" charset="-122"/>
                <a:cs typeface="Times New Roman" panose="02020603050405020304" pitchFamily="18" charset="0"/>
              </a:rPr>
              <a:t>fastText</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的原理与基础算法</a:t>
            </a:r>
          </a:p>
          <a:p>
            <a:pPr marL="0" indent="0">
              <a:buNone/>
            </a:pPr>
            <a:endParaRPr lang="zh-CN" altLang="en-US" dirty="0">
              <a:ea typeface="宋体" panose="02010600030101010101" pitchFamily="2" charset="-122"/>
            </a:endParaRPr>
          </a:p>
        </p:txBody>
      </p:sp>
      <p:sp>
        <p:nvSpPr>
          <p:cNvPr id="8" name="文本框 7">
            <a:extLst>
              <a:ext uri="{FF2B5EF4-FFF2-40B4-BE49-F238E27FC236}">
                <a16:creationId xmlns:a16="http://schemas.microsoft.com/office/drawing/2014/main" id="{6438B91F-E3E1-4D39-BA60-7C8C3201EBFE}"/>
              </a:ext>
            </a:extLst>
          </p:cNvPr>
          <p:cNvSpPr txBox="1"/>
          <p:nvPr/>
        </p:nvSpPr>
        <p:spPr>
          <a:xfrm>
            <a:off x="251520" y="2235002"/>
            <a:ext cx="8291264" cy="2626360"/>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相对于传统的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word2vec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计算方法，</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fastText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是一种更为快速和新的计算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word embedding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的方法，其优点主要有以下几个方面</a:t>
            </a:r>
          </a:p>
          <a:p>
            <a:pPr marL="342900" lvl="0" indent="-342900" algn="just">
              <a:lnSpc>
                <a:spcPts val="1650"/>
              </a:lnSpc>
              <a:buFont typeface="Wingdings" panose="05000000000000000000" pitchFamily="2" charset="2"/>
              <a:buChar char=""/>
            </a:pPr>
            <a:r>
              <a:rPr lang="en-US" altLang="zh-CN" sz="1800" dirty="0" err="1">
                <a:effectLst/>
                <a:latin typeface="Times New Roman" panose="02020603050405020304" pitchFamily="18" charset="0"/>
                <a:ea typeface="楷体_GB2312"/>
              </a:rPr>
              <a:t>fastText</a:t>
            </a:r>
            <a:r>
              <a:rPr lang="zh-CN" altLang="zh-CN" sz="1800" dirty="0">
                <a:effectLst/>
                <a:latin typeface="Times New Roman" panose="02020603050405020304" pitchFamily="18" charset="0"/>
                <a:ea typeface="楷体_GB2312"/>
              </a:rPr>
              <a:t>在保持高精度的情况下加快了训练速度和测试速度；</a:t>
            </a:r>
          </a:p>
          <a:p>
            <a:pPr marL="342900" lvl="0" indent="-342900" algn="just">
              <a:lnSpc>
                <a:spcPts val="1650"/>
              </a:lnSpc>
              <a:buFont typeface="Wingdings" panose="05000000000000000000" pitchFamily="2" charset="2"/>
              <a:buChar char=""/>
            </a:pPr>
            <a:r>
              <a:rPr lang="en-US" altLang="zh-CN" sz="1800" dirty="0" err="1">
                <a:effectLst/>
                <a:latin typeface="Times New Roman" panose="02020603050405020304" pitchFamily="18" charset="0"/>
                <a:ea typeface="楷体_GB2312"/>
              </a:rPr>
              <a:t>fastText</a:t>
            </a:r>
            <a:r>
              <a:rPr lang="zh-CN" altLang="zh-CN" sz="1800" dirty="0">
                <a:effectLst/>
                <a:latin typeface="Times New Roman" panose="02020603050405020304" pitchFamily="18" charset="0"/>
                <a:ea typeface="楷体_GB2312"/>
              </a:rPr>
              <a:t>对</a:t>
            </a:r>
            <a:r>
              <a:rPr lang="en-US" altLang="zh-CN" sz="1800" dirty="0">
                <a:effectLst/>
                <a:latin typeface="Times New Roman" panose="02020603050405020304" pitchFamily="18" charset="0"/>
                <a:ea typeface="楷体_GB2312"/>
              </a:rPr>
              <a:t>word embedding</a:t>
            </a:r>
            <a:r>
              <a:rPr lang="zh-CN" altLang="zh-CN" sz="1800" dirty="0">
                <a:effectLst/>
                <a:latin typeface="Times New Roman" panose="02020603050405020304" pitchFamily="18" charset="0"/>
                <a:ea typeface="楷体_GB2312"/>
              </a:rPr>
              <a:t>的训练更加精准；</a:t>
            </a:r>
          </a:p>
          <a:p>
            <a:pPr marL="342900" lvl="0" indent="-342900" algn="just">
              <a:lnSpc>
                <a:spcPts val="1650"/>
              </a:lnSpc>
              <a:buFont typeface="Wingdings" panose="05000000000000000000" pitchFamily="2" charset="2"/>
              <a:buChar char=""/>
            </a:pPr>
            <a:r>
              <a:rPr lang="en-US" altLang="zh-CN" sz="1800" dirty="0" err="1">
                <a:effectLst/>
                <a:latin typeface="Times New Roman" panose="02020603050405020304" pitchFamily="18" charset="0"/>
                <a:ea typeface="楷体_GB2312"/>
              </a:rPr>
              <a:t>fastText</a:t>
            </a:r>
            <a:r>
              <a:rPr lang="zh-CN" altLang="zh-CN" sz="1800" dirty="0">
                <a:effectLst/>
                <a:latin typeface="Times New Roman" panose="02020603050405020304" pitchFamily="18" charset="0"/>
                <a:ea typeface="楷体_GB2312"/>
              </a:rPr>
              <a:t>采用两个重要的算法：</a:t>
            </a:r>
            <a:r>
              <a:rPr lang="en-US" altLang="zh-CN" sz="1800" dirty="0">
                <a:effectLst/>
                <a:latin typeface="Times New Roman" panose="02020603050405020304" pitchFamily="18" charset="0"/>
                <a:ea typeface="楷体_GB2312"/>
              </a:rPr>
              <a:t>N-gram</a:t>
            </a:r>
            <a:r>
              <a:rPr lang="zh-CN" altLang="zh-CN" sz="1800" dirty="0">
                <a:effectLst/>
                <a:latin typeface="Times New Roman" panose="02020603050405020304" pitchFamily="18" charset="0"/>
                <a:ea typeface="楷体_GB2312"/>
              </a:rPr>
              <a:t>（第一次出现这个词，下文有说明）、</a:t>
            </a:r>
            <a:r>
              <a:rPr lang="en-US" altLang="zh-CN" sz="1800" dirty="0">
                <a:effectLst/>
                <a:latin typeface="Times New Roman" panose="02020603050405020304" pitchFamily="18" charset="0"/>
                <a:ea typeface="楷体_GB2312"/>
              </a:rPr>
              <a:t>Hierarchical </a:t>
            </a:r>
            <a:r>
              <a:rPr lang="en-US" altLang="zh-CN" sz="1800" dirty="0" err="1">
                <a:effectLst/>
                <a:latin typeface="Times New Roman" panose="02020603050405020304" pitchFamily="18" charset="0"/>
                <a:ea typeface="楷体_GB2312"/>
              </a:rPr>
              <a:t>Softmax</a:t>
            </a:r>
            <a:r>
              <a:rPr lang="zh-CN" altLang="zh-CN" sz="1800" dirty="0">
                <a:effectLst/>
                <a:latin typeface="Times New Roman" panose="02020603050405020304" pitchFamily="18" charset="0"/>
                <a:ea typeface="楷体_GB2312"/>
              </a:rPr>
              <a:t>。</a:t>
            </a:r>
          </a:p>
          <a:p>
            <a:pPr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算法一：</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首先相对于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word2vec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中采用的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CBOW</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架构，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fastText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采用的是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N-gram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架构，如图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8.16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所示。</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5B19B68D-F633-46DE-B392-ABCD5A8271E9}"/>
              </a:ext>
            </a:extLst>
          </p:cNvPr>
          <p:cNvPicPr/>
          <p:nvPr/>
        </p:nvPicPr>
        <p:blipFill>
          <a:blip r:embed="rId2"/>
          <a:stretch>
            <a:fillRect/>
          </a:stretch>
        </p:blipFill>
        <p:spPr>
          <a:xfrm>
            <a:off x="5724128" y="4293096"/>
            <a:ext cx="3295015" cy="1679575"/>
          </a:xfrm>
          <a:prstGeom prst="rect">
            <a:avLst/>
          </a:prstGeom>
        </p:spPr>
      </p:pic>
    </p:spTree>
    <p:extLst>
      <p:ext uri="{BB962C8B-B14F-4D97-AF65-F5344CB8AC3E}">
        <p14:creationId xmlns:p14="http://schemas.microsoft.com/office/powerpoint/2010/main" val="3142348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200" b="1" dirty="0">
                <a:ea typeface="宋体" panose="02010600030101010101" pitchFamily="2" charset="-122"/>
              </a:rPr>
              <a:t>8.2  </a:t>
            </a:r>
            <a:r>
              <a:rPr lang="zh-CN" altLang="en-US" sz="3200" b="1" dirty="0">
                <a:ea typeface="宋体" panose="02010600030101010101" pitchFamily="2" charset="-122"/>
              </a:rPr>
              <a:t>更多的</a:t>
            </a:r>
            <a:r>
              <a:rPr lang="en-US" altLang="zh-CN" sz="3200" b="1" dirty="0">
                <a:ea typeface="宋体" panose="02010600030101010101" pitchFamily="2" charset="-122"/>
              </a:rPr>
              <a:t>word embedding</a:t>
            </a:r>
            <a:r>
              <a:rPr lang="zh-CN" altLang="en-US" sz="3200" b="1" dirty="0">
                <a:ea typeface="宋体" panose="02010600030101010101" pitchFamily="2" charset="-122"/>
              </a:rPr>
              <a:t>方法</a:t>
            </a:r>
            <a:r>
              <a:rPr lang="en-US" altLang="zh-CN" sz="3200" b="1" dirty="0">
                <a:ea typeface="宋体" panose="02010600030101010101" pitchFamily="2" charset="-122"/>
              </a:rPr>
              <a:t>—</a:t>
            </a:r>
            <a:r>
              <a:rPr lang="en-US" altLang="zh-CN" sz="3200" b="1" dirty="0" err="1">
                <a:ea typeface="宋体" panose="02010600030101010101" pitchFamily="2" charset="-122"/>
              </a:rPr>
              <a:t>fastText</a:t>
            </a:r>
            <a:r>
              <a:rPr lang="zh-CN" altLang="en-US" sz="3200" b="1" dirty="0">
                <a:ea typeface="宋体" panose="02010600030101010101" pitchFamily="2" charset="-122"/>
              </a:rPr>
              <a:t>和预训练词向量</a:t>
            </a:r>
          </a:p>
        </p:txBody>
      </p:sp>
      <p:sp>
        <p:nvSpPr>
          <p:cNvPr id="8" name="文本框 7">
            <a:extLst>
              <a:ext uri="{FF2B5EF4-FFF2-40B4-BE49-F238E27FC236}">
                <a16:creationId xmlns:a16="http://schemas.microsoft.com/office/drawing/2014/main" id="{68163624-7B5B-4D03-B28F-7C94AA2948EC}"/>
              </a:ext>
            </a:extLst>
          </p:cNvPr>
          <p:cNvSpPr txBox="1"/>
          <p:nvPr/>
        </p:nvSpPr>
        <p:spPr>
          <a:xfrm>
            <a:off x="179512" y="2060848"/>
            <a:ext cx="8147248" cy="1200329"/>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前面介绍完架构和理论，本小节开始使用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fastText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。这里主要介绍中文部分的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fastText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处理。</a:t>
            </a:r>
          </a:p>
          <a:p>
            <a:pPr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第一步：数据收集与分词</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为了演示</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fastText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的使用，构造如图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8.18</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所示的数据集：</a:t>
            </a:r>
          </a:p>
        </p:txBody>
      </p:sp>
      <p:sp>
        <p:nvSpPr>
          <p:cNvPr id="6" name="文本框 5">
            <a:extLst>
              <a:ext uri="{FF2B5EF4-FFF2-40B4-BE49-F238E27FC236}">
                <a16:creationId xmlns:a16="http://schemas.microsoft.com/office/drawing/2014/main" id="{64CC3149-49B7-4F47-A28A-CC85292510E4}"/>
              </a:ext>
            </a:extLst>
          </p:cNvPr>
          <p:cNvSpPr txBox="1"/>
          <p:nvPr/>
        </p:nvSpPr>
        <p:spPr>
          <a:xfrm>
            <a:off x="251520" y="1524959"/>
            <a:ext cx="6120680" cy="369332"/>
          </a:xfrm>
          <a:prstGeom prst="rect">
            <a:avLst/>
          </a:prstGeom>
          <a:noFill/>
        </p:spPr>
        <p:txBody>
          <a:bodyPr wrap="square">
            <a:spAutoFit/>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8.2.2  </a:t>
            </a:r>
            <a:r>
              <a:rPr lang="en-US" altLang="zh-CN" sz="1800" kern="100" dirty="0" err="1">
                <a:effectLst/>
                <a:latin typeface="方正姚体" panose="02010601030101010101" pitchFamily="2" charset="-122"/>
                <a:ea typeface="方正姚体" panose="02010601030101010101" pitchFamily="2" charset="-122"/>
                <a:cs typeface="Times New Roman" panose="02020603050405020304" pitchFamily="18" charset="0"/>
              </a:rPr>
              <a:t>fastText</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训练以及与</a:t>
            </a:r>
            <a:r>
              <a:rPr lang="en-US" altLang="zh-CN" sz="1800" kern="100" dirty="0" err="1">
                <a:effectLst/>
                <a:latin typeface="方正姚体" panose="02010601030101010101" pitchFamily="2" charset="-122"/>
                <a:ea typeface="方正姚体" panose="02010601030101010101" pitchFamily="2" charset="-122"/>
                <a:cs typeface="Times New Roman" panose="02020603050405020304" pitchFamily="18" charset="0"/>
              </a:rPr>
              <a:t>PyTorch</a:t>
            </a: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 2.0</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的协同使用</a:t>
            </a:r>
          </a:p>
        </p:txBody>
      </p:sp>
      <p:pic>
        <p:nvPicPr>
          <p:cNvPr id="7" name="图片 6">
            <a:extLst>
              <a:ext uri="{FF2B5EF4-FFF2-40B4-BE49-F238E27FC236}">
                <a16:creationId xmlns:a16="http://schemas.microsoft.com/office/drawing/2014/main" id="{B50341DF-9201-4128-BC8F-65D820BE5524}"/>
              </a:ext>
            </a:extLst>
          </p:cNvPr>
          <p:cNvPicPr/>
          <p:nvPr/>
        </p:nvPicPr>
        <p:blipFill>
          <a:blip r:embed="rId2"/>
          <a:stretch>
            <a:fillRect/>
          </a:stretch>
        </p:blipFill>
        <p:spPr>
          <a:xfrm>
            <a:off x="2195736" y="3596824"/>
            <a:ext cx="5274310" cy="755015"/>
          </a:xfrm>
          <a:prstGeom prst="rect">
            <a:avLst/>
          </a:prstGeom>
        </p:spPr>
      </p:pic>
    </p:spTree>
    <p:extLst>
      <p:ext uri="{BB962C8B-B14F-4D97-AF65-F5344CB8AC3E}">
        <p14:creationId xmlns:p14="http://schemas.microsoft.com/office/powerpoint/2010/main" val="2170813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200" b="1" dirty="0">
                <a:ea typeface="宋体" panose="02010600030101010101" pitchFamily="2" charset="-122"/>
              </a:rPr>
              <a:t>8.2  </a:t>
            </a:r>
            <a:r>
              <a:rPr lang="zh-CN" altLang="en-US" sz="3200" b="1" dirty="0">
                <a:ea typeface="宋体" panose="02010600030101010101" pitchFamily="2" charset="-122"/>
              </a:rPr>
              <a:t>更多的</a:t>
            </a:r>
            <a:r>
              <a:rPr lang="en-US" altLang="zh-CN" sz="3200" b="1" dirty="0">
                <a:ea typeface="宋体" panose="02010600030101010101" pitchFamily="2" charset="-122"/>
              </a:rPr>
              <a:t>word embedding</a:t>
            </a:r>
            <a:r>
              <a:rPr lang="zh-CN" altLang="en-US" sz="3200" b="1" dirty="0">
                <a:ea typeface="宋体" panose="02010600030101010101" pitchFamily="2" charset="-122"/>
              </a:rPr>
              <a:t>方法</a:t>
            </a:r>
            <a:r>
              <a:rPr lang="en-US" altLang="zh-CN" sz="3200" b="1" dirty="0">
                <a:ea typeface="宋体" panose="02010600030101010101" pitchFamily="2" charset="-122"/>
              </a:rPr>
              <a:t>—</a:t>
            </a:r>
            <a:r>
              <a:rPr lang="en-US" altLang="zh-CN" sz="3200" b="1" dirty="0" err="1">
                <a:ea typeface="宋体" panose="02010600030101010101" pitchFamily="2" charset="-122"/>
              </a:rPr>
              <a:t>fastText</a:t>
            </a:r>
            <a:r>
              <a:rPr lang="zh-CN" altLang="en-US" sz="3200" b="1" dirty="0">
                <a:ea typeface="宋体" panose="02010600030101010101" pitchFamily="2" charset="-122"/>
              </a:rPr>
              <a:t>和预训练词向量</a:t>
            </a:r>
          </a:p>
        </p:txBody>
      </p:sp>
      <p:sp>
        <p:nvSpPr>
          <p:cNvPr id="6" name="文本框 5">
            <a:extLst>
              <a:ext uri="{FF2B5EF4-FFF2-40B4-BE49-F238E27FC236}">
                <a16:creationId xmlns:a16="http://schemas.microsoft.com/office/drawing/2014/main" id="{C91E65F5-0DBC-4DF2-9F02-889E7F9241AD}"/>
              </a:ext>
            </a:extLst>
          </p:cNvPr>
          <p:cNvSpPr txBox="1"/>
          <p:nvPr/>
        </p:nvSpPr>
        <p:spPr>
          <a:xfrm>
            <a:off x="323528" y="1556792"/>
            <a:ext cx="6624736" cy="369332"/>
          </a:xfrm>
          <a:prstGeom prst="rect">
            <a:avLst/>
          </a:prstGeom>
          <a:noFill/>
        </p:spPr>
        <p:txBody>
          <a:bodyPr wrap="square">
            <a:spAutoFit/>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8.2.3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使用其他预训练参数做</a:t>
            </a:r>
            <a:r>
              <a:rPr lang="en-US" altLang="zh-CN" sz="1800" kern="100" dirty="0" err="1">
                <a:effectLst/>
                <a:latin typeface="方正姚体" panose="02010601030101010101" pitchFamily="2" charset="-122"/>
                <a:ea typeface="方正姚体" panose="02010601030101010101" pitchFamily="2" charset="-122"/>
                <a:cs typeface="Times New Roman" panose="02020603050405020304" pitchFamily="18" charset="0"/>
              </a:rPr>
              <a:t>PyTorch</a:t>
            </a: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 2.0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词嵌入矩阵（中文）</a:t>
            </a:r>
          </a:p>
        </p:txBody>
      </p:sp>
      <p:sp>
        <p:nvSpPr>
          <p:cNvPr id="10" name="文本框 9">
            <a:extLst>
              <a:ext uri="{FF2B5EF4-FFF2-40B4-BE49-F238E27FC236}">
                <a16:creationId xmlns:a16="http://schemas.microsoft.com/office/drawing/2014/main" id="{B3F992FF-538C-41BB-9782-9ADE95E687FB}"/>
              </a:ext>
            </a:extLst>
          </p:cNvPr>
          <p:cNvSpPr txBox="1"/>
          <p:nvPr/>
        </p:nvSpPr>
        <p:spPr>
          <a:xfrm>
            <a:off x="457200" y="2209420"/>
            <a:ext cx="8229600" cy="1477328"/>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无论是使用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word2vec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还是</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fastText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作为训练基础都是可以的。但是对于个人用户或者规模不大的公司机构来说，做一个庞大的预训练项目是一个费时费力的工程。</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那么既然它山之石可以攻玉，那么为什么不借助其他免费的训练好的词向量作为使用基础呢？如图所示。</a:t>
            </a:r>
          </a:p>
        </p:txBody>
      </p:sp>
      <p:pic>
        <p:nvPicPr>
          <p:cNvPr id="7" name="图片 6">
            <a:extLst>
              <a:ext uri="{FF2B5EF4-FFF2-40B4-BE49-F238E27FC236}">
                <a16:creationId xmlns:a16="http://schemas.microsoft.com/office/drawing/2014/main" id="{C7725F81-6966-4FBB-A7A1-E92783760F62}"/>
              </a:ext>
            </a:extLst>
          </p:cNvPr>
          <p:cNvPicPr/>
          <p:nvPr/>
        </p:nvPicPr>
        <p:blipFill>
          <a:blip r:embed="rId2"/>
          <a:stretch>
            <a:fillRect/>
          </a:stretch>
        </p:blipFill>
        <p:spPr>
          <a:xfrm>
            <a:off x="3275856" y="3789040"/>
            <a:ext cx="5274310" cy="1820545"/>
          </a:xfrm>
          <a:prstGeom prst="rect">
            <a:avLst/>
          </a:prstGeom>
        </p:spPr>
      </p:pic>
    </p:spTree>
    <p:extLst>
      <p:ext uri="{BB962C8B-B14F-4D97-AF65-F5344CB8AC3E}">
        <p14:creationId xmlns:p14="http://schemas.microsoft.com/office/powerpoint/2010/main" val="2655698500"/>
      </p:ext>
    </p:extLst>
  </p:cSld>
  <p:clrMapOvr>
    <a:masterClrMapping/>
  </p:clrMapOvr>
</p:sld>
</file>

<file path=ppt/theme/theme1.xml><?xml version="1.0" encoding="utf-8"?>
<a:theme xmlns:a="http://schemas.openxmlformats.org/drawingml/2006/main" name="Tema de Office">
  <a:themeElements>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ema de 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157255463</TotalTime>
  <Pages>0</Pages>
  <Words>2086</Words>
  <Characters>0</Characters>
  <Application>Microsoft Office PowerPoint</Application>
  <DocSecurity>0</DocSecurity>
  <PresentationFormat>全屏显示(4:3)</PresentationFormat>
  <Lines>0</Lines>
  <Paragraphs>93</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方正姚体</vt:lpstr>
      <vt:lpstr>宋体</vt:lpstr>
      <vt:lpstr>Arial</vt:lpstr>
      <vt:lpstr>Calibri</vt:lpstr>
      <vt:lpstr>Times New Roman</vt:lpstr>
      <vt:lpstr>Wingdings</vt:lpstr>
      <vt:lpstr>Tema de Office</vt:lpstr>
      <vt:lpstr>第8章  梅西-阿根廷+巴西=？——有趣的word embedding</vt:lpstr>
      <vt:lpstr>8.1  文本数据处理</vt:lpstr>
      <vt:lpstr>8.1  文本数据处理</vt:lpstr>
      <vt:lpstr>8.1  文本数据处理</vt:lpstr>
      <vt:lpstr>8.1  文本数据处理</vt:lpstr>
      <vt:lpstr>8.1  文本数据处理</vt:lpstr>
      <vt:lpstr>8.2  更多的word embedding方法—fastText和预训练词向量</vt:lpstr>
      <vt:lpstr>8.2  更多的word embedding方法—fastText和预训练词向量</vt:lpstr>
      <vt:lpstr>8.2  更多的word embedding方法—fastText和预训练词向量</vt:lpstr>
      <vt:lpstr>8.3  针对文本的卷积神经网络模型简介-字符卷积</vt:lpstr>
      <vt:lpstr>8.3  针对文本的卷积神经网络模型简介-字符卷积</vt:lpstr>
      <vt:lpstr>8.4  针对文本的卷积神经网络模型简介-词卷积</vt:lpstr>
      <vt:lpstr>8.4  针对文本的卷积神经网络模型简介-词卷积</vt:lpstr>
      <vt:lpstr>8.5  使用卷积对文本分类的补充内容</vt:lpstr>
      <vt:lpstr>8.5  使用卷积对文本分类的补充内容</vt:lpstr>
      <vt:lpstr>8.6 本章小结</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Design</dc:creator>
  <cp:keywords/>
  <dc:description/>
  <cp:lastModifiedBy>lenovo</cp:lastModifiedBy>
  <cp:revision>59</cp:revision>
  <cp:lastPrinted>1899-12-30T00:00:00Z</cp:lastPrinted>
  <dcterms:created xsi:type="dcterms:W3CDTF">2010-05-18T15:49:44Z</dcterms:created>
  <dcterms:modified xsi:type="dcterms:W3CDTF">2023-10-19T06:24:55Z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2052-8.1.0.2988</vt:lpwstr>
  </property>
</Properties>
</file>