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73" r:id="rId3"/>
    <p:sldId id="274" r:id="rId4"/>
    <p:sldId id="271" r:id="rId5"/>
    <p:sldId id="270" r:id="rId6"/>
    <p:sldId id="272" r:id="rId7"/>
    <p:sldId id="269" r:id="rId8"/>
    <p:sldId id="275" r:id="rId9"/>
    <p:sldId id="276" r:id="rId10"/>
    <p:sldId id="277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95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C34F93-2816-42E0-8E5C-486A9B22928D}" type="datetimeFigureOut">
              <a:rPr lang="zh-CN" altLang="en-US" smtClean="0"/>
              <a:pPr/>
              <a:t>2019/8/30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6186C7-A00C-48B2-8D92-622C916D29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849C1-C78C-4710-BA5F-6A9638C136CA}" type="datetime1">
              <a:rPr lang="zh-CN" altLang="en-US" smtClean="0"/>
              <a:pPr/>
              <a:t>2019/8/30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 descr="nbu-logo.jpg"/>
          <p:cNvPicPr>
            <a:picLocks noChangeAspect="1"/>
          </p:cNvPicPr>
          <p:nvPr userDrawn="1"/>
        </p:nvPicPr>
        <p:blipFill>
          <a:blip r:embed="rId2"/>
          <a:srcRect b="11097"/>
          <a:stretch>
            <a:fillRect/>
          </a:stretch>
        </p:blipFill>
        <p:spPr>
          <a:xfrm>
            <a:off x="5934078" y="214290"/>
            <a:ext cx="3209922" cy="11430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F2EA4-8756-4A91-B5E4-C302B875FE8C}" type="datetime1">
              <a:rPr lang="zh-CN" altLang="en-US" smtClean="0"/>
              <a:pPr/>
              <a:t>2019/8/30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8CBD6-D1A0-4492-8A5A-11C65C88944E}" type="datetime1">
              <a:rPr lang="zh-CN" altLang="en-US" smtClean="0"/>
              <a:pPr/>
              <a:t>2019/8/30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6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3DBF5-C36C-4751-891D-486C0599CEEA}" type="datetime1">
              <a:rPr lang="zh-CN" altLang="en-US" smtClean="0"/>
              <a:pPr/>
              <a:t>2019/8/30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7" name="图片 6" descr="nbu-logo-1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00958" y="50594"/>
            <a:ext cx="1500188" cy="15001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B9C73-8199-45BF-859E-77F7C8C9399E}" type="datetime1">
              <a:rPr lang="zh-CN" altLang="en-US" smtClean="0"/>
              <a:pPr/>
              <a:t>2019/8/30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C8F7-13D3-4FF9-97DF-9C17F0028368}" type="datetime1">
              <a:rPr lang="zh-CN" altLang="en-US" smtClean="0"/>
              <a:pPr/>
              <a:t>2019/8/30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AD626-62DF-4385-9E52-D2CF2F70B426}" type="datetime1">
              <a:rPr lang="zh-CN" altLang="en-US" smtClean="0"/>
              <a:pPr/>
              <a:t>2019/8/30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1E71-1B79-4AA6-8882-5C81468FF929}" type="datetime1">
              <a:rPr lang="zh-CN" altLang="en-US" smtClean="0"/>
              <a:pPr/>
              <a:t>2019/8/30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FCE6-EEF1-444D-B6F9-84EC11AF282E}" type="datetime1">
              <a:rPr lang="zh-CN" altLang="en-US" smtClean="0"/>
              <a:pPr/>
              <a:t>2019/8/30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FEFC8-740A-4FA0-89EB-364FE87D2AB1}" type="datetime1">
              <a:rPr lang="zh-CN" altLang="en-US" smtClean="0"/>
              <a:pPr/>
              <a:t>2019/8/30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2596B-9364-44E0-B073-89F5C948CD5A}" type="datetime1">
              <a:rPr lang="zh-CN" altLang="en-US" smtClean="0"/>
              <a:pPr/>
              <a:t>2019/8/30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7DB9D-1D91-4F63-BDE5-0ECBBA29E4AF}" type="datetime1">
              <a:rPr lang="zh-CN" altLang="en-US" smtClean="0"/>
              <a:pPr/>
              <a:t>2019/8/30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3314" name="AutoShape 2" descr="http://img1.imgtn.bdimg.com/it/u=2800068669,3888819830&amp;fm=26&amp;gp=0.jpg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316" name="AutoShape 4" descr="http://img1.imgtn.bdimg.com/it/u=2800068669,3888819830&amp;fm=26&amp;gp=0.jpg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318" name="AutoShape 6" descr="http://img1.imgtn.bdimg.com/it/u=2800068669,3888819830&amp;fm=26&amp;gp=0.jpg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0" y="1285860"/>
            <a:ext cx="7500958" cy="200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0" y="6143644"/>
            <a:ext cx="9144000" cy="1588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14714" y="1928802"/>
            <a:ext cx="5386398" cy="1470025"/>
          </a:xfrm>
        </p:spPr>
        <p:txBody>
          <a:bodyPr/>
          <a:lstStyle/>
          <a:p>
            <a:pPr algn="l"/>
            <a:r>
              <a:rPr lang="en-US" altLang="zh-CN" dirty="0" smtClean="0">
                <a:latin typeface="Arial" pitchFamily="34" charset="0"/>
                <a:cs typeface="Arial" pitchFamily="34" charset="0"/>
              </a:rPr>
              <a:t>Discrete Math</a:t>
            </a:r>
            <a:endParaRPr lang="zh-CN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414714" y="3714752"/>
            <a:ext cx="5014938" cy="214314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altLang="zh-CN" sz="3600" dirty="0" smtClean="0">
                <a:latin typeface="Arial" pitchFamily="34" charset="0"/>
                <a:cs typeface="Arial" pitchFamily="34" charset="0"/>
              </a:rPr>
              <a:t>Haiming Chen</a:t>
            </a:r>
          </a:p>
          <a:p>
            <a:pPr algn="l"/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Associate Professor, PhD</a:t>
            </a:r>
          </a:p>
          <a:p>
            <a:pPr algn="l"/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Department of Computer Science,</a:t>
            </a:r>
          </a:p>
          <a:p>
            <a:pPr algn="l"/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Ningbo University</a:t>
            </a:r>
          </a:p>
          <a:p>
            <a:pPr algn="l"/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http://www.chenhaiming.cn</a:t>
            </a:r>
            <a:endParaRPr lang="zh-CN" alt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1</a:t>
            </a:fld>
            <a:endParaRPr lang="zh-CN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143116"/>
            <a:ext cx="3018336" cy="3676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Note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pic>
        <p:nvPicPr>
          <p:cNvPr id="18434" name="Picture 2" descr="https://ss2.bdstatic.com/70cFvnSh_Q1YnxGkpoWK1HF6hhy/it/u=3248337634,1434535934&amp;fm=26&amp;gp=0.jpg"/>
          <p:cNvPicPr>
            <a:picLocks noChangeAspect="1" noChangeArrowheads="1"/>
          </p:cNvPicPr>
          <p:nvPr/>
        </p:nvPicPr>
        <p:blipFill>
          <a:blip r:embed="rId2"/>
          <a:srcRect t="15625" b="4166"/>
          <a:stretch>
            <a:fillRect/>
          </a:stretch>
        </p:blipFill>
        <p:spPr bwMode="auto">
          <a:xfrm>
            <a:off x="0" y="1357274"/>
            <a:ext cx="9144000" cy="55007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What’s Discrete Math?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part of mathematics devoted to the study of </a:t>
            </a:r>
            <a:r>
              <a:rPr lang="en-US" altLang="zh-CN" dirty="0" smtClean="0">
                <a:solidFill>
                  <a:srgbClr val="FF0000"/>
                </a:solidFill>
              </a:rPr>
              <a:t>discrete objects</a:t>
            </a:r>
          </a:p>
          <a:p>
            <a:pPr lvl="1"/>
            <a:r>
              <a:rPr lang="en-US" altLang="zh-CN" dirty="0" smtClean="0"/>
              <a:t>What is the shortest path between two cities using a transportation system?</a:t>
            </a:r>
          </a:p>
          <a:p>
            <a:pPr lvl="1"/>
            <a:r>
              <a:rPr lang="en-US" altLang="zh-CN" dirty="0" smtClean="0"/>
              <a:t>How many valid Internet addresses are there?</a:t>
            </a:r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Why is it important?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 smtClean="0"/>
              <a:t>information is stored and manipulated by computing machines in a discrete fashion</a:t>
            </a:r>
          </a:p>
          <a:p>
            <a:r>
              <a:rPr lang="en-US" altLang="zh-CN" dirty="0" smtClean="0"/>
              <a:t>provides the mathematical foundations for many computer science courses including data structures, algorithms, database theory, automata theory, formal languages, compiler theory, computer security, and operating systems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Goals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Think logically and mathematically</a:t>
            </a:r>
          </a:p>
          <a:p>
            <a:pPr lvl="1"/>
            <a:r>
              <a:rPr lang="en-US" altLang="zh-CN" dirty="0" smtClean="0"/>
              <a:t>Mathematical Reasoning</a:t>
            </a:r>
          </a:p>
          <a:p>
            <a:pPr lvl="1"/>
            <a:r>
              <a:rPr lang="en-US" altLang="zh-CN" dirty="0" smtClean="0"/>
              <a:t>Combinatorial Analysis</a:t>
            </a:r>
          </a:p>
          <a:p>
            <a:pPr lvl="1"/>
            <a:r>
              <a:rPr lang="en-US" altLang="zh-CN" dirty="0" smtClean="0"/>
              <a:t>Discrete Structures</a:t>
            </a:r>
          </a:p>
          <a:p>
            <a:pPr lvl="1"/>
            <a:r>
              <a:rPr lang="en-US" altLang="zh-CN" dirty="0" smtClean="0"/>
              <a:t>Algorithmic Thinking</a:t>
            </a:r>
          </a:p>
          <a:p>
            <a:pPr lvl="1"/>
            <a:r>
              <a:rPr lang="en-US" altLang="zh-CN" dirty="0" smtClean="0"/>
              <a:t>Applications and Modeling</a:t>
            </a:r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timgsa.baidu.com/timg?image&amp;quality=80&amp;size=b9999_10000&amp;sec=1566846372441&amp;di=eee840e9986635eae90ea7972ba9565b&amp;imgtype=0&amp;src=http%3A%2F%2Fimg11.360buyimg.com%2Fn1%2Fjfs%2Ft3154%2F310%2F5706447715%2F229768%2F371ecaf2%2F587d915bN85d45f2a.jpg"/>
          <p:cNvPicPr>
            <a:picLocks noChangeAspect="1" noChangeArrowheads="1"/>
          </p:cNvPicPr>
          <p:nvPr/>
        </p:nvPicPr>
        <p:blipFill>
          <a:blip r:embed="rId2"/>
          <a:srcRect r="7857"/>
          <a:stretch>
            <a:fillRect/>
          </a:stretch>
        </p:blipFill>
        <p:spPr bwMode="auto">
          <a:xfrm>
            <a:off x="6072198" y="2571744"/>
            <a:ext cx="3071802" cy="3333750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428736"/>
            <a:ext cx="8229600" cy="4686320"/>
          </a:xfrm>
        </p:spPr>
        <p:txBody>
          <a:bodyPr>
            <a:normAutofit fontScale="55000" lnSpcReduction="20000"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altLang="zh-CN" sz="3300" dirty="0" smtClean="0"/>
              <a:t>Part I</a:t>
            </a:r>
            <a:r>
              <a:rPr lang="zh-CN" altLang="en-US" sz="3300" dirty="0" smtClean="0"/>
              <a:t>：</a:t>
            </a:r>
            <a:r>
              <a:rPr lang="en-US" altLang="zh-CN" sz="3300" dirty="0" smtClean="0"/>
              <a:t>Logic </a:t>
            </a:r>
            <a:r>
              <a:rPr lang="zh-CN" altLang="en-US" sz="3300" dirty="0" smtClean="0"/>
              <a:t>（</a:t>
            </a:r>
            <a:r>
              <a:rPr lang="en-US" altLang="zh-CN" sz="3300" dirty="0" smtClean="0"/>
              <a:t>Thinking in Mathematics</a:t>
            </a:r>
            <a:r>
              <a:rPr lang="zh-CN" altLang="en-US" sz="3300" dirty="0" smtClean="0"/>
              <a:t>）</a:t>
            </a:r>
            <a:endParaRPr lang="en-US" altLang="zh-CN" sz="3300" dirty="0" smtClean="0"/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Propositional Logic, Predicates and Quantifiers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Definition, Theorem, Corollary and Proofs </a:t>
            </a:r>
            <a:r>
              <a:rPr lang="en-US" altLang="zh-CN" u="sng" dirty="0" smtClean="0">
                <a:solidFill>
                  <a:srgbClr val="FF0000"/>
                </a:solidFill>
              </a:rPr>
              <a:t>(Induction)</a:t>
            </a:r>
          </a:p>
          <a:p>
            <a:r>
              <a:rPr lang="en-US" altLang="zh-CN" dirty="0" smtClean="0"/>
              <a:t>Part II</a:t>
            </a:r>
            <a:r>
              <a:rPr lang="zh-CN" altLang="en-US" dirty="0" smtClean="0"/>
              <a:t>：</a:t>
            </a:r>
            <a:r>
              <a:rPr lang="en-US" altLang="zh-CN" dirty="0" smtClean="0"/>
              <a:t>Counting</a:t>
            </a:r>
          </a:p>
          <a:p>
            <a:pPr lvl="1"/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Number Theory</a:t>
            </a:r>
          </a:p>
          <a:p>
            <a:pPr lvl="1"/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Discrete Probability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Lists and Sequences </a:t>
            </a:r>
            <a:r>
              <a:rPr lang="en-US" altLang="zh-CN" u="sng" dirty="0" smtClean="0">
                <a:solidFill>
                  <a:srgbClr val="FF0000"/>
                </a:solidFill>
              </a:rPr>
              <a:t>(Recursive Definition &amp; Recurrence)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Permutation and Combination </a:t>
            </a:r>
            <a:r>
              <a:rPr lang="en-US" altLang="zh-CN" u="sng" dirty="0" smtClean="0">
                <a:solidFill>
                  <a:srgbClr val="FF0000"/>
                </a:solidFill>
              </a:rPr>
              <a:t>(Counting)</a:t>
            </a:r>
          </a:p>
          <a:p>
            <a:r>
              <a:rPr lang="en-US" altLang="zh-CN" dirty="0" smtClean="0"/>
              <a:t>Part III: Discrete Structure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Sets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Relations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Functions</a:t>
            </a:r>
          </a:p>
          <a:p>
            <a:pPr lvl="1"/>
            <a:r>
              <a:rPr lang="en-US" altLang="zh-CN" dirty="0" smtClean="0"/>
              <a:t>Trees</a:t>
            </a:r>
          </a:p>
          <a:p>
            <a:pPr lvl="1"/>
            <a:r>
              <a:rPr lang="en-US" altLang="zh-CN" dirty="0" smtClean="0"/>
              <a:t>Graphs</a:t>
            </a:r>
          </a:p>
          <a:p>
            <a:pPr lvl="1"/>
            <a:r>
              <a:rPr lang="en-US" altLang="zh-CN" sz="27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Algorithms (Recursive)</a:t>
            </a:r>
          </a:p>
          <a:p>
            <a:pPr lvl="1"/>
            <a:r>
              <a:rPr lang="en-US" altLang="zh-CN" sz="27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Modeling Computation</a:t>
            </a:r>
          </a:p>
          <a:p>
            <a:r>
              <a:rPr lang="en-US" altLang="zh-CN" dirty="0" smtClean="0"/>
              <a:t>Part IV: Algebra</a:t>
            </a:r>
          </a:p>
          <a:p>
            <a:pPr lvl="1"/>
            <a:r>
              <a:rPr lang="en-US" altLang="zh-CN" u="sng" dirty="0" smtClean="0">
                <a:solidFill>
                  <a:srgbClr val="FF0000"/>
                </a:solidFill>
              </a:rPr>
              <a:t>Algebra (Groups)</a:t>
            </a:r>
            <a:r>
              <a:rPr lang="en-US" altLang="zh-CN" dirty="0" smtClean="0">
                <a:solidFill>
                  <a:srgbClr val="FF0000"/>
                </a:solidFill>
              </a:rPr>
              <a:t> *</a:t>
            </a:r>
            <a:endParaRPr lang="en-US" altLang="zh-CN" u="sng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Boolean Algebra</a:t>
            </a:r>
          </a:p>
          <a:p>
            <a:endParaRPr lang="en-US" altLang="zh-CN" sz="3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142976" y="3643314"/>
            <a:ext cx="5061001" cy="7078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CN" sz="4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 discrete set of skills</a:t>
            </a:r>
            <a:endParaRPr lang="zh-CN" altLang="en-US" sz="4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Textbook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800 examples</a:t>
            </a:r>
          </a:p>
          <a:p>
            <a:r>
              <a:rPr lang="en-US" altLang="zh-CN" dirty="0" smtClean="0"/>
              <a:t>4000 exercises </a:t>
            </a:r>
          </a:p>
          <a:p>
            <a:r>
              <a:rPr lang="en-US" altLang="zh-CN" dirty="0" smtClean="0"/>
              <a:t>150 computer projects</a:t>
            </a:r>
          </a:p>
          <a:p>
            <a:r>
              <a:rPr lang="en-US" altLang="zh-CN" dirty="0" smtClean="0"/>
              <a:t>600 North American schools</a:t>
            </a:r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Homework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8 students each group</a:t>
            </a:r>
          </a:p>
          <a:p>
            <a:r>
              <a:rPr lang="en-US" altLang="zh-CN" dirty="0" smtClean="0"/>
              <a:t>Prepare 2 notebooks for homework</a:t>
            </a:r>
          </a:p>
          <a:p>
            <a:r>
              <a:rPr lang="en-US" altLang="zh-CN" dirty="0" smtClean="0"/>
              <a:t>Every Tuesday, before class, hand in your homework to your group</a:t>
            </a:r>
          </a:p>
          <a:p>
            <a:r>
              <a:rPr lang="en-US" altLang="zh-CN" dirty="0" smtClean="0"/>
              <a:t>Check homework each </a:t>
            </a:r>
            <a:r>
              <a:rPr lang="en-US" altLang="zh-CN" dirty="0" smtClean="0"/>
              <a:t>other</a:t>
            </a:r>
          </a:p>
          <a:p>
            <a:r>
              <a:rPr lang="en-US" altLang="zh-CN" dirty="0" smtClean="0"/>
              <a:t>Every Friday, before class, return the homework to TA</a:t>
            </a:r>
          </a:p>
          <a:p>
            <a:r>
              <a:rPr lang="en-US" altLang="zh-CN" dirty="0" smtClean="0"/>
              <a:t>Next Tuesday, before class, return the homework to you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Quiz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3 times</a:t>
            </a:r>
          </a:p>
          <a:p>
            <a:r>
              <a:rPr lang="en-US" altLang="zh-CN" dirty="0" smtClean="0"/>
              <a:t>Randomly</a:t>
            </a:r>
          </a:p>
          <a:p>
            <a:r>
              <a:rPr lang="en-US" altLang="zh-CN" dirty="0" smtClean="0"/>
              <a:t>Without notice in advance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8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Score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Homework:20%</a:t>
            </a:r>
          </a:p>
          <a:p>
            <a:r>
              <a:rPr lang="en-US" altLang="zh-CN" dirty="0" smtClean="0"/>
              <a:t>Quiz (attendance): 10% </a:t>
            </a:r>
          </a:p>
          <a:p>
            <a:r>
              <a:rPr lang="en-US" altLang="zh-CN" dirty="0" smtClean="0"/>
              <a:t>Final exam: 70%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9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1362</TotalTime>
  <Words>295</Words>
  <Application>Microsoft Office PowerPoint</Application>
  <PresentationFormat>全屏显示(4:3)</PresentationFormat>
  <Paragraphs>72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Discrete Math</vt:lpstr>
      <vt:lpstr>What’s Discrete Math?</vt:lpstr>
      <vt:lpstr>Why is it important?</vt:lpstr>
      <vt:lpstr>Goals</vt:lpstr>
      <vt:lpstr>Content</vt:lpstr>
      <vt:lpstr>Textbook</vt:lpstr>
      <vt:lpstr>Homework</vt:lpstr>
      <vt:lpstr>Quiz</vt:lpstr>
      <vt:lpstr>Score</vt:lpstr>
      <vt:lpstr>Note</vt:lpstr>
    </vt:vector>
  </TitlesOfParts>
  <Company>Ningbo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Hamming Chen</dc:creator>
  <cp:lastModifiedBy>Haiming Chen</cp:lastModifiedBy>
  <cp:revision>260</cp:revision>
  <dcterms:created xsi:type="dcterms:W3CDTF">2017-07-01T03:07:16Z</dcterms:created>
  <dcterms:modified xsi:type="dcterms:W3CDTF">2019-08-30T15:08:47Z</dcterms:modified>
</cp:coreProperties>
</file>