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94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89" r:id="rId37"/>
    <p:sldId id="291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714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argument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数学论证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Conjecture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 2: </a:t>
            </a:r>
            <a:r>
              <a:rPr lang="en-US" altLang="zh-CN" i="1" dirty="0" smtClean="0"/>
              <a:t>conjunction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9705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429000"/>
            <a:ext cx="404194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 3: </a:t>
            </a:r>
            <a:r>
              <a:rPr lang="en-US" altLang="zh-CN" i="1" dirty="0" smtClean="0"/>
              <a:t>disjunction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643050"/>
            <a:ext cx="852828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71810"/>
            <a:ext cx="416759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786446" y="3000372"/>
            <a:ext cx="271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inclusive or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“Students who have taken calculus </a:t>
            </a:r>
            <a:r>
              <a:rPr lang="en-US" altLang="zh-CN" i="1" dirty="0" smtClean="0"/>
              <a:t>or</a:t>
            </a:r>
            <a:r>
              <a:rPr lang="en-US" altLang="zh-CN" dirty="0" smtClean="0"/>
              <a:t> computer science can take this class.”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“Students who have taken calculus or computer science, </a:t>
            </a:r>
            <a:r>
              <a:rPr lang="en-US" altLang="zh-CN" dirty="0" smtClean="0">
                <a:solidFill>
                  <a:srgbClr val="FF0000"/>
                </a:solidFill>
              </a:rPr>
              <a:t>but not both,</a:t>
            </a:r>
            <a:r>
              <a:rPr lang="en-US" altLang="zh-CN" dirty="0" smtClean="0"/>
              <a:t> can enroll in this class.”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4942" y="4857760"/>
            <a:ext cx="261135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4000" dirty="0" smtClean="0"/>
              <a:t>exclusive </a:t>
            </a:r>
            <a:r>
              <a:rPr lang="en-US" altLang="zh-CN" sz="4000" dirty="0" smtClean="0"/>
              <a:t>or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5143504" y="2701349"/>
            <a:ext cx="27146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inclusive or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Exclusive 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00372"/>
            <a:ext cx="5143536" cy="284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2" y="1643050"/>
            <a:ext cx="8572528" cy="90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 4: </a:t>
            </a:r>
            <a:r>
              <a:rPr lang="en-US" altLang="zh-CN" b="1" dirty="0" smtClean="0"/>
              <a:t>implication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63870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4857784" cy="263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428596" y="5072074"/>
            <a:ext cx="492922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86446" y="4111849"/>
            <a:ext cx="1928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“if </a:t>
            </a:r>
            <a:r>
              <a:rPr lang="en-US" altLang="zh-CN" sz="2800" i="1" dirty="0" smtClean="0"/>
              <a:t>p, then q”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786446" y="342900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“</a:t>
            </a:r>
            <a:r>
              <a:rPr lang="en-US" altLang="zh-CN" sz="2800" i="1" dirty="0" smtClean="0"/>
              <a:t>p implies q”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5786446" y="4794698"/>
            <a:ext cx="3143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“</a:t>
            </a:r>
            <a:r>
              <a:rPr lang="en-US" altLang="zh-CN" sz="2800" i="1" dirty="0" smtClean="0"/>
              <a:t>p is sufficient for q”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5786446" y="5477548"/>
            <a:ext cx="3238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“</a:t>
            </a:r>
            <a:r>
              <a:rPr lang="en-US" altLang="zh-CN" sz="2800" i="1" dirty="0" smtClean="0"/>
              <a:t>q is necessary for p”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Implication: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p: The land is wet.</a:t>
            </a:r>
          </a:p>
          <a:p>
            <a:r>
              <a:rPr lang="en-US" altLang="zh-CN" dirty="0" smtClean="0"/>
              <a:t>q: It was rainy.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p: you can get the bachelor degree.</a:t>
            </a:r>
          </a:p>
          <a:p>
            <a:r>
              <a:rPr lang="en-US" altLang="zh-CN" dirty="0" smtClean="0"/>
              <a:t>q: you pass the graduate defense.</a:t>
            </a:r>
          </a:p>
          <a:p>
            <a:r>
              <a:rPr lang="en-US" altLang="zh-CN" dirty="0" smtClean="0"/>
              <a:t>r: you pass all the courses.</a:t>
            </a:r>
          </a:p>
          <a:p>
            <a:r>
              <a:rPr lang="en-US" altLang="zh-CN" dirty="0" smtClean="0"/>
              <a:t>s: you pass the CET4.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Implication: </a:t>
            </a:r>
            <a:r>
              <a:rPr lang="en-US" altLang="zh-CN" sz="3200" dirty="0" smtClean="0"/>
              <a:t>related conditional statements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Conditional Statement: p → q</a:t>
            </a:r>
            <a:endParaRPr lang="en-US" altLang="zh-CN" b="1" dirty="0" smtClean="0"/>
          </a:p>
          <a:p>
            <a:r>
              <a:rPr lang="en-US" altLang="zh-CN" b="1" dirty="0" smtClean="0"/>
              <a:t>Its </a:t>
            </a:r>
            <a:r>
              <a:rPr lang="en-US" altLang="zh-CN" b="1" dirty="0" err="1" smtClean="0"/>
              <a:t>Contrapositive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￢</a:t>
            </a:r>
            <a:r>
              <a:rPr lang="en-US" altLang="zh-CN" i="1" dirty="0" smtClean="0"/>
              <a:t>q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</a:t>
            </a:r>
            <a:endParaRPr lang="en-US" altLang="zh-CN" b="1" dirty="0" smtClean="0"/>
          </a:p>
          <a:p>
            <a:r>
              <a:rPr lang="en-US" altLang="zh-CN" b="1" dirty="0" smtClean="0"/>
              <a:t>Its Converse: </a:t>
            </a:r>
            <a:r>
              <a:rPr lang="en-US" altLang="zh-CN" i="1" dirty="0" smtClean="0"/>
              <a:t>q → p</a:t>
            </a:r>
          </a:p>
          <a:p>
            <a:r>
              <a:rPr lang="en-US" altLang="zh-CN" b="1" dirty="0" smtClean="0"/>
              <a:t>Its Inverse: </a:t>
            </a:r>
            <a:r>
              <a:rPr lang="zh-CN" altLang="en-US" dirty="0" smtClean="0"/>
              <a:t>￢</a:t>
            </a:r>
            <a:r>
              <a:rPr lang="en-US" altLang="zh-CN" i="1" dirty="0" smtClean="0"/>
              <a:t>p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q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728" y="4216794"/>
            <a:ext cx="6286544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 smtClean="0"/>
              <a:t>the </a:t>
            </a:r>
            <a:r>
              <a:rPr lang="en-US" altLang="zh-CN" sz="3200" dirty="0" err="1" smtClean="0"/>
              <a:t>contrapositive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￢</a:t>
            </a:r>
            <a:r>
              <a:rPr lang="en-US" altLang="zh-CN" sz="3200" i="1" dirty="0" smtClean="0"/>
              <a:t>q →</a:t>
            </a:r>
            <a:r>
              <a:rPr lang="zh-CN" altLang="en-US" sz="3200" i="1" dirty="0" smtClean="0"/>
              <a:t>￢</a:t>
            </a:r>
            <a:r>
              <a:rPr lang="en-US" altLang="zh-CN" sz="3200" i="1" dirty="0" smtClean="0"/>
              <a:t>p, of a conditional statement p → q always</a:t>
            </a:r>
          </a:p>
          <a:p>
            <a:r>
              <a:rPr lang="en-US" altLang="zh-CN" sz="3200" dirty="0" smtClean="0"/>
              <a:t>has the same truth value as </a:t>
            </a:r>
            <a:r>
              <a:rPr lang="en-US" altLang="zh-CN" sz="3200" i="1" dirty="0" smtClean="0"/>
              <a:t>p → q.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Equivalent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two compound propositions always have the same truth 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429000"/>
            <a:ext cx="381873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00562" y="3571876"/>
          <a:ext cx="43577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61"/>
                <a:gridCol w="833161"/>
                <a:gridCol w="762570"/>
                <a:gridCol w="714380"/>
                <a:gridCol w="121444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endParaRPr lang="zh-CN" alt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￢</a:t>
                      </a:r>
                      <a:r>
                        <a:rPr lang="en-US" altLang="zh-CN" sz="1800" i="1" dirty="0" smtClean="0"/>
                        <a:t>q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dirty="0" smtClean="0"/>
                        <a:t>￢</a:t>
                      </a:r>
                      <a:r>
                        <a:rPr lang="en-US" altLang="zh-CN" sz="1800" i="1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￢</a:t>
                      </a:r>
                      <a:r>
                        <a:rPr lang="en-US" altLang="zh-CN" sz="1800" i="1" dirty="0" smtClean="0"/>
                        <a:t>q →</a:t>
                      </a:r>
                      <a:r>
                        <a:rPr lang="zh-CN" altLang="en-US" sz="1800" i="1" dirty="0" smtClean="0"/>
                        <a:t>￢</a:t>
                      </a:r>
                      <a:r>
                        <a:rPr lang="en-US" altLang="zh-CN" sz="1800" i="1" dirty="0" smtClean="0"/>
                        <a:t>p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Equivalent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Conditional Statement: p → q</a:t>
            </a:r>
            <a:endParaRPr lang="en-US" altLang="zh-CN" b="1" dirty="0" smtClean="0"/>
          </a:p>
          <a:p>
            <a:r>
              <a:rPr lang="en-US" altLang="zh-CN" b="1" dirty="0" smtClean="0"/>
              <a:t>Its Converse: </a:t>
            </a:r>
            <a:r>
              <a:rPr lang="en-US" altLang="zh-CN" i="1" dirty="0" smtClean="0"/>
              <a:t>q → p</a:t>
            </a:r>
          </a:p>
          <a:p>
            <a:r>
              <a:rPr lang="en-US" altLang="zh-CN" b="1" dirty="0" smtClean="0"/>
              <a:t>Its Inverse: </a:t>
            </a:r>
            <a:r>
              <a:rPr lang="zh-CN" altLang="en-US" dirty="0" smtClean="0"/>
              <a:t>￢</a:t>
            </a:r>
            <a:r>
              <a:rPr lang="en-US" altLang="zh-CN" i="1" dirty="0" smtClean="0"/>
              <a:t>p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q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9" y="3786190"/>
          <a:ext cx="60007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447"/>
                <a:gridCol w="799502"/>
                <a:gridCol w="1214446"/>
                <a:gridCol w="1000132"/>
                <a:gridCol w="200026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endParaRPr lang="zh-CN" alt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</a:t>
                      </a:r>
                      <a:r>
                        <a:rPr lang="en-US" altLang="zh-CN" sz="1800" i="1" dirty="0" smtClean="0"/>
                        <a:t> →q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q</a:t>
                      </a:r>
                      <a:r>
                        <a:rPr lang="en-US" altLang="zh-CN" sz="1800" i="1" dirty="0" smtClean="0"/>
                        <a:t> →p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（</a:t>
                      </a:r>
                      <a:r>
                        <a:rPr lang="en-US" altLang="zh-CN" sz="1800" dirty="0" smtClean="0"/>
                        <a:t>p</a:t>
                      </a:r>
                      <a:r>
                        <a:rPr lang="en-US" altLang="zh-CN" sz="1800" i="1" dirty="0" smtClean="0"/>
                        <a:t> →q</a:t>
                      </a:r>
                      <a:r>
                        <a:rPr lang="zh-CN" altLang="en-US" sz="1800" i="1" baseline="0" dirty="0" smtClean="0"/>
                        <a:t> </a:t>
                      </a:r>
                      <a:r>
                        <a:rPr lang="en-US" altLang="zh-CN" sz="1800" i="1" baseline="0" dirty="0" smtClean="0"/>
                        <a:t>)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dirty="0" smtClean="0"/>
                        <a:t>q</a:t>
                      </a:r>
                      <a:r>
                        <a:rPr lang="en-US" altLang="zh-CN" sz="1800" i="1" dirty="0" smtClean="0"/>
                        <a:t> →p)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857884" y="3571876"/>
            <a:ext cx="2000264" cy="214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86182" y="4500570"/>
            <a:ext cx="1785950" cy="785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 5: </a:t>
            </a:r>
            <a:r>
              <a:rPr lang="en-US" altLang="zh-CN" i="1" dirty="0" smtClean="0"/>
              <a:t>bi-implications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2723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4286280" cy="203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929190" y="3286124"/>
            <a:ext cx="3857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“</a:t>
            </a:r>
            <a:r>
              <a:rPr lang="en-US" altLang="zh-CN" sz="2000" i="1" dirty="0" smtClean="0"/>
              <a:t>p is necessary and sufficient for q”</a:t>
            </a:r>
          </a:p>
          <a:p>
            <a:r>
              <a:rPr lang="en-US" altLang="zh-CN" sz="2000" dirty="0" smtClean="0"/>
              <a:t>“if </a:t>
            </a:r>
            <a:r>
              <a:rPr lang="en-US" altLang="zh-CN" sz="2000" i="1" dirty="0" smtClean="0"/>
              <a:t>p then q, and conversely”</a:t>
            </a:r>
          </a:p>
          <a:p>
            <a:r>
              <a:rPr lang="en-US" altLang="zh-CN" sz="2000" dirty="0" smtClean="0"/>
              <a:t>“</a:t>
            </a:r>
            <a:r>
              <a:rPr lang="en-US" altLang="zh-CN" sz="2000" i="1" dirty="0" smtClean="0"/>
              <a:t>p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iff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i="1" dirty="0" smtClean="0"/>
              <a:t>q.”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and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Propositional Logic</a:t>
            </a:r>
          </a:p>
          <a:p>
            <a:r>
              <a:rPr lang="en-US" altLang="zh-CN" dirty="0" smtClean="0"/>
              <a:t>Predicates and Quantifiers</a:t>
            </a:r>
          </a:p>
          <a:p>
            <a:r>
              <a:rPr lang="en-US" altLang="zh-CN" dirty="0" smtClean="0"/>
              <a:t>Inference</a:t>
            </a:r>
          </a:p>
          <a:p>
            <a:r>
              <a:rPr lang="en-US" altLang="zh-CN" dirty="0" smtClean="0"/>
              <a:t>Proof (Mathematical argument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786314" y="1714488"/>
            <a:ext cx="207170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Precedence of Logical 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345006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compound proposition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 the truth table of the compound proposition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400218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Translating English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Express these system specifications using the propositions</a:t>
            </a:r>
          </a:p>
          <a:p>
            <a:pPr>
              <a:buNone/>
            </a:pPr>
            <a:r>
              <a:rPr lang="en-US" altLang="zh-CN" i="1" dirty="0" smtClean="0"/>
              <a:t>p “The message is scanned for viruses” and  q “The</a:t>
            </a:r>
          </a:p>
          <a:p>
            <a:pPr>
              <a:buNone/>
            </a:pPr>
            <a:r>
              <a:rPr lang="en-US" altLang="zh-CN" dirty="0" smtClean="0"/>
              <a:t>message was sent from an unknown system” together</a:t>
            </a:r>
          </a:p>
          <a:p>
            <a:pPr>
              <a:buNone/>
            </a:pPr>
            <a:r>
              <a:rPr lang="en-US" altLang="zh-CN" dirty="0" smtClean="0"/>
              <a:t>with logical connectives (including negations).</a:t>
            </a:r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a) “The message is scanned for viruses whenever the</a:t>
            </a:r>
          </a:p>
          <a:p>
            <a:pPr marL="0" indent="0">
              <a:buNone/>
            </a:pPr>
            <a:r>
              <a:rPr lang="en-US" altLang="zh-CN" dirty="0" smtClean="0"/>
              <a:t>message was sent from an unknown system.”</a:t>
            </a:r>
          </a:p>
          <a:p>
            <a:pPr marL="0" indent="0">
              <a:buNone/>
            </a:pPr>
            <a:r>
              <a:rPr lang="en-US" altLang="zh-CN" dirty="0" smtClean="0"/>
              <a:t>b) “The message was sent from an unknown system but</a:t>
            </a:r>
          </a:p>
          <a:p>
            <a:pPr marL="0" indent="0">
              <a:buNone/>
            </a:pPr>
            <a:r>
              <a:rPr lang="en-US" altLang="zh-CN" dirty="0" smtClean="0"/>
              <a:t>it was not scanned for viruses.”</a:t>
            </a:r>
          </a:p>
          <a:p>
            <a:pPr marL="0" indent="0">
              <a:buNone/>
            </a:pPr>
            <a:r>
              <a:rPr lang="en-US" altLang="zh-CN" dirty="0" smtClean="0"/>
              <a:t>c) “It is necessary to scan the message for viruses whenever it was sent from an unknown system.”</a:t>
            </a:r>
          </a:p>
          <a:p>
            <a:pPr marL="0" indent="0">
              <a:buNone/>
            </a:pPr>
            <a:r>
              <a:rPr lang="en-US" altLang="zh-CN" dirty="0" smtClean="0"/>
              <a:t>d) “When a message is not sent from an unknown system</a:t>
            </a:r>
          </a:p>
          <a:p>
            <a:pPr marL="0" indent="0">
              <a:buNone/>
            </a:pPr>
            <a:r>
              <a:rPr lang="en-US" altLang="zh-CN" dirty="0" smtClean="0"/>
              <a:t>it is not scanned for viruses.”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Let p and q be the propositions</a:t>
            </a:r>
          </a:p>
          <a:p>
            <a:pPr>
              <a:buNone/>
            </a:pPr>
            <a:r>
              <a:rPr lang="en-US" altLang="zh-CN" i="1" dirty="0" smtClean="0"/>
              <a:t>p :You drive over 65 miles per hour.</a:t>
            </a:r>
          </a:p>
          <a:p>
            <a:pPr>
              <a:buNone/>
            </a:pPr>
            <a:r>
              <a:rPr lang="en-US" altLang="zh-CN" i="1" dirty="0" smtClean="0"/>
              <a:t>q :You get a speeding ticket.</a:t>
            </a:r>
          </a:p>
          <a:p>
            <a:pPr>
              <a:buNone/>
            </a:pPr>
            <a:r>
              <a:rPr lang="en-US" altLang="zh-CN" dirty="0" smtClean="0"/>
              <a:t>Write these propositions using </a:t>
            </a:r>
            <a:r>
              <a:rPr lang="en-US" altLang="zh-CN" i="1" dirty="0" smtClean="0"/>
              <a:t>p and q </a:t>
            </a:r>
            <a:r>
              <a:rPr lang="en-US" altLang="zh-CN" dirty="0" smtClean="0"/>
              <a:t>and logical connectives (including negations).</a:t>
            </a:r>
          </a:p>
          <a:p>
            <a:pPr marL="276225" indent="-276225">
              <a:buNone/>
            </a:pPr>
            <a:r>
              <a:rPr lang="en-US" altLang="zh-CN" dirty="0" smtClean="0"/>
              <a:t>a) You do not drive over 65 miles per hour.</a:t>
            </a:r>
          </a:p>
          <a:p>
            <a:pPr marL="276225" indent="-276225">
              <a:buNone/>
            </a:pPr>
            <a:r>
              <a:rPr lang="en-US" altLang="zh-CN" dirty="0" smtClean="0"/>
              <a:t>b) You drive over 65 miles per hour, but you do not get a speeding ticket.</a:t>
            </a:r>
          </a:p>
          <a:p>
            <a:pPr marL="276225" indent="-276225">
              <a:buNone/>
            </a:pPr>
            <a:r>
              <a:rPr lang="en-US" altLang="zh-CN" dirty="0" smtClean="0"/>
              <a:t>c) You will get a speeding ticket if you drive over 65 miles per hour.</a:t>
            </a:r>
          </a:p>
          <a:p>
            <a:pPr marL="276225" indent="-276225">
              <a:buNone/>
            </a:pPr>
            <a:r>
              <a:rPr lang="en-US" altLang="zh-CN" dirty="0" smtClean="0"/>
              <a:t>d) If you do not drive over 65 miles per hour, then you will not get a speeding ticket.</a:t>
            </a:r>
          </a:p>
          <a:p>
            <a:pPr marL="276225" indent="-276225">
              <a:buNone/>
            </a:pPr>
            <a:r>
              <a:rPr lang="en-US" altLang="zh-CN" dirty="0" smtClean="0"/>
              <a:t>e) Driving over 65 miles per hour is sufficient for getting a speeding ticket.</a:t>
            </a:r>
          </a:p>
          <a:p>
            <a:pPr marL="276225" indent="-276225">
              <a:buNone/>
            </a:pPr>
            <a:r>
              <a:rPr lang="en-US" altLang="zh-CN" dirty="0" smtClean="0"/>
              <a:t>f ) You get a speeding ticket, but you do not drive over 65 miles per hour.</a:t>
            </a:r>
          </a:p>
          <a:p>
            <a:pPr marL="276225" indent="-276225">
              <a:buNone/>
            </a:pPr>
            <a:r>
              <a:rPr lang="en-US" altLang="zh-CN" dirty="0" smtClean="0"/>
              <a:t>g) Whenever you get a speeding ticket, you are driving over 65 miles per hour.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Excise8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Let </a:t>
            </a:r>
            <a:r>
              <a:rPr lang="en-US" altLang="zh-CN" i="1" dirty="0" smtClean="0"/>
              <a:t>p and q </a:t>
            </a:r>
            <a:r>
              <a:rPr lang="en-US" altLang="zh-CN" dirty="0" smtClean="0"/>
              <a:t>be the propositions</a:t>
            </a:r>
          </a:p>
          <a:p>
            <a:pPr>
              <a:buNone/>
            </a:pPr>
            <a:r>
              <a:rPr lang="en-US" altLang="zh-CN" i="1" dirty="0" smtClean="0"/>
              <a:t>p : I bought a lottery ticket this week.</a:t>
            </a:r>
          </a:p>
          <a:p>
            <a:pPr>
              <a:buNone/>
            </a:pPr>
            <a:r>
              <a:rPr lang="en-US" altLang="zh-CN" i="1" dirty="0" smtClean="0"/>
              <a:t>q : I won the million dollar jackpot.</a:t>
            </a:r>
          </a:p>
          <a:p>
            <a:pPr marL="0" indent="0">
              <a:buNone/>
            </a:pPr>
            <a:r>
              <a:rPr lang="en-US" altLang="zh-CN" dirty="0" smtClean="0"/>
              <a:t>Express each of these propositions as an English sentence.</a:t>
            </a:r>
          </a:p>
          <a:p>
            <a:pPr>
              <a:buNone/>
            </a:pPr>
            <a:r>
              <a:rPr lang="en-US" altLang="zh-CN" dirty="0" smtClean="0"/>
              <a:t>a) </a:t>
            </a:r>
            <a:r>
              <a:rPr lang="zh-CN" altLang="en-US" dirty="0" smtClean="0"/>
              <a:t>￢</a:t>
            </a:r>
            <a:r>
              <a:rPr lang="en-US" altLang="zh-CN" i="1" dirty="0" smtClean="0"/>
              <a:t>p </a:t>
            </a:r>
          </a:p>
          <a:p>
            <a:pPr>
              <a:buNone/>
            </a:pPr>
            <a:r>
              <a:rPr lang="en-US" altLang="zh-CN" i="1" dirty="0" smtClean="0"/>
              <a:t>b) p ∨ q </a:t>
            </a:r>
          </a:p>
          <a:p>
            <a:pPr>
              <a:buNone/>
            </a:pPr>
            <a:r>
              <a:rPr lang="en-US" altLang="zh-CN" i="1" dirty="0" smtClean="0"/>
              <a:t>c) p → q</a:t>
            </a:r>
          </a:p>
          <a:p>
            <a:pPr>
              <a:buNone/>
            </a:pPr>
            <a:r>
              <a:rPr lang="en-US" altLang="zh-CN" dirty="0" smtClean="0"/>
              <a:t>d) </a:t>
            </a:r>
            <a:r>
              <a:rPr lang="en-US" altLang="zh-CN" i="1" dirty="0" smtClean="0"/>
              <a:t>p ∧ q            e) p ↔ q          f ) 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q</a:t>
            </a:r>
          </a:p>
          <a:p>
            <a:pPr>
              <a:buNone/>
            </a:pPr>
            <a:r>
              <a:rPr lang="en-US" altLang="zh-CN" dirty="0" smtClean="0"/>
              <a:t>g) </a:t>
            </a:r>
            <a:r>
              <a:rPr lang="zh-CN" altLang="en-US" dirty="0" smtClean="0"/>
              <a:t>￢</a:t>
            </a:r>
            <a:r>
              <a:rPr lang="en-US" altLang="zh-CN" i="1" dirty="0" smtClean="0"/>
              <a:t>p ∧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q      h) 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 ∨ (p ∧ q)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 a truth table for each of these compound propositions.</a:t>
            </a:r>
          </a:p>
          <a:p>
            <a:pPr>
              <a:buNone/>
            </a:pPr>
            <a:r>
              <a:rPr lang="en-US" altLang="zh-CN" i="1" dirty="0" smtClean="0"/>
              <a:t>     (q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p) ↔ (p ↔ q)</a:t>
            </a:r>
          </a:p>
          <a:p>
            <a:pPr>
              <a:buNone/>
            </a:pPr>
            <a:r>
              <a:rPr lang="en-US" altLang="zh-CN" i="1" dirty="0" smtClean="0"/>
              <a:t>     (p → q) ↔ (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q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Propositional Equivalences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Logical Equivalences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839923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860349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85918" y="4857760"/>
            <a:ext cx="7000924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The symbol </a:t>
            </a:r>
            <a:r>
              <a:rPr lang="en-US" altLang="zh-CN" sz="3600" dirty="0" smtClean="0">
                <a:solidFill>
                  <a:srgbClr val="FF0000"/>
                </a:solidFill>
              </a:rPr>
              <a:t>⇔</a:t>
            </a:r>
            <a:r>
              <a:rPr lang="en-US" altLang="zh-CN" sz="2400" dirty="0" smtClean="0"/>
              <a:t> is sometimes used instead of </a:t>
            </a:r>
            <a:r>
              <a:rPr lang="en-US" altLang="zh-CN" sz="3600" dirty="0" smtClean="0">
                <a:solidFill>
                  <a:srgbClr val="FF0000"/>
                </a:solidFill>
              </a:rPr>
              <a:t>≡</a:t>
            </a:r>
            <a:r>
              <a:rPr lang="en-US" altLang="zh-CN" sz="2400" dirty="0" smtClean="0"/>
              <a:t> to denote logical equivalence.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43174" y="3429000"/>
            <a:ext cx="5589992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4400" i="1" dirty="0" smtClean="0"/>
              <a:t> (p → q) </a:t>
            </a:r>
            <a:r>
              <a:rPr lang="en-US" altLang="zh-CN" sz="4800" dirty="0" smtClean="0">
                <a:solidFill>
                  <a:srgbClr val="FF0000"/>
                </a:solidFill>
              </a:rPr>
              <a:t>⇔</a:t>
            </a:r>
            <a:r>
              <a:rPr lang="en-US" altLang="zh-CN" sz="4400" i="1" dirty="0" smtClean="0"/>
              <a:t> (</a:t>
            </a:r>
            <a:r>
              <a:rPr lang="zh-CN" altLang="en-US" sz="4400" i="1" dirty="0" smtClean="0"/>
              <a:t>￢</a:t>
            </a:r>
            <a:r>
              <a:rPr lang="en-US" altLang="zh-CN" sz="4400" i="1" dirty="0" smtClean="0"/>
              <a:t>q →</a:t>
            </a:r>
            <a:r>
              <a:rPr lang="zh-CN" altLang="en-US" sz="4400" i="1" dirty="0" smtClean="0"/>
              <a:t>￢</a:t>
            </a:r>
            <a:r>
              <a:rPr lang="en-US" altLang="zh-CN" sz="4400" i="1" dirty="0" smtClean="0"/>
              <a:t>p)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Propositional Equivalences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prove that p and q are logically equivalent , we should demonstrate that p</a:t>
            </a:r>
            <a:r>
              <a:rPr lang="en-US" altLang="zh-CN" i="1" dirty="0" smtClean="0"/>
              <a:t> ↔</a:t>
            </a:r>
            <a:r>
              <a:rPr lang="en-US" altLang="zh-CN" dirty="0" smtClean="0"/>
              <a:t>q is a tautology.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demonstrate?</a:t>
            </a:r>
          </a:p>
          <a:p>
            <a:pPr lvl="1"/>
            <a:r>
              <a:rPr lang="en-US" altLang="zh-CN" dirty="0" smtClean="0"/>
              <a:t>By truth table</a:t>
            </a:r>
          </a:p>
          <a:p>
            <a:pPr lvl="1"/>
            <a:r>
              <a:rPr lang="en-US" altLang="zh-CN" b="1" dirty="0" smtClean="0"/>
              <a:t>Logical Equivalences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 truth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0367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00034" y="4357694"/>
            <a:ext cx="3934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￢</a:t>
            </a:r>
            <a:r>
              <a:rPr lang="en-US" altLang="zh-CN" sz="2800" i="1" dirty="0" smtClean="0"/>
              <a:t>(p ∨ q) </a:t>
            </a:r>
            <a:r>
              <a:rPr lang="en-US" altLang="zh-CN" sz="2800" dirty="0" smtClean="0">
                <a:solidFill>
                  <a:srgbClr val="FF0000"/>
                </a:solidFill>
              </a:rPr>
              <a:t>⇔</a:t>
            </a:r>
            <a:r>
              <a:rPr lang="en-US" altLang="zh-CN" sz="2800" i="1" dirty="0" smtClean="0"/>
              <a:t> (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p ∧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q)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929322" y="4643446"/>
            <a:ext cx="2591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 Morgan laws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71472" y="5286388"/>
            <a:ext cx="371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￢</a:t>
            </a:r>
            <a:r>
              <a:rPr lang="en-US" altLang="zh-CN" sz="2800" i="1" dirty="0" smtClean="0"/>
              <a:t>(p ∧ q) </a:t>
            </a:r>
            <a:r>
              <a:rPr lang="en-US" altLang="zh-CN" sz="2800" dirty="0" smtClean="0">
                <a:solidFill>
                  <a:srgbClr val="FF0000"/>
                </a:solidFill>
              </a:rPr>
              <a:t>⇔</a:t>
            </a:r>
            <a:r>
              <a:rPr lang="en-US" altLang="zh-CN" sz="2800" i="1" dirty="0" smtClean="0"/>
              <a:t> 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p ∨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q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6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Logical Equivalences</a:t>
            </a:r>
            <a:endParaRPr lang="zh-CN" altLang="en-US" sz="36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4214783" cy="436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85926"/>
            <a:ext cx="3943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928934"/>
            <a:ext cx="352332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 Proposition?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1+1=2</a:t>
            </a:r>
          </a:p>
          <a:p>
            <a:r>
              <a:rPr lang="en-US" altLang="zh-CN" dirty="0" smtClean="0"/>
              <a:t>Today is Sunday</a:t>
            </a:r>
          </a:p>
          <a:p>
            <a:r>
              <a:rPr lang="en-US" altLang="zh-CN" dirty="0" smtClean="0"/>
              <a:t>There exists an integer that is not the sum of two squares.</a:t>
            </a:r>
          </a:p>
          <a:p>
            <a:r>
              <a:rPr lang="en-US" altLang="zh-CN" dirty="0" smtClean="0"/>
              <a:t>For every positive integer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the sum of the positive integers not exceeding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</a:t>
            </a:r>
            <a:r>
              <a:rPr lang="en-US" altLang="zh-CN" i="1" dirty="0" smtClean="0"/>
              <a:t>n(n + 1)/2</a:t>
            </a:r>
          </a:p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Equivalences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4033858" cy="18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Show that </a:t>
            </a:r>
            <a:r>
              <a:rPr lang="zh-CN" altLang="en-US" sz="2800" dirty="0" smtClean="0"/>
              <a:t>￢</a:t>
            </a:r>
            <a:r>
              <a:rPr lang="en-US" altLang="zh-CN" sz="2800" i="1" dirty="0" smtClean="0"/>
              <a:t>(p ∨ (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p ∧ q)) and 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p ∧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q </a:t>
            </a:r>
            <a:r>
              <a:rPr lang="en-US" altLang="zh-CN" sz="2800" dirty="0" smtClean="0"/>
              <a:t>are logically equivalent by developing a series of logical equivalences.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Show that </a:t>
            </a:r>
            <a:r>
              <a:rPr lang="en-US" altLang="zh-CN" sz="2800" i="1" dirty="0" smtClean="0"/>
              <a:t>(p ∧ q) → (p ∨ q) </a:t>
            </a:r>
            <a:r>
              <a:rPr lang="en-US" altLang="zh-CN" sz="2800" dirty="0" smtClean="0"/>
              <a:t>is a tautology.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Propositional </a:t>
            </a:r>
            <a:r>
              <a:rPr lang="en-US" altLang="zh-CN" b="1" dirty="0" err="1" smtClean="0"/>
              <a:t>Satisfiability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Acompound</a:t>
            </a:r>
            <a:r>
              <a:rPr lang="en-US" altLang="zh-CN" dirty="0" smtClean="0"/>
              <a:t> proposition is </a:t>
            </a:r>
            <a:r>
              <a:rPr lang="en-US" altLang="zh-CN" b="1" dirty="0" err="1" smtClean="0"/>
              <a:t>satisfiable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if there is an assignment of truth values to its variables that makes it true.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such an assignment is called a </a:t>
            </a:r>
            <a:r>
              <a:rPr lang="en-US" altLang="zh-CN" b="1" dirty="0" smtClean="0"/>
              <a:t>solution </a:t>
            </a:r>
            <a:r>
              <a:rPr lang="en-US" altLang="zh-CN" dirty="0" smtClean="0"/>
              <a:t>of this particular </a:t>
            </a:r>
            <a:r>
              <a:rPr lang="en-US" altLang="zh-CN" dirty="0" err="1" smtClean="0"/>
              <a:t>satisfiability</a:t>
            </a:r>
            <a:r>
              <a:rPr lang="en-US" altLang="zh-CN" dirty="0" smtClean="0"/>
              <a:t> problem.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Solving </a:t>
            </a:r>
            <a:r>
              <a:rPr lang="en-US" altLang="zh-CN" b="1" dirty="0" err="1" smtClean="0"/>
              <a:t>Satisfiability</a:t>
            </a:r>
            <a:r>
              <a:rPr lang="en-US" altLang="zh-CN" b="1" dirty="0" smtClean="0"/>
              <a:t>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truth table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raws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whether each of these compound propositions is </a:t>
            </a:r>
            <a:r>
              <a:rPr lang="en-US" altLang="zh-CN" dirty="0" err="1" smtClean="0"/>
              <a:t>satisfiable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sz="2800" i="1" dirty="0" smtClean="0"/>
              <a:t>(p → q) ∧ (p →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q) ∧ (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p → q) ∧ (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p →</a:t>
            </a:r>
            <a:r>
              <a:rPr lang="zh-CN" altLang="en-US" sz="2800" i="1" dirty="0" smtClean="0"/>
              <a:t>￢</a:t>
            </a:r>
            <a:r>
              <a:rPr lang="en-US" altLang="zh-CN" sz="2800" i="1" dirty="0" smtClean="0"/>
              <a:t>q)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Applications of </a:t>
            </a:r>
            <a:r>
              <a:rPr lang="en-US" altLang="zh-CN" b="1" dirty="0" err="1" smtClean="0"/>
              <a:t>Satisfiability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Sudoku puzzle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3571868" y="2000240"/>
            <a:ext cx="4714908" cy="1428760"/>
          </a:xfrm>
          <a:prstGeom prst="wedgeEllipseCallout">
            <a:avLst>
              <a:gd name="adj1" fmla="val -52079"/>
              <a:gd name="adj2" fmla="val -4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Learn by yourself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Applications of Propositional 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Specifications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Boolean Searches</a:t>
            </a:r>
          </a:p>
          <a:p>
            <a:r>
              <a:rPr lang="en-US" altLang="zh-CN" b="1" dirty="0" smtClean="0"/>
              <a:t>Logic Puzzles</a:t>
            </a:r>
          </a:p>
          <a:p>
            <a:r>
              <a:rPr lang="en-US" altLang="zh-CN" b="1" dirty="0" smtClean="0"/>
              <a:t>Logic Circuits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224" y="2357430"/>
            <a:ext cx="7358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“The automated reply cannot be sent when the file system is full”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Logic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64762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71810"/>
            <a:ext cx="508687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357694"/>
            <a:ext cx="713607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the Chapter 1.1, 1.2, 1.3</a:t>
            </a:r>
          </a:p>
          <a:p>
            <a:r>
              <a:rPr lang="en-US" altLang="zh-CN" dirty="0" smtClean="0"/>
              <a:t>Chapter 1.1 Exercise 32(c), (e); 38; </a:t>
            </a:r>
          </a:p>
          <a:p>
            <a:r>
              <a:rPr lang="en-US" altLang="zh-CN" dirty="0" smtClean="0"/>
              <a:t>Chapter 1.2 Exercise 8, 12, 36, 40</a:t>
            </a:r>
          </a:p>
          <a:p>
            <a:r>
              <a:rPr lang="en-US" altLang="zh-CN" dirty="0" smtClean="0"/>
              <a:t>Chapter 1.3 Exercise 22, 26; 30; 58; 62(b)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 Proposition?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proposition is a </a:t>
            </a:r>
            <a:r>
              <a:rPr lang="en-US" altLang="zh-CN" b="1" dirty="0" smtClean="0"/>
              <a:t>declarative sentence </a:t>
            </a:r>
            <a:r>
              <a:rPr lang="en-US" altLang="zh-CN" dirty="0" smtClean="0"/>
              <a:t>(that is, a sentence that declares a fact)  or a </a:t>
            </a:r>
            <a:r>
              <a:rPr lang="en-US" altLang="zh-CN" b="1" dirty="0" smtClean="0"/>
              <a:t>mathematical statement</a:t>
            </a:r>
            <a:r>
              <a:rPr lang="en-US" altLang="zh-CN" dirty="0" smtClean="0"/>
              <a:t> that is either </a:t>
            </a:r>
            <a:r>
              <a:rPr lang="en-US" altLang="zh-CN" b="1" dirty="0" smtClean="0"/>
              <a:t>true </a:t>
            </a:r>
            <a:r>
              <a:rPr lang="en-US" altLang="zh-CN" dirty="0" smtClean="0"/>
              <a:t>or </a:t>
            </a:r>
            <a:r>
              <a:rPr lang="en-US" altLang="zh-CN" b="1" dirty="0" smtClean="0"/>
              <a:t>false</a:t>
            </a:r>
            <a:r>
              <a:rPr lang="en-US" altLang="zh-CN" dirty="0" smtClean="0"/>
              <a:t>, but not both.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prove a mathematical statement true or false?</a:t>
            </a:r>
          </a:p>
          <a:p>
            <a:pPr lvl="1"/>
            <a:r>
              <a:rPr lang="en-US" altLang="zh-CN" dirty="0" smtClean="0"/>
              <a:t>makes up a correct </a:t>
            </a:r>
            <a:r>
              <a:rPr lang="en-US" altLang="zh-CN" dirty="0" smtClean="0">
                <a:solidFill>
                  <a:srgbClr val="FF0000"/>
                </a:solidFill>
              </a:rPr>
              <a:t>mathematical argument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2521" y="4577372"/>
            <a:ext cx="2637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to?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Logic?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Rules</a:t>
            </a:r>
            <a:r>
              <a:rPr lang="en-US" altLang="zh-CN" dirty="0" smtClean="0"/>
              <a:t> which are used to distinguish between valid and invalid mathematical arguments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Logic?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land is wet, so today is rainy.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every positive integer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the sum of the positive integers not exceeding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</a:t>
            </a:r>
            <a:r>
              <a:rPr lang="en-US" altLang="zh-CN" i="1" dirty="0" smtClean="0"/>
              <a:t>n(n + 1)/2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43372" y="2285992"/>
            <a:ext cx="428628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declarative sentence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143372" y="4572008"/>
            <a:ext cx="436452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b="1" dirty="0" smtClean="0"/>
              <a:t>mathematical statement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143372" y="5786454"/>
            <a:ext cx="435771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theorem</a:t>
            </a:r>
            <a:endParaRPr lang="zh-CN" altLang="en-US" sz="3200" b="1" dirty="0"/>
          </a:p>
        </p:txBody>
      </p:sp>
      <p:sp>
        <p:nvSpPr>
          <p:cNvPr id="8" name="下箭头 7"/>
          <p:cNvSpPr/>
          <p:nvPr/>
        </p:nvSpPr>
        <p:spPr>
          <a:xfrm>
            <a:off x="6215074" y="5143512"/>
            <a:ext cx="42862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Logic is the basis of all </a:t>
            </a:r>
            <a:r>
              <a:rPr lang="en-US" altLang="zh-CN" dirty="0" smtClean="0">
                <a:solidFill>
                  <a:srgbClr val="FF0000"/>
                </a:solidFill>
              </a:rPr>
              <a:t>mathematical reasoning</a:t>
            </a:r>
            <a:r>
              <a:rPr lang="en-US" altLang="zh-CN" dirty="0" smtClean="0"/>
              <a:t>, and of all </a:t>
            </a:r>
            <a:r>
              <a:rPr lang="en-US" altLang="zh-CN" dirty="0" smtClean="0">
                <a:solidFill>
                  <a:srgbClr val="FF0000"/>
                </a:solidFill>
              </a:rPr>
              <a:t>automated reasoning</a:t>
            </a:r>
          </a:p>
          <a:p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design of computer circuits</a:t>
            </a:r>
          </a:p>
          <a:p>
            <a:pPr lvl="1"/>
            <a:r>
              <a:rPr lang="en-US" altLang="zh-CN" dirty="0" smtClean="0"/>
              <a:t>construction of computer programs</a:t>
            </a:r>
          </a:p>
          <a:p>
            <a:pPr lvl="1"/>
            <a:r>
              <a:rPr lang="en-US" altLang="zh-CN" dirty="0" smtClean="0"/>
              <a:t>verification of the correctness of programs</a:t>
            </a:r>
          </a:p>
          <a:p>
            <a:pPr lvl="1"/>
            <a:r>
              <a:rPr lang="en-US" altLang="zh-CN" dirty="0" smtClean="0"/>
              <a:t>artificial intelligence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Propositional 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area of logic that deals with propositions</a:t>
            </a:r>
          </a:p>
          <a:p>
            <a:r>
              <a:rPr lang="en-US" altLang="zh-CN" dirty="0" smtClean="0"/>
              <a:t>basic building blocks of logic—propositions</a:t>
            </a:r>
          </a:p>
          <a:p>
            <a:pPr lvl="1"/>
            <a:r>
              <a:rPr lang="en-US" altLang="zh-CN" b="1" dirty="0" smtClean="0"/>
              <a:t>propositional variables (or statement variables), like </a:t>
            </a:r>
            <a:r>
              <a:rPr lang="en-US" altLang="zh-CN" i="1" dirty="0" smtClean="0"/>
              <a:t>p, q, r, s</a:t>
            </a:r>
          </a:p>
          <a:p>
            <a:pPr lvl="1"/>
            <a:r>
              <a:rPr lang="en-US" altLang="zh-CN" b="1" dirty="0" smtClean="0"/>
              <a:t>truth value, which  is T or F</a:t>
            </a:r>
          </a:p>
          <a:p>
            <a:pPr lvl="1"/>
            <a:r>
              <a:rPr lang="en-US" altLang="zh-CN" b="1" dirty="0" smtClean="0"/>
              <a:t>compound propositions, </a:t>
            </a:r>
            <a:r>
              <a:rPr lang="en-US" altLang="zh-CN" dirty="0" smtClean="0"/>
              <a:t>formed from existing propositions using logical operators</a:t>
            </a:r>
            <a:endParaRPr lang="en-US" altLang="zh-CN" i="1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 1: negation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4826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000504"/>
            <a:ext cx="30543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1363</Words>
  <Application>Microsoft Office PowerPoint</Application>
  <PresentationFormat>全屏显示(4:3)</PresentationFormat>
  <Paragraphs>274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Discrete Math</vt:lpstr>
      <vt:lpstr>Logic and Proofs</vt:lpstr>
      <vt:lpstr>What’s  Proposition?</vt:lpstr>
      <vt:lpstr>What’s  Proposition?</vt:lpstr>
      <vt:lpstr>What’s Logic?</vt:lpstr>
      <vt:lpstr>What’s Logic?</vt:lpstr>
      <vt:lpstr>Logic</vt:lpstr>
      <vt:lpstr>Propositional Logic</vt:lpstr>
      <vt:lpstr>logical operator 1: negation</vt:lpstr>
      <vt:lpstr>logical operator 2: conjunction</vt:lpstr>
      <vt:lpstr>logical operator 3: disjunction</vt:lpstr>
      <vt:lpstr>or</vt:lpstr>
      <vt:lpstr>Exclusive or</vt:lpstr>
      <vt:lpstr>logical operator 4: implication</vt:lpstr>
      <vt:lpstr>Implication: Examples</vt:lpstr>
      <vt:lpstr>Implication: related conditional statements</vt:lpstr>
      <vt:lpstr>Equivalent</vt:lpstr>
      <vt:lpstr>Equivalent</vt:lpstr>
      <vt:lpstr>logical operator 5: bi-implications</vt:lpstr>
      <vt:lpstr>Precedence of Logical Operators</vt:lpstr>
      <vt:lpstr>compound proposition</vt:lpstr>
      <vt:lpstr>Translating English Sentences</vt:lpstr>
      <vt:lpstr>Exercise 13</vt:lpstr>
      <vt:lpstr>Excise8</vt:lpstr>
      <vt:lpstr>Exercise 32</vt:lpstr>
      <vt:lpstr>Propositional Equivalences</vt:lpstr>
      <vt:lpstr>Propositional Equivalences</vt:lpstr>
      <vt:lpstr>By truth table</vt:lpstr>
      <vt:lpstr>Logical Equivalences</vt:lpstr>
      <vt:lpstr>Logical Equivalences</vt:lpstr>
      <vt:lpstr>Examples</vt:lpstr>
      <vt:lpstr>Propositional Satisfiability</vt:lpstr>
      <vt:lpstr>Solving Satisfiability Problems</vt:lpstr>
      <vt:lpstr>Exercise 61</vt:lpstr>
      <vt:lpstr>Applications of Satisfiability</vt:lpstr>
      <vt:lpstr>Applications of Propositional Logic</vt:lpstr>
      <vt:lpstr>Logic Circuits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396</cp:revision>
  <dcterms:created xsi:type="dcterms:W3CDTF">2017-07-01T03:07:16Z</dcterms:created>
  <dcterms:modified xsi:type="dcterms:W3CDTF">2019-09-03T12:45:28Z</dcterms:modified>
</cp:coreProperties>
</file>