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301" r:id="rId11"/>
    <p:sldId id="279" r:id="rId12"/>
    <p:sldId id="280" r:id="rId13"/>
    <p:sldId id="302" r:id="rId14"/>
    <p:sldId id="303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4" r:id="rId35"/>
    <p:sldId id="300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Membership Table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83" y="1714488"/>
            <a:ext cx="8882227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Cardinality of 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cardinality of a </a:t>
            </a:r>
            <a:r>
              <a:rPr lang="en-US" altLang="zh-CN" i="1" dirty="0" smtClean="0"/>
              <a:t>finite set </a:t>
            </a:r>
            <a:r>
              <a:rPr lang="en-US" altLang="zh-CN" dirty="0" smtClean="0"/>
              <a:t>as </a:t>
            </a:r>
            <a:r>
              <a:rPr lang="en-US" altLang="zh-CN" dirty="0" smtClean="0">
                <a:solidFill>
                  <a:srgbClr val="FF0000"/>
                </a:solidFill>
              </a:rPr>
              <a:t>the number of elements in the set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1538" y="3143248"/>
            <a:ext cx="5072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Set of Odd Positive Integers</a:t>
            </a:r>
            <a:endParaRPr lang="zh-CN" altLang="en-US" sz="3200" dirty="0"/>
          </a:p>
        </p:txBody>
      </p:sp>
      <p:sp>
        <p:nvSpPr>
          <p:cNvPr id="8" name="云形标注 7"/>
          <p:cNvSpPr/>
          <p:nvPr/>
        </p:nvSpPr>
        <p:spPr>
          <a:xfrm>
            <a:off x="5929322" y="2714620"/>
            <a:ext cx="2357454" cy="7143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Countable?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" y="4214818"/>
            <a:ext cx="9085263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57628"/>
            <a:ext cx="9028113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4286256"/>
            <a:ext cx="171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Cardinality of 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set of real numbers is an </a:t>
            </a:r>
            <a:r>
              <a:rPr lang="en-US" altLang="zh-CN" dirty="0" smtClean="0">
                <a:solidFill>
                  <a:srgbClr val="FF0000"/>
                </a:solidFill>
              </a:rPr>
              <a:t>uncountable</a:t>
            </a:r>
            <a:r>
              <a:rPr lang="en-US" altLang="zh-CN" dirty="0" smtClean="0"/>
              <a:t> set.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Computer Representation of Sets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Let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universal set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U = {1, 2, 3, 4, 5, 6, 7, 8, 9, 10}, and the ordering of elements of U has the elements </a:t>
            </a:r>
            <a:r>
              <a:rPr lang="en-US" altLang="zh-CN" sz="2400" dirty="0" smtClean="0"/>
              <a:t>in increasing </a:t>
            </a:r>
            <a:r>
              <a:rPr lang="en-US" altLang="zh-CN" sz="2400" dirty="0" smtClean="0"/>
              <a:t>order; that is, </a:t>
            </a:r>
            <a:r>
              <a:rPr lang="en-US" altLang="zh-CN" sz="2400" dirty="0" err="1" smtClean="0"/>
              <a:t>a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. What bit strings represent the subset of all </a:t>
            </a:r>
            <a:r>
              <a:rPr lang="en-US" altLang="zh-CN" sz="2400" dirty="0" smtClean="0">
                <a:solidFill>
                  <a:srgbClr val="FF0000"/>
                </a:solidFill>
              </a:rPr>
              <a:t>odd integers </a:t>
            </a:r>
            <a:r>
              <a:rPr lang="en-US" altLang="zh-CN" sz="2400" dirty="0" smtClean="0"/>
              <a:t>in </a:t>
            </a:r>
            <a:r>
              <a:rPr lang="en-US" altLang="zh-CN" sz="2400" dirty="0" smtClean="0"/>
              <a:t>U, the </a:t>
            </a:r>
            <a:r>
              <a:rPr lang="en-US" altLang="zh-CN" sz="2400" dirty="0" smtClean="0"/>
              <a:t>subset of all </a:t>
            </a:r>
            <a:r>
              <a:rPr lang="en-US" altLang="zh-CN" sz="2400" dirty="0" smtClean="0">
                <a:solidFill>
                  <a:srgbClr val="FF0000"/>
                </a:solidFill>
              </a:rPr>
              <a:t>even integers </a:t>
            </a:r>
            <a:r>
              <a:rPr lang="en-US" altLang="zh-CN" sz="2400" dirty="0" smtClean="0"/>
              <a:t>in U, and the subset of integers </a:t>
            </a:r>
            <a:r>
              <a:rPr lang="en-US" altLang="zh-CN" sz="2400" dirty="0" smtClean="0">
                <a:solidFill>
                  <a:srgbClr val="FF0000"/>
                </a:solidFill>
              </a:rPr>
              <a:t>not exceeding 5 </a:t>
            </a:r>
            <a:r>
              <a:rPr lang="en-US" altLang="zh-CN" sz="2400" dirty="0" smtClean="0"/>
              <a:t>in U?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Computer Representation of Sets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bit strings for the sets {1</a:t>
            </a:r>
            <a:r>
              <a:rPr lang="en-US" altLang="zh-CN" sz="2800" i="1" dirty="0" smtClean="0"/>
              <a:t>, </a:t>
            </a:r>
            <a:r>
              <a:rPr lang="en-US" altLang="zh-CN" sz="2800" dirty="0" smtClean="0"/>
              <a:t>2, 3, 4, 5} and {1, 3, 5, 7, 9} </a:t>
            </a:r>
            <a:r>
              <a:rPr lang="en-US" altLang="zh-CN" sz="2800" i="1" dirty="0" smtClean="0"/>
              <a:t>are </a:t>
            </a:r>
            <a:r>
              <a:rPr lang="en-US" altLang="zh-CN" sz="2800" dirty="0" smtClean="0"/>
              <a:t>1111100000 </a:t>
            </a:r>
            <a:r>
              <a:rPr lang="en-US" altLang="zh-CN" sz="2800" dirty="0" smtClean="0"/>
              <a:t>and </a:t>
            </a:r>
            <a:r>
              <a:rPr lang="en-US" altLang="zh-CN" sz="2800" dirty="0" smtClean="0"/>
              <a:t>101010 1010,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respectively</a:t>
            </a:r>
            <a:r>
              <a:rPr lang="en-US" altLang="zh-CN" sz="2800" dirty="0" smtClean="0"/>
              <a:t>. Use bit strings to find the union and intersection of these sets.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050" y="1643050"/>
            <a:ext cx="91630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286124"/>
            <a:ext cx="4057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椭圆 6"/>
          <p:cNvSpPr/>
          <p:nvPr/>
        </p:nvSpPr>
        <p:spPr>
          <a:xfrm>
            <a:off x="1357290" y="3071810"/>
            <a:ext cx="1643074" cy="3000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57686" y="3071810"/>
            <a:ext cx="1643074" cy="3000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714612" y="5000636"/>
            <a:ext cx="235745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14810" y="5357826"/>
            <a:ext cx="45720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smtClean="0"/>
              <a:t>Functions are sometimes also called </a:t>
            </a:r>
            <a:r>
              <a:rPr lang="en-US" altLang="zh-CN" b="1" dirty="0" smtClean="0"/>
              <a:t>mappings or transformations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Functions are specified in many different ways</a:t>
            </a:r>
          </a:p>
          <a:p>
            <a:pPr lvl="1"/>
            <a:r>
              <a:rPr lang="en-US" altLang="zh-CN" sz="2000" dirty="0" smtClean="0"/>
              <a:t>Assignments</a:t>
            </a:r>
          </a:p>
          <a:p>
            <a:pPr lvl="1"/>
            <a:r>
              <a:rPr lang="en-US" altLang="zh-CN" sz="2000" dirty="0" smtClean="0"/>
              <a:t>Formula</a:t>
            </a:r>
          </a:p>
          <a:p>
            <a:pPr lvl="1"/>
            <a:r>
              <a:rPr lang="en-US" altLang="zh-CN" sz="2000" dirty="0" smtClean="0"/>
              <a:t>Computer program</a:t>
            </a:r>
          </a:p>
          <a:p>
            <a:pPr lvl="1"/>
            <a:r>
              <a:rPr lang="en-US" altLang="zh-CN" sz="2000" dirty="0" smtClean="0"/>
              <a:t>a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relation</a:t>
            </a:r>
            <a:r>
              <a:rPr lang="en-US" altLang="zh-CN" sz="2000" dirty="0" smtClean="0"/>
              <a:t> from </a:t>
            </a:r>
            <a:r>
              <a:rPr lang="en-US" altLang="zh-CN" sz="2000" i="1" dirty="0" smtClean="0"/>
              <a:t>A to B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357430"/>
            <a:ext cx="17145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186113"/>
            <a:ext cx="11525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857884" y="3143248"/>
            <a:ext cx="191193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a subset of </a:t>
            </a:r>
            <a:r>
              <a:rPr lang="en-US" altLang="zh-CN" i="1" dirty="0" smtClean="0"/>
              <a:t>A × B.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14710" y="3786190"/>
            <a:ext cx="4572000" cy="64633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CN" i="1" dirty="0" smtClean="0"/>
              <a:t>for every element a ∈ A,</a:t>
            </a:r>
          </a:p>
          <a:p>
            <a:r>
              <a:rPr lang="en-US" altLang="zh-CN" dirty="0" smtClean="0"/>
              <a:t>contains one, and only one, ordered pair </a:t>
            </a:r>
            <a:r>
              <a:rPr lang="en-US" altLang="zh-CN" i="1" dirty="0" smtClean="0"/>
              <a:t>(a, b)</a:t>
            </a:r>
            <a:endParaRPr lang="zh-CN" altLang="en-US" dirty="0"/>
          </a:p>
        </p:txBody>
      </p:sp>
      <p:sp>
        <p:nvSpPr>
          <p:cNvPr id="11" name="Text Box 4">
            <a:extLst>
              <a:ext uri="{FF2B5EF4-FFF2-40B4-BE49-F238E27FC236}">
                <a16:creationId xmlns="" xmlns:a16="http://schemas.microsoft.com/office/drawing/2014/main" id="{425BEC33-500B-4DB1-81B4-16A4920C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20" y="3571876"/>
            <a:ext cx="2786082" cy="2449005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max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x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y) 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 {</a:t>
            </a:r>
            <a:r>
              <a:rPr lang="en-US" altLang="zh-CN" sz="1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z;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z=y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(x&gt;y) z=x;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return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(z);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 the function illustrated by the figure in a relation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000372"/>
            <a:ext cx="40576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857752" y="3571876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rgbClr val="FF0000"/>
                </a:solidFill>
              </a:rPr>
              <a:t>f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6314" y="2928934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rgbClr val="FF0000"/>
                </a:solidFill>
              </a:rPr>
              <a:t>f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29190" y="4929198"/>
            <a:ext cx="42862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 smtClean="0">
                <a:solidFill>
                  <a:srgbClr val="FF0000"/>
                </a:solidFill>
              </a:rPr>
              <a:t>f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43174" y="2786058"/>
            <a:ext cx="1643074" cy="3000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00100" y="4143380"/>
            <a:ext cx="1571636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rgbClr val="FF0000"/>
                </a:solidFill>
              </a:rPr>
              <a:t>Domain of f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00694" y="2786058"/>
            <a:ext cx="1643074" cy="30003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43768" y="4143380"/>
            <a:ext cx="185738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err="1" smtClean="0">
                <a:solidFill>
                  <a:srgbClr val="FF0000"/>
                </a:solidFill>
              </a:rPr>
              <a:t>Codomain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 of f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13" name="椭圆形标注 12"/>
          <p:cNvSpPr/>
          <p:nvPr/>
        </p:nvSpPr>
        <p:spPr>
          <a:xfrm>
            <a:off x="6643702" y="2214554"/>
            <a:ext cx="2071702" cy="1000132"/>
          </a:xfrm>
          <a:prstGeom prst="wedgeEllipseCallout">
            <a:avLst>
              <a:gd name="adj1" fmla="val -57026"/>
              <a:gd name="adj2" fmla="val 561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Image of Adams</a:t>
            </a:r>
            <a:endParaRPr lang="zh-CN" altLang="en-US" dirty="0"/>
          </a:p>
        </p:txBody>
      </p:sp>
      <p:sp>
        <p:nvSpPr>
          <p:cNvPr id="14" name="椭圆形标注 13"/>
          <p:cNvSpPr/>
          <p:nvPr/>
        </p:nvSpPr>
        <p:spPr>
          <a:xfrm>
            <a:off x="3857620" y="2143116"/>
            <a:ext cx="2214578" cy="1000132"/>
          </a:xfrm>
          <a:prstGeom prst="wedgeEllipseCallout">
            <a:avLst>
              <a:gd name="adj1" fmla="val -46291"/>
              <a:gd name="adj2" fmla="val 5884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Preimage</a:t>
            </a:r>
            <a:r>
              <a:rPr lang="en-US" altLang="zh-CN" dirty="0" smtClean="0"/>
              <a:t> of 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857884" y="5500702"/>
            <a:ext cx="300039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range of function: {A,B, C, F}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Equal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Same domain</a:t>
            </a:r>
          </a:p>
          <a:p>
            <a:r>
              <a:rPr lang="en-US" altLang="zh-CN" dirty="0" smtClean="0"/>
              <a:t>Same </a:t>
            </a:r>
            <a:r>
              <a:rPr lang="en-US" altLang="zh-CN" dirty="0" err="1" smtClean="0"/>
              <a:t>codomain</a:t>
            </a:r>
            <a:endParaRPr lang="en-US" altLang="zh-CN" dirty="0" smtClean="0"/>
          </a:p>
          <a:p>
            <a:r>
              <a:rPr lang="en-US" altLang="zh-CN" dirty="0" smtClean="0"/>
              <a:t>Map each element of their common domain to the same element in their common </a:t>
            </a:r>
            <a:r>
              <a:rPr lang="en-US" altLang="zh-CN" dirty="0" err="1" smtClean="0"/>
              <a:t>codomain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000" dirty="0" smtClean="0"/>
              <a:t>Domain: A={Abdul, Brenda, Carla, Desire, Eddie, Felicia}</a:t>
            </a:r>
          </a:p>
          <a:p>
            <a:r>
              <a:rPr lang="en-US" altLang="zh-CN" sz="2000" dirty="0" err="1" smtClean="0"/>
              <a:t>Codomain</a:t>
            </a:r>
            <a:r>
              <a:rPr lang="en-US" altLang="zh-CN" sz="2000" dirty="0" smtClean="0"/>
              <a:t>: B={y | y is a positive integer less than 100}</a:t>
            </a:r>
          </a:p>
          <a:p>
            <a:r>
              <a:rPr lang="en-US" altLang="zh-CN" sz="2000" dirty="0" smtClean="0"/>
              <a:t>Range: {21, 22, 24}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8639170" cy="8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5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600" b="1" dirty="0" smtClean="0"/>
              <a:t>Part 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Logic </a:t>
            </a:r>
            <a:r>
              <a:rPr lang="zh-CN" altLang="en-US" sz="3600" b="1" dirty="0" smtClean="0"/>
              <a:t>（</a:t>
            </a:r>
            <a:r>
              <a:rPr lang="en-US" altLang="zh-CN" sz="3600" b="1" dirty="0" smtClean="0"/>
              <a:t>Thinking in Mathematics</a:t>
            </a:r>
            <a:r>
              <a:rPr lang="zh-CN" altLang="en-US" sz="3600" b="1" dirty="0" smtClean="0"/>
              <a:t>）</a:t>
            </a:r>
            <a:endParaRPr lang="en-US" altLang="zh-CN" sz="3600" b="1" dirty="0" smtClean="0"/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2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3600" b="1" dirty="0" smtClean="0"/>
              <a:t>Part II</a:t>
            </a:r>
            <a:r>
              <a:rPr lang="zh-CN" altLang="en-US" sz="3600" b="1" dirty="0" smtClean="0"/>
              <a:t>：</a:t>
            </a:r>
            <a:r>
              <a:rPr lang="en-US" altLang="zh-CN" sz="3600" b="1" dirty="0" smtClean="0"/>
              <a:t>Combinatorial Counting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9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900" dirty="0" smtClean="0"/>
              <a:t>Permutation and Combination</a:t>
            </a:r>
          </a:p>
          <a:p>
            <a:pPr lvl="1"/>
            <a:r>
              <a:rPr lang="en-US" altLang="zh-CN" sz="2900" dirty="0" smtClean="0"/>
              <a:t>Binomial Coefficients and Combinations</a:t>
            </a:r>
          </a:p>
          <a:p>
            <a:pPr lvl="1"/>
            <a:r>
              <a:rPr lang="en-US" altLang="zh-CN" sz="2900" dirty="0" smtClean="0"/>
              <a:t>Lists and Sequences </a:t>
            </a:r>
            <a:r>
              <a:rPr lang="en-US" altLang="zh-CN" sz="2900" u="sng" dirty="0" smtClean="0"/>
              <a:t>(Recursive Definition /Recurrence Relations)</a:t>
            </a:r>
          </a:p>
          <a:p>
            <a:r>
              <a:rPr lang="en-US" altLang="zh-CN" b="1" dirty="0" smtClean="0"/>
              <a:t>Part III: Discrete Structure</a:t>
            </a:r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Sets</a:t>
            </a:r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Functions</a:t>
            </a:r>
          </a:p>
          <a:p>
            <a:pPr lvl="1"/>
            <a:r>
              <a:rPr lang="en-US" altLang="zh-CN" sz="2900" dirty="0" smtClean="0"/>
              <a:t>Relations</a:t>
            </a:r>
          </a:p>
          <a:p>
            <a:pPr lvl="1"/>
            <a:r>
              <a:rPr lang="en-US" altLang="zh-CN" sz="2900" dirty="0" smtClean="0"/>
              <a:t>Trees</a:t>
            </a:r>
            <a:endParaRPr lang="en-US" altLang="zh-CN" sz="2900" dirty="0" smtClean="0"/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900" u="sng" dirty="0" smtClean="0"/>
              <a:t>Algebra (Groups)</a:t>
            </a:r>
            <a:r>
              <a:rPr lang="en-US" altLang="zh-CN" sz="2900" dirty="0" smtClean="0"/>
              <a:t> *</a:t>
            </a:r>
            <a:endParaRPr lang="en-US" altLang="zh-CN" sz="2900" u="sng" dirty="0" smtClean="0"/>
          </a:p>
          <a:p>
            <a:pPr lvl="1"/>
            <a:r>
              <a:rPr lang="en-US" altLang="zh-CN" sz="2900" dirty="0" smtClean="0">
                <a:solidFill>
                  <a:schemeClr val="bg1">
                    <a:lumMod val="7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Let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be the function that assigns the last two bits of a bit string of length 2 or greater to that string.</a:t>
            </a:r>
          </a:p>
          <a:p>
            <a:pPr marL="0" indent="0"/>
            <a:endParaRPr lang="en-US" altLang="zh-CN" dirty="0" smtClean="0"/>
          </a:p>
          <a:p>
            <a:pPr marL="0" indent="0"/>
            <a:r>
              <a:rPr lang="en-US" altLang="zh-CN" sz="2000" dirty="0" smtClean="0"/>
              <a:t>Domain: S={</a:t>
            </a:r>
            <a:r>
              <a:rPr lang="en-US" altLang="zh-CN" sz="2000" dirty="0" err="1" smtClean="0"/>
              <a:t>bs</a:t>
            </a:r>
            <a:r>
              <a:rPr lang="en-US" altLang="zh-CN" sz="2000" dirty="0" smtClean="0"/>
              <a:t>| </a:t>
            </a:r>
            <a:r>
              <a:rPr lang="en-US" altLang="zh-CN" sz="2000" dirty="0" err="1" smtClean="0"/>
              <a:t>bs</a:t>
            </a:r>
            <a:r>
              <a:rPr lang="en-US" altLang="zh-CN" sz="2000" dirty="0" smtClean="0"/>
              <a:t> is a bit string of length 2 or greater}</a:t>
            </a:r>
          </a:p>
          <a:p>
            <a:pPr marL="0" indent="0"/>
            <a:r>
              <a:rPr lang="en-US" altLang="zh-CN" sz="2000" dirty="0" err="1" smtClean="0"/>
              <a:t>Codomain</a:t>
            </a:r>
            <a:r>
              <a:rPr lang="en-US" altLang="zh-CN" sz="2000" dirty="0" smtClean="0"/>
              <a:t>: B={00, 01, 10, 11}</a:t>
            </a:r>
          </a:p>
          <a:p>
            <a:pPr marL="0" indent="0"/>
            <a:r>
              <a:rPr lang="en-US" altLang="zh-CN" sz="2000" dirty="0" smtClean="0"/>
              <a:t>Range: {00, 01, 10, 11}</a:t>
            </a:r>
          </a:p>
          <a:p>
            <a:pPr marL="0" indent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What’s </a:t>
            </a:r>
            <a:r>
              <a:rPr lang="en-US" altLang="zh-CN" dirty="0" smtClean="0"/>
              <a:t>the domain, </a:t>
            </a:r>
            <a:r>
              <a:rPr lang="en-US" altLang="zh-CN" dirty="0" err="1" smtClean="0"/>
              <a:t>codomain</a:t>
            </a:r>
            <a:r>
              <a:rPr lang="en-US" altLang="zh-CN" dirty="0" smtClean="0"/>
              <a:t>, and range of the function </a:t>
            </a:r>
            <a:r>
              <a:rPr lang="en-US" altLang="zh-CN" i="1" dirty="0" smtClean="0"/>
              <a:t>max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425BEC33-500B-4DB1-81B4-16A4920C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28" y="3000372"/>
            <a:ext cx="2786082" cy="2449005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max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x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y)   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 {</a:t>
            </a:r>
            <a:r>
              <a:rPr lang="en-US" altLang="zh-CN" sz="1800" dirty="0" smtClean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z;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z=y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;  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if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(x&gt;y) z=x;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return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(z); 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</a:pPr>
            <a:r>
              <a:rPr lang="zh-CN" altLang="zh-CN" sz="18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3071810"/>
            <a:ext cx="156683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integer-valued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0" y="3643314"/>
            <a:ext cx="125752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real-valued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315351" cy="1467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714752"/>
            <a:ext cx="8191524" cy="65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4429132"/>
            <a:ext cx="5286369" cy="15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 be a function from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to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and let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be a subset of </a:t>
            </a:r>
            <a:r>
              <a:rPr lang="en-US" altLang="zh-CN" i="1" dirty="0" smtClean="0"/>
              <a:t>A.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2162169"/>
            <a:ext cx="3209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6124"/>
            <a:ext cx="7905740" cy="61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729658" cy="114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One-to-one (</a:t>
            </a:r>
            <a:r>
              <a:rPr lang="en-US" altLang="zh-CN" i="1" dirty="0" smtClean="0"/>
              <a:t>injective</a:t>
            </a:r>
            <a:r>
              <a:rPr lang="en-US" altLang="zh-CN" dirty="0" smtClean="0"/>
              <a:t>) function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8386789" cy="73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71472" y="3214686"/>
            <a:ext cx="835824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For two different domain elements, they are never assigned to the same value.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929066"/>
            <a:ext cx="30670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071942"/>
            <a:ext cx="24003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Onto (</a:t>
            </a:r>
            <a:r>
              <a:rPr lang="en-US" altLang="zh-CN" i="1" dirty="0" err="1" smtClean="0"/>
              <a:t>surjective</a:t>
            </a:r>
            <a:r>
              <a:rPr lang="en-US" altLang="zh-CN" dirty="0" smtClean="0"/>
              <a:t>) function</a:t>
            </a:r>
          </a:p>
          <a:p>
            <a:pPr lvl="1"/>
            <a:r>
              <a:rPr lang="en-US" altLang="zh-CN" dirty="0" smtClean="0"/>
              <a:t>every member of the </a:t>
            </a:r>
            <a:r>
              <a:rPr lang="en-US" altLang="zh-CN" dirty="0" err="1" smtClean="0"/>
              <a:t>codomain</a:t>
            </a:r>
            <a:r>
              <a:rPr lang="en-US" altLang="zh-CN" dirty="0" smtClean="0"/>
              <a:t> is the image of some element of the domain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929066"/>
            <a:ext cx="8505844" cy="152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376612"/>
            <a:ext cx="10572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3386137"/>
            <a:ext cx="1304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357562"/>
            <a:ext cx="11430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7818" y="3395662"/>
            <a:ext cx="15049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0958" y="3471862"/>
            <a:ext cx="11811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>
          <a:xfrm>
            <a:off x="2357422" y="5572140"/>
            <a:ext cx="407855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i="1" dirty="0" smtClean="0"/>
              <a:t>one-to-one correspondence, or a </a:t>
            </a:r>
            <a:r>
              <a:rPr lang="en-US" altLang="zh-CN" i="1" dirty="0" err="1" smtClean="0"/>
              <a:t>bijection</a:t>
            </a:r>
            <a:endParaRPr lang="zh-CN" altLang="en-US" dirty="0"/>
          </a:p>
        </p:txBody>
      </p:sp>
      <p:sp>
        <p:nvSpPr>
          <p:cNvPr id="15" name="右箭头 14"/>
          <p:cNvSpPr/>
          <p:nvPr/>
        </p:nvSpPr>
        <p:spPr>
          <a:xfrm rot="16200000">
            <a:off x="4286248" y="5214950"/>
            <a:ext cx="428628" cy="2857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Inverse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843804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连接符 6"/>
          <p:cNvCxnSpPr/>
          <p:nvPr/>
        </p:nvCxnSpPr>
        <p:spPr>
          <a:xfrm>
            <a:off x="1357290" y="2141528"/>
            <a:ext cx="250033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286124"/>
            <a:ext cx="54006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46" y="1785926"/>
            <a:ext cx="9039254" cy="700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3500438"/>
            <a:ext cx="679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Compositions of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480453" cy="149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286124"/>
            <a:ext cx="5813437" cy="271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Sets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Set </a:t>
            </a:r>
            <a:r>
              <a:rPr lang="en-US" altLang="zh-CN" dirty="0" smtClean="0"/>
              <a:t>Operations</a:t>
            </a:r>
            <a:endParaRPr lang="en-US" altLang="zh-CN" dirty="0" smtClean="0"/>
          </a:p>
          <a:p>
            <a:r>
              <a:rPr lang="en-US" altLang="zh-CN" dirty="0" smtClean="0"/>
              <a:t>Cardinality of Sets </a:t>
            </a:r>
          </a:p>
          <a:p>
            <a:r>
              <a:rPr lang="en-US" altLang="zh-CN" dirty="0" smtClean="0"/>
              <a:t>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658252" cy="93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714620"/>
            <a:ext cx="3590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429000"/>
            <a:ext cx="35909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4071942"/>
            <a:ext cx="3457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705845" cy="88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857496"/>
            <a:ext cx="6770687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000504"/>
            <a:ext cx="653256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Graphs of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38385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500702"/>
            <a:ext cx="29337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1785926"/>
            <a:ext cx="39909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5429264"/>
            <a:ext cx="2438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Floor and ceiling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i="1" dirty="0" smtClean="0"/>
              <a:t>floor function </a:t>
            </a:r>
            <a:r>
              <a:rPr lang="en-US" altLang="zh-CN" sz="2400" dirty="0" smtClean="0"/>
              <a:t>assigns to the real number x the largest integer that is less than or equal to </a:t>
            </a:r>
            <a:r>
              <a:rPr lang="en-US" altLang="zh-CN" sz="2400" i="1" dirty="0" smtClean="0"/>
              <a:t>x.</a:t>
            </a:r>
          </a:p>
          <a:p>
            <a:endParaRPr lang="en-US" altLang="zh-CN" sz="2400" i="1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i="1" dirty="0" smtClean="0"/>
              <a:t>ceiling function </a:t>
            </a:r>
            <a:r>
              <a:rPr lang="en-US" altLang="zh-CN" sz="2400" dirty="0" smtClean="0"/>
              <a:t>assigns to the real number x the smallest integer that is greater than or equal to </a:t>
            </a:r>
            <a:r>
              <a:rPr lang="en-US" altLang="zh-CN" sz="2400" i="1" dirty="0" smtClean="0"/>
              <a:t>x.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/>
          <a:srcRect r="8333"/>
          <a:stretch>
            <a:fillRect/>
          </a:stretch>
        </p:blipFill>
        <p:spPr bwMode="auto">
          <a:xfrm>
            <a:off x="7500958" y="2000240"/>
            <a:ext cx="785818" cy="681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3643314"/>
            <a:ext cx="642942" cy="53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714884"/>
            <a:ext cx="8561387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5429264"/>
            <a:ext cx="2847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Homework-Sets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Review Chapter 2.1, 2.2</a:t>
            </a:r>
          </a:p>
          <a:p>
            <a:pPr marL="365125" indent="-365125"/>
            <a:r>
              <a:rPr lang="en-US" altLang="zh-CN" dirty="0" smtClean="0"/>
              <a:t>Chapter 2.1, Exercise 14, 20, 32(a)(b), 42</a:t>
            </a:r>
            <a:endParaRPr lang="en-US" altLang="zh-CN" dirty="0" smtClean="0"/>
          </a:p>
          <a:p>
            <a:r>
              <a:rPr lang="en-US" altLang="zh-CN" dirty="0" smtClean="0"/>
              <a:t>Chapter 2.2, </a:t>
            </a:r>
            <a:r>
              <a:rPr lang="en-US" altLang="zh-CN" dirty="0" smtClean="0"/>
              <a:t>Exercise </a:t>
            </a:r>
            <a:r>
              <a:rPr lang="en-US" altLang="zh-CN" dirty="0" smtClean="0"/>
              <a:t>4, 14, 36, 52</a:t>
            </a:r>
            <a:endParaRPr lang="en-US" altLang="zh-CN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Homework-Function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Review Chapter 2.3 and 2.5</a:t>
            </a:r>
          </a:p>
          <a:p>
            <a:r>
              <a:rPr lang="en-US" altLang="zh-CN" dirty="0" smtClean="0"/>
              <a:t>Chapter 2.3, </a:t>
            </a:r>
            <a:r>
              <a:rPr lang="en-US" altLang="zh-CN" dirty="0" smtClean="0"/>
              <a:t>Exercise </a:t>
            </a:r>
            <a:r>
              <a:rPr lang="en-US" altLang="zh-CN" dirty="0" smtClean="0"/>
              <a:t>14 </a:t>
            </a:r>
            <a:r>
              <a:rPr lang="en-US" altLang="zh-CN" dirty="0" smtClean="0"/>
              <a:t>(a</a:t>
            </a:r>
            <a:r>
              <a:rPr lang="en-US" altLang="zh-CN" dirty="0" smtClean="0"/>
              <a:t>)(b), 22(a) (b), 36, 66</a:t>
            </a:r>
            <a:endParaRPr lang="en-US" altLang="zh-CN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429000"/>
            <a:ext cx="8572560" cy="266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Sets </a:t>
            </a:r>
            <a:r>
              <a:rPr lang="en-US" altLang="zh-CN" dirty="0" smtClean="0">
                <a:solidFill>
                  <a:srgbClr val="FF0000"/>
                </a:solidFill>
              </a:rPr>
              <a:t>(review)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332531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2714620"/>
            <a:ext cx="533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Sets </a:t>
            </a:r>
            <a:r>
              <a:rPr lang="en-US" altLang="zh-CN" dirty="0" smtClean="0">
                <a:solidFill>
                  <a:srgbClr val="FF0000"/>
                </a:solidFill>
              </a:rPr>
              <a:t>(review)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Power sets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Cartesian Products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47720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429000"/>
            <a:ext cx="4095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643446"/>
            <a:ext cx="903763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357562"/>
            <a:ext cx="62484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Cartesian Products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0851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643182"/>
            <a:ext cx="53435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2857488" y="3143248"/>
            <a:ext cx="50006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000364" y="2357430"/>
            <a:ext cx="177426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/>
              <a:t>ordered </a:t>
            </a:r>
            <a:r>
              <a:rPr lang="en-US" altLang="zh-CN" b="1" i="1" dirty="0" smtClean="0"/>
              <a:t>n-</a:t>
            </a:r>
            <a:r>
              <a:rPr lang="en-US" altLang="zh-CN" b="1" i="1" dirty="0" err="1" smtClean="0"/>
              <a:t>tuples</a:t>
            </a:r>
            <a:endParaRPr lang="zh-CN" altLang="en-US" dirty="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4000504"/>
            <a:ext cx="5248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19"/>
          <p:cNvGrpSpPr/>
          <p:nvPr/>
        </p:nvGrpSpPr>
        <p:grpSpPr>
          <a:xfrm>
            <a:off x="3714744" y="3286124"/>
            <a:ext cx="928694" cy="785818"/>
            <a:chOff x="3714744" y="3286124"/>
            <a:chExt cx="928694" cy="7858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714744" y="3500438"/>
              <a:ext cx="928694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714744" y="3857628"/>
              <a:ext cx="928694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5400000">
              <a:off x="3750463" y="3536157"/>
              <a:ext cx="785818" cy="28575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Cartesian Products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71678"/>
            <a:ext cx="91821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214686"/>
            <a:ext cx="7313613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Set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intersection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difference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complement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143116"/>
            <a:ext cx="32194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3067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4500570"/>
            <a:ext cx="305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5643578"/>
            <a:ext cx="24193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57686" y="1928802"/>
            <a:ext cx="2170707" cy="11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57686" y="3143248"/>
            <a:ext cx="2114551" cy="11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57686" y="4286256"/>
            <a:ext cx="2000251" cy="121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29124" y="5500702"/>
            <a:ext cx="1915135" cy="119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 Operations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62484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2000240"/>
            <a:ext cx="62293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815</Words>
  <Application>Microsoft Office PowerPoint</Application>
  <PresentationFormat>全屏显示(4:3)</PresentationFormat>
  <Paragraphs>176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Discrete Math</vt:lpstr>
      <vt:lpstr>Content</vt:lpstr>
      <vt:lpstr>Outline</vt:lpstr>
      <vt:lpstr>Sets (review)</vt:lpstr>
      <vt:lpstr>Sets (review)</vt:lpstr>
      <vt:lpstr>Cartesian Products</vt:lpstr>
      <vt:lpstr>Cartesian Products</vt:lpstr>
      <vt:lpstr>Set Operations</vt:lpstr>
      <vt:lpstr>Set Operations</vt:lpstr>
      <vt:lpstr>Membership Table</vt:lpstr>
      <vt:lpstr>Cardinality of Sets</vt:lpstr>
      <vt:lpstr>Cardinality of Sets</vt:lpstr>
      <vt:lpstr>Computer Representation of Sets</vt:lpstr>
      <vt:lpstr>Computer Representation of Sets</vt:lpstr>
      <vt:lpstr>Functions</vt:lpstr>
      <vt:lpstr>Functions</vt:lpstr>
      <vt:lpstr>Functions</vt:lpstr>
      <vt:lpstr>Equal Function</vt:lpstr>
      <vt:lpstr>Example</vt:lpstr>
      <vt:lpstr>Example</vt:lpstr>
      <vt:lpstr>Example</vt:lpstr>
      <vt:lpstr>Function</vt:lpstr>
      <vt:lpstr>Function</vt:lpstr>
      <vt:lpstr>Function</vt:lpstr>
      <vt:lpstr>Function</vt:lpstr>
      <vt:lpstr>Function</vt:lpstr>
      <vt:lpstr>Inverse Functions</vt:lpstr>
      <vt:lpstr>Example</vt:lpstr>
      <vt:lpstr>Compositions of Functions</vt:lpstr>
      <vt:lpstr>Examples</vt:lpstr>
      <vt:lpstr>Example</vt:lpstr>
      <vt:lpstr>Graphs of Functions</vt:lpstr>
      <vt:lpstr>Floor and ceiling functions</vt:lpstr>
      <vt:lpstr>Homework-Sets</vt:lpstr>
      <vt:lpstr>Homework-Function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310</cp:revision>
  <dcterms:created xsi:type="dcterms:W3CDTF">2017-07-01T03:07:16Z</dcterms:created>
  <dcterms:modified xsi:type="dcterms:W3CDTF">2019-10-17T15:33:18Z</dcterms:modified>
</cp:coreProperties>
</file>