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5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41380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5" y="2571744"/>
            <a:ext cx="253220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571876"/>
            <a:ext cx="552704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500570"/>
            <a:ext cx="849193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many bit strings of length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contain exactly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1s</a:t>
            </a:r>
            <a:r>
              <a:rPr lang="en-US" altLang="zh-CN" i="1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Binomial Coefficients and Identities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714488"/>
            <a:ext cx="9132887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71942"/>
            <a:ext cx="47339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000504"/>
            <a:ext cx="32766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4071942"/>
            <a:ext cx="38385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Pascal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 Identity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7770813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Pascal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’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 Triangle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523066" cy="45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Vandermonde’s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Identity</a:t>
            </a:r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7" y="1643050"/>
            <a:ext cx="905668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57628"/>
            <a:ext cx="7751763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Other Identities Involving Binomial 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59531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929066"/>
            <a:ext cx="3200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Generalized Permutations and Combinations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Permutations with </a:t>
            </a:r>
            <a:r>
              <a:rPr lang="en-US" altLang="zh-CN" sz="2800" dirty="0" smtClean="0"/>
              <a:t>Repetition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lvl="1"/>
            <a:r>
              <a:rPr lang="en-US" altLang="zh-CN" sz="2400" dirty="0" smtClean="0"/>
              <a:t>How many strings of length </a:t>
            </a:r>
            <a:r>
              <a:rPr lang="en-US" altLang="zh-CN" sz="2400" i="1" dirty="0" smtClean="0"/>
              <a:t>r </a:t>
            </a:r>
            <a:r>
              <a:rPr lang="en-US" altLang="zh-CN" sz="2400" dirty="0" smtClean="0"/>
              <a:t>can be formed from the uppercase letters of the English alphabet?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818991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Generalized Permutations and Combinations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Combinations with </a:t>
            </a:r>
            <a:r>
              <a:rPr lang="en-US" altLang="zh-CN" sz="2800" dirty="0" smtClean="0"/>
              <a:t>Repetition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How </a:t>
            </a:r>
            <a:r>
              <a:rPr lang="en-US" altLang="zh-CN" sz="2800" dirty="0" smtClean="0"/>
              <a:t>many ways are there to select</a:t>
            </a:r>
            <a:r>
              <a:rPr lang="en-US" altLang="zh-CN" sz="2800" dirty="0" smtClean="0">
                <a:solidFill>
                  <a:srgbClr val="FF0000"/>
                </a:solidFill>
              </a:rPr>
              <a:t> four pieces of fruit</a:t>
            </a:r>
            <a:r>
              <a:rPr lang="en-US" altLang="zh-CN" sz="2800" dirty="0" smtClean="0"/>
              <a:t> from a bowl containing apples, </a:t>
            </a:r>
            <a:r>
              <a:rPr lang="en-US" altLang="zh-CN" sz="2800" dirty="0" smtClean="0"/>
              <a:t>oranges, and </a:t>
            </a:r>
            <a:r>
              <a:rPr lang="en-US" altLang="zh-CN" sz="2800" dirty="0" smtClean="0"/>
              <a:t>pears </a:t>
            </a:r>
            <a:r>
              <a:rPr lang="en-US" altLang="zh-CN" sz="2800" u="sng" dirty="0" smtClean="0">
                <a:solidFill>
                  <a:srgbClr val="0070C0"/>
                </a:solidFill>
              </a:rPr>
              <a:t>if the order in which the pieces are selected does not matter, only the type of fruit </a:t>
            </a:r>
            <a:r>
              <a:rPr lang="en-US" altLang="zh-CN" sz="2800" u="sng" dirty="0" smtClean="0">
                <a:solidFill>
                  <a:srgbClr val="0070C0"/>
                </a:solidFill>
              </a:rPr>
              <a:t>and not </a:t>
            </a:r>
            <a:r>
              <a:rPr lang="en-US" altLang="zh-CN" sz="2800" u="sng" dirty="0" smtClean="0">
                <a:solidFill>
                  <a:srgbClr val="0070C0"/>
                </a:solidFill>
              </a:rPr>
              <a:t>the individual piece matters</a:t>
            </a:r>
            <a:r>
              <a:rPr lang="en-US" altLang="zh-CN" sz="2800" dirty="0" smtClean="0"/>
              <a:t>, and there are </a:t>
            </a:r>
            <a:r>
              <a:rPr lang="en-US" altLang="zh-CN" sz="2800" dirty="0" smtClean="0">
                <a:solidFill>
                  <a:srgbClr val="FF0000"/>
                </a:solidFill>
              </a:rPr>
              <a:t>at least four pieces </a:t>
            </a:r>
            <a:r>
              <a:rPr lang="en-US" altLang="zh-CN" sz="2800" dirty="0" smtClean="0"/>
              <a:t>of each type of fruit in </a:t>
            </a:r>
            <a:r>
              <a:rPr lang="en-US" altLang="zh-CN" sz="2800" dirty="0" smtClean="0"/>
              <a:t>the bowl</a:t>
            </a:r>
            <a:r>
              <a:rPr lang="en-US" altLang="zh-CN" sz="2800" dirty="0" smtClean="0"/>
              <a:t>?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2071678"/>
            <a:ext cx="801330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ways are there to select </a:t>
            </a:r>
            <a:r>
              <a:rPr lang="en-US" altLang="zh-CN" sz="2800" dirty="0" smtClean="0">
                <a:solidFill>
                  <a:srgbClr val="FF0000"/>
                </a:solidFill>
              </a:rPr>
              <a:t>five bills </a:t>
            </a:r>
            <a:r>
              <a:rPr lang="en-US" altLang="zh-CN" sz="2800" dirty="0" smtClean="0"/>
              <a:t>from a cash box containing $1 bills, $2 bills, $</a:t>
            </a:r>
            <a:r>
              <a:rPr lang="en-US" altLang="zh-CN" sz="2800" dirty="0" smtClean="0"/>
              <a:t>5 bills</a:t>
            </a:r>
            <a:r>
              <a:rPr lang="en-US" altLang="zh-CN" sz="2800" dirty="0" smtClean="0"/>
              <a:t>, $10 bills, $20 bills, $50 bills, and $100 bills? Assume that the order in which the bills </a:t>
            </a:r>
            <a:r>
              <a:rPr lang="en-US" altLang="zh-CN" sz="2800" dirty="0" smtClean="0"/>
              <a:t>are chosen </a:t>
            </a:r>
            <a:r>
              <a:rPr lang="en-US" altLang="zh-CN" sz="2800" dirty="0" smtClean="0"/>
              <a:t>does not matter, that the bills of each denomination are </a:t>
            </a:r>
            <a:r>
              <a:rPr lang="en-US" altLang="zh-CN" sz="2800" dirty="0" smtClean="0"/>
              <a:t>indistinguishable</a:t>
            </a:r>
            <a:r>
              <a:rPr lang="en-US" altLang="zh-CN" sz="2800" dirty="0" smtClean="0"/>
              <a:t>, and that </a:t>
            </a:r>
            <a:r>
              <a:rPr lang="en-US" altLang="zh-CN" sz="2800" dirty="0" smtClean="0"/>
              <a:t>there are </a:t>
            </a:r>
            <a:r>
              <a:rPr lang="en-US" altLang="zh-CN" sz="2800" dirty="0" smtClean="0">
                <a:solidFill>
                  <a:srgbClr val="FF0000"/>
                </a:solidFill>
              </a:rPr>
              <a:t>at least five bills of each type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600" b="1" dirty="0" smtClean="0"/>
              <a:t>Part I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Logic </a:t>
            </a: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Thinking in Mathematics</a:t>
            </a:r>
            <a:r>
              <a:rPr lang="zh-CN" altLang="en-US" sz="3600" b="1" dirty="0" smtClean="0"/>
              <a:t>）</a:t>
            </a:r>
            <a:endParaRPr lang="en-US" altLang="zh-CN" sz="3600" b="1" dirty="0" smtClean="0"/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2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3600" b="1" dirty="0" smtClean="0"/>
              <a:t>Part II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Combinatorial Counting</a:t>
            </a:r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900" dirty="0" smtClean="0">
                <a:solidFill>
                  <a:srgbClr val="FF0000"/>
                </a:solidFill>
              </a:rPr>
              <a:t>Permutation and Combination</a:t>
            </a:r>
          </a:p>
          <a:p>
            <a:pPr lvl="1"/>
            <a:r>
              <a:rPr lang="en-US" altLang="zh-CN" sz="2900" dirty="0" smtClean="0">
                <a:solidFill>
                  <a:srgbClr val="FF0000"/>
                </a:solidFill>
              </a:rPr>
              <a:t>Binomial Coefficients and Combinations</a:t>
            </a:r>
          </a:p>
          <a:p>
            <a:pPr lvl="1"/>
            <a:r>
              <a:rPr lang="en-US" altLang="zh-CN" sz="2900" dirty="0" smtClean="0"/>
              <a:t>Lists and Sequences </a:t>
            </a:r>
            <a:r>
              <a:rPr lang="en-US" altLang="zh-CN" sz="2900" u="sng" dirty="0" smtClean="0"/>
              <a:t>(Recursive Definition /Recurrence Relations)</a:t>
            </a:r>
          </a:p>
          <a:p>
            <a:r>
              <a:rPr lang="en-US" altLang="zh-CN" b="1" dirty="0" smtClean="0"/>
              <a:t>Part III: Discrete Structure</a:t>
            </a:r>
          </a:p>
          <a:p>
            <a:pPr lvl="1"/>
            <a:r>
              <a:rPr lang="en-US" altLang="zh-CN" sz="2900" dirty="0" smtClean="0"/>
              <a:t>Sets</a:t>
            </a:r>
          </a:p>
          <a:p>
            <a:pPr lvl="1"/>
            <a:r>
              <a:rPr lang="en-US" altLang="zh-CN" sz="2900" dirty="0" smtClean="0"/>
              <a:t>Functions</a:t>
            </a:r>
          </a:p>
          <a:p>
            <a:pPr lvl="1"/>
            <a:r>
              <a:rPr lang="en-US" altLang="zh-CN" sz="2900" dirty="0" smtClean="0"/>
              <a:t>Relations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pPr lvl="1"/>
            <a:r>
              <a:rPr lang="en-US" altLang="zh-CN" sz="2900" dirty="0" smtClean="0"/>
              <a:t>Graphs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900" u="sng" dirty="0" smtClean="0"/>
              <a:t>Algebra (Groups)</a:t>
            </a:r>
            <a:r>
              <a:rPr lang="en-US" altLang="zh-CN" sz="2900" dirty="0" smtClean="0"/>
              <a:t> *</a:t>
            </a:r>
            <a:endParaRPr lang="en-US" altLang="zh-CN" sz="2900" u="sng" dirty="0" smtClean="0"/>
          </a:p>
          <a:p>
            <a:pPr lvl="1"/>
            <a:r>
              <a:rPr lang="en-US" altLang="zh-CN" sz="2900" dirty="0" smtClean="0">
                <a:solidFill>
                  <a:schemeClr val="bg1">
                    <a:lumMod val="7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 that a cookie shop has </a:t>
            </a:r>
            <a:r>
              <a:rPr lang="en-US" altLang="zh-CN" dirty="0" smtClean="0">
                <a:solidFill>
                  <a:srgbClr val="FF0000"/>
                </a:solidFill>
              </a:rPr>
              <a:t>four different kinds of cookies</a:t>
            </a:r>
            <a:r>
              <a:rPr lang="en-US" altLang="zh-CN" dirty="0" smtClean="0"/>
              <a:t>. How many different ways </a:t>
            </a:r>
            <a:r>
              <a:rPr lang="en-US" altLang="zh-CN" dirty="0" smtClean="0"/>
              <a:t>can </a:t>
            </a:r>
            <a:r>
              <a:rPr lang="en-US" altLang="zh-CN" dirty="0" smtClean="0">
                <a:solidFill>
                  <a:srgbClr val="FF0000"/>
                </a:solidFill>
              </a:rPr>
              <a:t>six </a:t>
            </a:r>
            <a:r>
              <a:rPr lang="en-US" altLang="zh-CN" dirty="0" smtClean="0">
                <a:solidFill>
                  <a:srgbClr val="FF0000"/>
                </a:solidFill>
              </a:rPr>
              <a:t>cookies </a:t>
            </a:r>
            <a:r>
              <a:rPr lang="en-US" altLang="zh-CN" dirty="0" smtClean="0"/>
              <a:t>be chosen? Assume that only the type of cookie, and not the individual cookies </a:t>
            </a:r>
            <a:r>
              <a:rPr lang="en-US" altLang="zh-CN" dirty="0" smtClean="0"/>
              <a:t>or the </a:t>
            </a:r>
            <a:r>
              <a:rPr lang="en-US" altLang="zh-CN" dirty="0" smtClean="0"/>
              <a:t>order in which they are chosen, matters.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How many solutions does the </a:t>
            </a:r>
            <a:r>
              <a:rPr lang="en-US" altLang="zh-CN" dirty="0" smtClean="0"/>
              <a:t>equation</a:t>
            </a:r>
          </a:p>
          <a:p>
            <a:pPr>
              <a:buNone/>
            </a:pPr>
            <a:r>
              <a:rPr lang="en-US" altLang="zh-CN" i="1" dirty="0" smtClean="0"/>
              <a:t>			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en-US" altLang="zh-CN" dirty="0" smtClean="0"/>
              <a:t>+ x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+ 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= </a:t>
            </a:r>
            <a:r>
              <a:rPr lang="en-US" altLang="zh-CN" dirty="0" smtClean="0"/>
              <a:t>11</a:t>
            </a:r>
          </a:p>
          <a:p>
            <a:pPr marL="0" indent="0">
              <a:buNone/>
            </a:pPr>
            <a:r>
              <a:rPr lang="en-US" altLang="zh-CN" dirty="0" smtClean="0"/>
              <a:t>have, where 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and x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 smtClean="0"/>
              <a:t>are nonnegative </a:t>
            </a:r>
            <a:r>
              <a:rPr lang="en-US" altLang="zh-CN" dirty="0" smtClean="0"/>
              <a:t>integers?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4429132"/>
            <a:ext cx="45223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36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 ≥ 1, x</a:t>
            </a:r>
            <a:r>
              <a:rPr lang="en-US" altLang="zh-CN" sz="36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 ≥ 2, and x</a:t>
            </a:r>
            <a:r>
              <a:rPr lang="en-US" altLang="zh-CN" sz="3600" i="1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 ≥ 3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775945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Review Chapter 6.3, 6.4</a:t>
            </a:r>
          </a:p>
          <a:p>
            <a:r>
              <a:rPr lang="en-US" altLang="zh-CN" dirty="0" smtClean="0"/>
              <a:t>Chapter 6.3 Exercises 12, 18, 34</a:t>
            </a:r>
          </a:p>
          <a:p>
            <a:r>
              <a:rPr lang="en-US" altLang="zh-CN" dirty="0" smtClean="0"/>
              <a:t>Chapter 6.4 Exercises 8, 18, </a:t>
            </a:r>
            <a:r>
              <a:rPr lang="en-US" altLang="zh-CN" dirty="0" smtClean="0"/>
              <a:t>22</a:t>
            </a:r>
          </a:p>
          <a:p>
            <a:r>
              <a:rPr lang="en-US" altLang="zh-CN" dirty="0" smtClean="0"/>
              <a:t>Chapter 6.5 Exercises 6, 14,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Permutation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b="1" i="1" dirty="0" smtClean="0"/>
              <a:t>permutation </a:t>
            </a:r>
            <a:r>
              <a:rPr lang="en-US" altLang="zh-CN" dirty="0" smtClean="0"/>
              <a:t>of a set of </a:t>
            </a:r>
            <a:r>
              <a:rPr lang="en-US" altLang="zh-CN" dirty="0" smtClean="0">
                <a:solidFill>
                  <a:srgbClr val="FF0000"/>
                </a:solidFill>
              </a:rPr>
              <a:t>distinct</a:t>
            </a:r>
            <a:r>
              <a:rPr lang="en-US" altLang="zh-CN" dirty="0" smtClean="0"/>
              <a:t> objects is an </a:t>
            </a:r>
            <a:r>
              <a:rPr lang="en-US" altLang="zh-CN" dirty="0" smtClean="0">
                <a:solidFill>
                  <a:srgbClr val="FF0000"/>
                </a:solidFill>
              </a:rPr>
              <a:t>ordered</a:t>
            </a:r>
            <a:r>
              <a:rPr lang="en-US" altLang="zh-CN" dirty="0" smtClean="0"/>
              <a:t> arrangement of these objects.</a:t>
            </a:r>
          </a:p>
          <a:p>
            <a:r>
              <a:rPr lang="en-US" altLang="zh-CN" dirty="0" smtClean="0"/>
              <a:t>An ordered arrangement of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elements of a set is called an </a:t>
            </a:r>
            <a:r>
              <a:rPr lang="en-US" altLang="zh-CN" b="1" i="1" dirty="0" smtClean="0"/>
              <a:t>r-permutation.</a:t>
            </a:r>
          </a:p>
          <a:p>
            <a:r>
              <a:rPr lang="en-US" altLang="zh-CN" dirty="0" smtClean="0"/>
              <a:t>The number of </a:t>
            </a:r>
            <a:r>
              <a:rPr lang="en-US" altLang="zh-CN" b="1" i="1" dirty="0" smtClean="0"/>
              <a:t>r-permutations</a:t>
            </a:r>
            <a:r>
              <a:rPr lang="en-US" altLang="zh-CN" i="1" dirty="0" smtClean="0"/>
              <a:t> of </a:t>
            </a:r>
            <a:r>
              <a:rPr lang="en-US" altLang="zh-CN" dirty="0" smtClean="0"/>
              <a:t>a set with</a:t>
            </a:r>
            <a:r>
              <a:rPr lang="en-US" altLang="zh-CN" i="1" dirty="0" smtClean="0"/>
              <a:t> n </a:t>
            </a:r>
            <a:r>
              <a:rPr lang="en-US" altLang="zh-CN" dirty="0" smtClean="0"/>
              <a:t>elements is denoted by </a:t>
            </a:r>
            <a:r>
              <a:rPr lang="en-US" altLang="zh-CN" i="1" dirty="0" smtClean="0">
                <a:solidFill>
                  <a:srgbClr val="FF0000"/>
                </a:solidFill>
              </a:rPr>
              <a:t>P(n, r).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how many ways can we select</a:t>
            </a:r>
            <a:r>
              <a:rPr lang="en-US" altLang="zh-CN" dirty="0" smtClean="0">
                <a:solidFill>
                  <a:srgbClr val="FF0000"/>
                </a:solidFill>
              </a:rPr>
              <a:t> three </a:t>
            </a:r>
            <a:r>
              <a:rPr lang="en-US" altLang="zh-CN" dirty="0" smtClean="0"/>
              <a:t>students from a group of </a:t>
            </a:r>
            <a:r>
              <a:rPr lang="en-US" altLang="zh-CN" dirty="0" smtClean="0">
                <a:solidFill>
                  <a:srgbClr val="FF0000"/>
                </a:solidFill>
              </a:rPr>
              <a:t>five</a:t>
            </a:r>
            <a:r>
              <a:rPr lang="en-US" altLang="zh-CN" dirty="0" smtClean="0"/>
              <a:t> students to stand in line for a picture? In how many ways can we arrange </a:t>
            </a:r>
            <a:r>
              <a:rPr lang="en-US" altLang="zh-CN" dirty="0" smtClean="0">
                <a:solidFill>
                  <a:srgbClr val="FF0000"/>
                </a:solidFill>
              </a:rPr>
              <a:t>all five </a:t>
            </a:r>
            <a:r>
              <a:rPr lang="en-US" altLang="zh-CN" dirty="0" smtClean="0"/>
              <a:t>of these students in a line for a picture?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Permutation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We can find </a:t>
            </a:r>
            <a:r>
              <a:rPr lang="en-US" altLang="zh-CN" sz="2800" i="1" dirty="0" smtClean="0"/>
              <a:t>P(n, r) </a:t>
            </a:r>
            <a:r>
              <a:rPr lang="en-US" altLang="zh-CN" sz="2800" dirty="0" smtClean="0"/>
              <a:t>using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product rule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85992"/>
            <a:ext cx="736460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215074" y="3000372"/>
            <a:ext cx="1861407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3200" i="1" dirty="0" smtClean="0"/>
              <a:t>P(n, 0) = 1</a:t>
            </a:r>
            <a:endParaRPr lang="zh-CN" alt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00504"/>
            <a:ext cx="655917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many permutations of the letters </a:t>
            </a:r>
            <a:r>
              <a:rPr lang="en-US" altLang="zh-CN" i="1" dirty="0" smtClean="0"/>
              <a:t>ABCDEFGH </a:t>
            </a:r>
            <a:r>
              <a:rPr lang="en-US" altLang="zh-CN" dirty="0" smtClean="0"/>
              <a:t>contain the string </a:t>
            </a:r>
            <a:r>
              <a:rPr lang="en-US" altLang="zh-CN" i="1" dirty="0" smtClean="0"/>
              <a:t>ABC 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dirty="0" smtClean="0"/>
              <a:t>Counting unordered selections of objects</a:t>
            </a:r>
          </a:p>
          <a:p>
            <a:r>
              <a:rPr lang="en-US" altLang="zh-CN" dirty="0" smtClean="0"/>
              <a:t>An </a:t>
            </a:r>
            <a:r>
              <a:rPr lang="en-US" altLang="zh-CN" b="1" i="1" dirty="0" smtClean="0"/>
              <a:t>r-combination </a:t>
            </a:r>
            <a:r>
              <a:rPr lang="en-US" altLang="zh-CN" dirty="0" smtClean="0"/>
              <a:t>of elements of a set is an unordered selection of </a:t>
            </a:r>
            <a:r>
              <a:rPr lang="en-US" altLang="zh-CN" b="1" i="1" dirty="0" smtClean="0"/>
              <a:t>r </a:t>
            </a:r>
            <a:r>
              <a:rPr lang="en-US" altLang="zh-CN" dirty="0" smtClean="0"/>
              <a:t>elements from the set</a:t>
            </a:r>
          </a:p>
          <a:p>
            <a:r>
              <a:rPr lang="en-US" altLang="zh-CN" dirty="0" smtClean="0"/>
              <a:t>The number of </a:t>
            </a:r>
            <a:r>
              <a:rPr lang="en-US" altLang="zh-CN" i="1" dirty="0" smtClean="0"/>
              <a:t>r-combinations </a:t>
            </a:r>
            <a:r>
              <a:rPr lang="en-US" altLang="zh-CN" dirty="0" smtClean="0"/>
              <a:t>of a set with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distinct elements is denoted by </a:t>
            </a:r>
            <a:r>
              <a:rPr lang="en-US" altLang="zh-CN" b="1" i="1" dirty="0" smtClean="0"/>
              <a:t>C(n, r), </a:t>
            </a:r>
            <a:r>
              <a:rPr lang="en-US" altLang="zh-CN" dirty="0" smtClean="0"/>
              <a:t>also denoted by     </a:t>
            </a:r>
            <a:r>
              <a:rPr lang="en-US" altLang="zh-CN" i="1" dirty="0" smtClean="0"/>
              <a:t>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4714884"/>
            <a:ext cx="423864" cy="5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25157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3500438"/>
            <a:ext cx="305168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4214818"/>
            <a:ext cx="507585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000636"/>
            <a:ext cx="5635879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many poker hands of five cards can be dealt from a standard deck of 52 cards? Also, how many ways are there to select 47 cards from a standard deck of 52 cards?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633</Words>
  <Application>Microsoft Office PowerPoint</Application>
  <PresentationFormat>全屏显示(4:3)</PresentationFormat>
  <Paragraphs>99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Discrete Math</vt:lpstr>
      <vt:lpstr>Content</vt:lpstr>
      <vt:lpstr>Permutation</vt:lpstr>
      <vt:lpstr>Example 1</vt:lpstr>
      <vt:lpstr>Permutation</vt:lpstr>
      <vt:lpstr>Example 2</vt:lpstr>
      <vt:lpstr>Combinations</vt:lpstr>
      <vt:lpstr>Combinations</vt:lpstr>
      <vt:lpstr>Example 3</vt:lpstr>
      <vt:lpstr>Combinations</vt:lpstr>
      <vt:lpstr>Example 4</vt:lpstr>
      <vt:lpstr>Binomial Coefficients and Identities</vt:lpstr>
      <vt:lpstr>Pascal’s Identity</vt:lpstr>
      <vt:lpstr>Pascal’s Triangle</vt:lpstr>
      <vt:lpstr>Vandermonde’s Identity</vt:lpstr>
      <vt:lpstr>Other Identities Involving Binomial Coefficients</vt:lpstr>
      <vt:lpstr>Generalized Permutations and Combinations</vt:lpstr>
      <vt:lpstr>Generalized Permutations and Combinations</vt:lpstr>
      <vt:lpstr>Example 2</vt:lpstr>
      <vt:lpstr>Example 3</vt:lpstr>
      <vt:lpstr>Example 4</vt:lpstr>
      <vt:lpstr>Summary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367</cp:revision>
  <dcterms:created xsi:type="dcterms:W3CDTF">2017-07-01T03:07:16Z</dcterms:created>
  <dcterms:modified xsi:type="dcterms:W3CDTF">2019-10-21T16:19:54Z</dcterms:modified>
</cp:coreProperties>
</file>