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86" r:id="rId4"/>
    <p:sldId id="287" r:id="rId5"/>
    <p:sldId id="288" r:id="rId6"/>
    <p:sldId id="289" r:id="rId7"/>
    <p:sldId id="290" r:id="rId8"/>
    <p:sldId id="291" r:id="rId9"/>
    <p:sldId id="258" r:id="rId10"/>
    <p:sldId id="260" r:id="rId11"/>
    <p:sldId id="261" r:id="rId12"/>
    <p:sldId id="262" r:id="rId13"/>
    <p:sldId id="263" r:id="rId14"/>
    <p:sldId id="274" r:id="rId15"/>
    <p:sldId id="264" r:id="rId16"/>
    <p:sldId id="276" r:id="rId17"/>
    <p:sldId id="275" r:id="rId18"/>
    <p:sldId id="265" r:id="rId19"/>
    <p:sldId id="277" r:id="rId20"/>
    <p:sldId id="278" r:id="rId21"/>
    <p:sldId id="272" r:id="rId22"/>
    <p:sldId id="273" r:id="rId23"/>
    <p:sldId id="267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Geometric progression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geometric progression </a:t>
            </a:r>
            <a:r>
              <a:rPr lang="en-US" altLang="zh-CN" dirty="0" smtClean="0"/>
              <a:t>is a sequence of the form </a:t>
            </a:r>
            <a:r>
              <a:rPr lang="en-US" altLang="zh-CN" i="1" dirty="0" smtClean="0"/>
              <a:t>a, </a:t>
            </a:r>
            <a:r>
              <a:rPr lang="en-US" altLang="zh-CN" i="1" dirty="0" err="1" smtClean="0"/>
              <a:t>ar</a:t>
            </a:r>
            <a:r>
              <a:rPr lang="en-US" altLang="zh-CN" i="1" dirty="0" smtClean="0"/>
              <a:t>, ar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, . . . , </a:t>
            </a:r>
            <a:r>
              <a:rPr lang="en-US" altLang="zh-CN" i="1" dirty="0" err="1" smtClean="0"/>
              <a:t>ar</a:t>
            </a:r>
            <a:r>
              <a:rPr lang="en-US" altLang="zh-CN" i="1" baseline="30000" dirty="0" err="1" smtClean="0"/>
              <a:t>n</a:t>
            </a:r>
            <a:r>
              <a:rPr lang="en-US" altLang="zh-CN" i="1" dirty="0" smtClean="0"/>
              <a:t>, . . ., </a:t>
            </a:r>
            <a:r>
              <a:rPr lang="en-US" altLang="zh-CN" dirty="0" smtClean="0"/>
              <a:t>where the </a:t>
            </a:r>
            <a:r>
              <a:rPr lang="en-US" altLang="zh-CN" dirty="0" smtClean="0">
                <a:solidFill>
                  <a:srgbClr val="C00000"/>
                </a:solidFill>
              </a:rPr>
              <a:t>initial term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and the </a:t>
            </a:r>
            <a:r>
              <a:rPr lang="en-US" altLang="zh-CN" dirty="0" smtClean="0">
                <a:solidFill>
                  <a:srgbClr val="C00000"/>
                </a:solidFill>
              </a:rPr>
              <a:t>common ratio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are real numbers.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with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(−1)</a:t>
            </a:r>
            <a:r>
              <a:rPr lang="en-US" altLang="zh-CN" baseline="30000" dirty="0" smtClean="0"/>
              <a:t>n</a:t>
            </a:r>
            <a:r>
              <a:rPr lang="en-US" altLang="zh-CN" baseline="-25000" dirty="0" smtClean="0"/>
              <a:t>,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with </a:t>
            </a:r>
            <a:r>
              <a:rPr lang="en-US" altLang="zh-CN" dirty="0" err="1" smtClean="0"/>
              <a:t>c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2 </a:t>
            </a:r>
            <a:r>
              <a:rPr lang="zh-CN" altLang="en-US" dirty="0" smtClean="0"/>
              <a:t>・ </a:t>
            </a:r>
            <a:r>
              <a:rPr lang="en-US" altLang="zh-CN" dirty="0" smtClean="0"/>
              <a:t>5</a:t>
            </a:r>
            <a:r>
              <a:rPr lang="en-US" altLang="zh-CN" baseline="30000" dirty="0" smtClean="0"/>
              <a:t>n</a:t>
            </a:r>
            <a:r>
              <a:rPr lang="en-US" altLang="zh-CN" i="1" dirty="0" smtClean="0"/>
              <a:t>,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with 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6 </a:t>
            </a:r>
            <a:r>
              <a:rPr lang="zh-CN" altLang="en-US" dirty="0" smtClean="0"/>
              <a:t>・ </a:t>
            </a:r>
            <a:r>
              <a:rPr lang="en-US" altLang="zh-CN" dirty="0" smtClean="0"/>
              <a:t>(1/3)</a:t>
            </a:r>
            <a:r>
              <a:rPr lang="en-US" altLang="zh-CN" baseline="30000" dirty="0" smtClean="0"/>
              <a:t>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Arithmetic progression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i="1" dirty="0" smtClean="0"/>
              <a:t>arithmetic progression </a:t>
            </a:r>
            <a:r>
              <a:rPr lang="en-US" altLang="zh-CN" dirty="0" smtClean="0"/>
              <a:t>is a sequence of the form </a:t>
            </a:r>
            <a:r>
              <a:rPr lang="pt-BR" altLang="zh-CN" dirty="0" smtClean="0"/>
              <a:t>a, a + d, a + 2d, . . . , a + nd, . . 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where the </a:t>
            </a:r>
            <a:r>
              <a:rPr lang="en-US" altLang="zh-CN" dirty="0" smtClean="0">
                <a:solidFill>
                  <a:srgbClr val="C00000"/>
                </a:solidFill>
              </a:rPr>
              <a:t>initial term</a:t>
            </a:r>
            <a:r>
              <a:rPr lang="en-US" altLang="zh-CN" dirty="0" smtClean="0"/>
              <a:t> a and the </a:t>
            </a:r>
            <a:r>
              <a:rPr lang="en-US" altLang="zh-CN" dirty="0" smtClean="0">
                <a:solidFill>
                  <a:srgbClr val="C00000"/>
                </a:solidFill>
              </a:rPr>
              <a:t>common difference </a:t>
            </a:r>
            <a:r>
              <a:rPr lang="en-US" altLang="zh-CN" dirty="0" smtClean="0"/>
              <a:t>d are real numbers.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with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−1 + 4n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} with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7 − 3n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Integer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Find formulae for the sequences with the following first five terms: </a:t>
            </a:r>
          </a:p>
          <a:p>
            <a:pPr lvl="1">
              <a:buNone/>
            </a:pPr>
            <a:r>
              <a:rPr lang="en-US" altLang="zh-CN" dirty="0" smtClean="0"/>
              <a:t>(a) 1, 1/2, 1/4, 1/8, 1/16 </a:t>
            </a:r>
          </a:p>
          <a:p>
            <a:pPr lvl="1">
              <a:buNone/>
            </a:pPr>
            <a:r>
              <a:rPr lang="pl-PL" altLang="zh-CN" dirty="0" smtClean="0"/>
              <a:t>(b) 1, 3, 5, 7, 9 </a:t>
            </a:r>
            <a:endParaRPr lang="en-US" altLang="zh-CN" dirty="0" smtClean="0"/>
          </a:p>
          <a:p>
            <a:pPr lvl="1">
              <a:buNone/>
            </a:pPr>
            <a:r>
              <a:rPr lang="pl-PL" altLang="zh-CN" dirty="0" smtClean="0"/>
              <a:t>(c) 1, −1, 1, −1, 1.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000" dirty="0" smtClean="0"/>
              <a:t>How can we produce the terms of a sequence if the first 10 terms are 1, 2, 2, 3, 3, 3, 4, 4, 4, 4?</a:t>
            </a:r>
          </a:p>
          <a:p>
            <a:r>
              <a:rPr lang="en-US" altLang="zh-CN" sz="3000" dirty="0" smtClean="0"/>
              <a:t>Conjecture a simple formula for </a:t>
            </a:r>
            <a:r>
              <a:rPr lang="en-US" altLang="zh-CN" sz="3000" i="1" dirty="0" smtClean="0"/>
              <a:t>a</a:t>
            </a:r>
            <a:r>
              <a:rPr lang="en-US" altLang="zh-CN" sz="3000" i="1" baseline="-25000" dirty="0" smtClean="0"/>
              <a:t>n</a:t>
            </a:r>
            <a:r>
              <a:rPr lang="en-US" altLang="zh-CN" sz="3000" i="1" dirty="0" smtClean="0"/>
              <a:t> </a:t>
            </a:r>
            <a:r>
              <a:rPr lang="en-US" altLang="zh-CN" sz="3000" dirty="0" smtClean="0"/>
              <a:t>if the first 10 terms of the sequence {</a:t>
            </a:r>
            <a:r>
              <a:rPr lang="en-US" altLang="zh-CN" sz="3000" i="1" dirty="0" smtClean="0"/>
              <a:t>a</a:t>
            </a:r>
            <a:r>
              <a:rPr lang="en-US" altLang="zh-CN" sz="3000" i="1" baseline="-25000" dirty="0" smtClean="0"/>
              <a:t>n</a:t>
            </a:r>
            <a:r>
              <a:rPr lang="en-US" altLang="zh-CN" sz="3000" dirty="0" smtClean="0"/>
              <a:t>} are 1, 7, 25, 79, 241, 727, 2185, 6559, 19681, 59047</a:t>
            </a:r>
            <a:endParaRPr lang="zh-CN" altLang="en-US" sz="3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Recurrence Relations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one or more initial terms——</a:t>
            </a:r>
            <a:r>
              <a:rPr lang="en-US" altLang="zh-CN" sz="2400" b="1" dirty="0" smtClean="0"/>
              <a:t>initial conditions</a:t>
            </a:r>
            <a:endParaRPr lang="en-US" altLang="zh-CN" sz="2400" dirty="0" smtClean="0"/>
          </a:p>
          <a:p>
            <a:r>
              <a:rPr lang="en-US" altLang="zh-CN" sz="2400" dirty="0" smtClean="0"/>
              <a:t>a rule for determining subsequent terms from those that precede them</a:t>
            </a:r>
          </a:p>
          <a:p>
            <a:r>
              <a:rPr lang="en-US" altLang="zh-CN" sz="2400" dirty="0" smtClean="0"/>
              <a:t>A </a:t>
            </a:r>
            <a:r>
              <a:rPr lang="en-US" altLang="zh-CN" sz="2400" i="1" dirty="0" smtClean="0"/>
              <a:t>recurrence relation </a:t>
            </a:r>
            <a:r>
              <a:rPr lang="en-US" altLang="zh-CN" sz="2400" dirty="0" smtClean="0"/>
              <a:t>for the sequence {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n</a:t>
            </a:r>
            <a:r>
              <a:rPr lang="en-US" altLang="zh-CN" sz="2400" dirty="0" smtClean="0"/>
              <a:t>} is an equation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expresses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 smtClean="0">
                <a:solidFill>
                  <a:srgbClr val="FF0000"/>
                </a:solidFill>
              </a:rPr>
              <a:t> in terms of one or more of the previous terms of the sequence</a:t>
            </a:r>
            <a:r>
              <a:rPr lang="en-US" altLang="zh-CN" sz="2400" dirty="0" smtClean="0"/>
              <a:t>, namely, </a:t>
            </a:r>
            <a:r>
              <a:rPr lang="en-US" altLang="zh-CN" sz="2400" i="1" dirty="0" smtClean="0"/>
              <a:t>a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, a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, . . . , a</a:t>
            </a:r>
            <a:r>
              <a:rPr lang="en-US" altLang="zh-CN" sz="2400" i="1" baseline="-25000" dirty="0" smtClean="0"/>
              <a:t>n−1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for all integers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with </a:t>
            </a:r>
            <a:r>
              <a:rPr lang="pt-BR" altLang="zh-CN" sz="2400" i="1" dirty="0" smtClean="0"/>
              <a:t>n ≥ n</a:t>
            </a:r>
            <a:r>
              <a:rPr lang="pt-BR" altLang="zh-CN" sz="2400" i="1" baseline="-25000" dirty="0" smtClean="0"/>
              <a:t>0</a:t>
            </a:r>
            <a:r>
              <a:rPr lang="pt-BR" altLang="zh-CN" sz="2400" i="1" dirty="0" smtClean="0"/>
              <a:t>, </a:t>
            </a:r>
            <a:r>
              <a:rPr lang="pt-BR" altLang="zh-CN" sz="2400" dirty="0" smtClean="0"/>
              <a:t>where </a:t>
            </a:r>
            <a:r>
              <a:rPr lang="pt-BR" altLang="zh-CN" sz="2400" i="1" dirty="0" smtClean="0"/>
              <a:t>n</a:t>
            </a:r>
            <a:r>
              <a:rPr lang="pt-BR" altLang="zh-CN" sz="2400" i="1" baseline="-25000" dirty="0" smtClean="0"/>
              <a:t>0 </a:t>
            </a:r>
            <a:r>
              <a:rPr lang="pt-BR" altLang="zh-CN" sz="2400" dirty="0" smtClean="0"/>
              <a:t>is a nonnegative integer</a:t>
            </a:r>
            <a:r>
              <a:rPr lang="pt-BR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4348" y="4572008"/>
            <a:ext cx="771530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Let {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n</a:t>
            </a:r>
            <a:r>
              <a:rPr lang="en-US" altLang="zh-CN" sz="2800" dirty="0" smtClean="0"/>
              <a:t>}</a:t>
            </a:r>
            <a:r>
              <a:rPr lang="en-US" altLang="zh-CN" sz="2800" i="1" dirty="0" smtClean="0"/>
              <a:t> be a sequence that satisfies the recurrence relation a</a:t>
            </a:r>
            <a:r>
              <a:rPr lang="en-US" altLang="zh-CN" sz="2800" i="1" baseline="-25000" dirty="0" smtClean="0"/>
              <a:t>n</a:t>
            </a:r>
            <a:r>
              <a:rPr lang="en-US" altLang="zh-CN" sz="2800" i="1" dirty="0" smtClean="0"/>
              <a:t> = a</a:t>
            </a:r>
            <a:r>
              <a:rPr lang="en-US" altLang="zh-CN" sz="2800" i="1" baseline="-25000" dirty="0" smtClean="0"/>
              <a:t>n−1 </a:t>
            </a:r>
            <a:r>
              <a:rPr lang="en-US" altLang="zh-CN" sz="2800" i="1" dirty="0" smtClean="0"/>
              <a:t>− a</a:t>
            </a:r>
            <a:r>
              <a:rPr lang="en-US" altLang="zh-CN" sz="2800" i="1" baseline="-25000" dirty="0" smtClean="0"/>
              <a:t>n−2  </a:t>
            </a:r>
            <a:r>
              <a:rPr lang="en-US" altLang="zh-CN" sz="2800" i="1" dirty="0" smtClean="0"/>
              <a:t>for n = </a:t>
            </a:r>
            <a:r>
              <a:rPr lang="en-US" altLang="zh-CN" sz="2800" dirty="0" smtClean="0"/>
              <a:t>2</a:t>
            </a:r>
            <a:r>
              <a:rPr lang="en-US" altLang="zh-CN" sz="2800" i="1" dirty="0" smtClean="0"/>
              <a:t>, 3, 4, . . . , and suppose that a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 = 3 and 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 = 5.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Recursive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358" y="1357298"/>
            <a:ext cx="617184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Lucas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1, 3, 4, 7, 11, 18, 29, 47, 76, 123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 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Fibonacci sequence, f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, f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f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</a:t>
            </a:r>
            <a:r>
              <a:rPr lang="en-US" altLang="zh-CN" dirty="0" smtClean="0"/>
              <a:t>is defined by the initial conditions f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0, </a:t>
            </a:r>
            <a:r>
              <a:rPr lang="en-US" altLang="zh-CN" i="1" dirty="0" smtClean="0"/>
              <a:t>f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= 1, and the recurrence relation</a:t>
            </a:r>
          </a:p>
          <a:p>
            <a:pPr>
              <a:buNone/>
            </a:pPr>
            <a:r>
              <a:rPr lang="en-US" altLang="zh-CN" i="1" dirty="0" smtClean="0"/>
              <a:t>   </a:t>
            </a:r>
            <a:r>
              <a:rPr lang="en-US" altLang="zh-CN" i="1" dirty="0" smtClean="0">
                <a:solidFill>
                  <a:srgbClr val="C00000"/>
                </a:solidFill>
              </a:rPr>
              <a:t>f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n</a:t>
            </a:r>
            <a:r>
              <a:rPr lang="en-US" altLang="zh-CN" i="1" dirty="0" smtClean="0">
                <a:solidFill>
                  <a:srgbClr val="C00000"/>
                </a:solidFill>
              </a:rPr>
              <a:t> = f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n−1 </a:t>
            </a:r>
            <a:r>
              <a:rPr lang="en-US" altLang="zh-CN" i="1" dirty="0" smtClean="0">
                <a:solidFill>
                  <a:srgbClr val="C00000"/>
                </a:solidFill>
              </a:rPr>
              <a:t>+ f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n−2, </a:t>
            </a:r>
            <a:r>
              <a:rPr lang="en-US" altLang="zh-CN" dirty="0" smtClean="0"/>
              <a:t>for </a:t>
            </a:r>
            <a:r>
              <a:rPr lang="en-US" altLang="zh-CN" i="1" dirty="0" smtClean="0"/>
              <a:t>n = 2, 3, 4, . . .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Recursively Defined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 smtClean="0">
                <a:solidFill>
                  <a:srgbClr val="0070C0"/>
                </a:solidFill>
              </a:rPr>
              <a:t>BASIS STEP: </a:t>
            </a:r>
            <a:r>
              <a:rPr lang="en-US" altLang="zh-CN" sz="2400" dirty="0" smtClean="0"/>
              <a:t>Specify the value of the function at zero.</a:t>
            </a:r>
          </a:p>
          <a:p>
            <a:r>
              <a:rPr lang="en-US" altLang="zh-CN" sz="2400" i="1" dirty="0" smtClean="0">
                <a:solidFill>
                  <a:srgbClr val="0070C0"/>
                </a:solidFill>
              </a:rPr>
              <a:t>RECURSIVE STEP: </a:t>
            </a:r>
            <a:r>
              <a:rPr lang="en-US" altLang="zh-CN" sz="2400" dirty="0" smtClean="0"/>
              <a:t>Give a rule for finding its value at an integer from its values at </a:t>
            </a:r>
            <a:r>
              <a:rPr lang="en-US" altLang="zh-CN" sz="2400" dirty="0" smtClean="0">
                <a:solidFill>
                  <a:srgbClr val="FF0000"/>
                </a:solidFill>
              </a:rPr>
              <a:t>smaller</a:t>
            </a:r>
            <a:r>
              <a:rPr lang="en-US" altLang="zh-CN" sz="2400" dirty="0" smtClean="0"/>
              <a:t> integers.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3071810"/>
            <a:ext cx="443936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rgbClr val="FF0000"/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Property of Fibonacci Sequence Numbers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5.3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strong induction </a:t>
            </a:r>
            <a:r>
              <a:rPr lang="en-US" altLang="zh-CN" dirty="0" smtClean="0"/>
              <a:t>to prove this inequality.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7748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357298"/>
            <a:ext cx="7134882" cy="51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 Recurrence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Closed Formula</a:t>
            </a:r>
            <a:r>
              <a:rPr lang="en-US" altLang="zh-CN" dirty="0" smtClean="0"/>
              <a:t>: an explicit formula for the terms of the sequence.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Iteration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Forward substitution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Backward substitution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662" y="2214554"/>
            <a:ext cx="7072362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What’s the solution of the recurrence relation 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n</a:t>
            </a:r>
            <a:r>
              <a:rPr lang="en-US" altLang="zh-CN" sz="2800" i="1" dirty="0" smtClean="0"/>
              <a:t> = 2a</a:t>
            </a:r>
            <a:r>
              <a:rPr lang="en-US" altLang="zh-CN" sz="2800" i="1" baseline="-25000" dirty="0" smtClean="0"/>
              <a:t>n−1 </a:t>
            </a:r>
            <a:r>
              <a:rPr lang="en-US" altLang="zh-CN" sz="2800" i="1" dirty="0" smtClean="0"/>
              <a:t>− a</a:t>
            </a:r>
            <a:r>
              <a:rPr lang="en-US" altLang="zh-CN" sz="2800" i="1" baseline="-25000" dirty="0" smtClean="0"/>
              <a:t>n−2  </a:t>
            </a:r>
            <a:r>
              <a:rPr lang="en-US" altLang="zh-CN" sz="2800" i="1" dirty="0" smtClean="0"/>
              <a:t>for n = 2, 3, 4, . . . ., a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=0, 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=3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928662" y="4071942"/>
            <a:ext cx="7072362" cy="1077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i="1" dirty="0" smtClean="0"/>
              <a:t>a</a:t>
            </a:r>
            <a:r>
              <a:rPr lang="en-US" altLang="zh-CN" sz="3200" i="1" baseline="-25000" dirty="0" smtClean="0"/>
              <a:t>n</a:t>
            </a:r>
            <a:r>
              <a:rPr lang="en-US" altLang="zh-CN" sz="3200" i="1" dirty="0" smtClean="0"/>
              <a:t> = na</a:t>
            </a:r>
            <a:r>
              <a:rPr lang="en-US" altLang="zh-CN" sz="3200" i="1" baseline="-25000" dirty="0" smtClean="0"/>
              <a:t>n−1 </a:t>
            </a:r>
            <a:r>
              <a:rPr lang="en-US" altLang="zh-CN" sz="3200" i="1" dirty="0" smtClean="0"/>
              <a:t>is the sequence of integers defined by a</a:t>
            </a:r>
            <a:r>
              <a:rPr lang="en-US" altLang="zh-CN" sz="3200" i="1" baseline="-25000" dirty="0" smtClean="0"/>
              <a:t>n</a:t>
            </a:r>
            <a:r>
              <a:rPr lang="en-US" altLang="zh-CN" sz="3200" i="1" dirty="0" smtClean="0"/>
              <a:t> = n!, a</a:t>
            </a:r>
            <a:r>
              <a:rPr lang="en-US" altLang="zh-CN" sz="3200" i="1" baseline="-25000" dirty="0" smtClean="0"/>
              <a:t>1</a:t>
            </a:r>
            <a:r>
              <a:rPr lang="en-US" altLang="zh-CN" sz="3200" i="1" dirty="0" smtClean="0"/>
              <a:t>=1</a:t>
            </a:r>
            <a:endParaRPr lang="zh-CN" altLang="en-US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Compound Interest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Suppose that a person deposits $10,000 in a savings account at a bank yielding 11% per year with interest compounded annually. How much will be in the account after 30 years?</a:t>
            </a:r>
          </a:p>
          <a:p>
            <a:r>
              <a:rPr lang="en-US" altLang="zh-CN" sz="2400" dirty="0" smtClean="0"/>
              <a:t>let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denote the amount in the account after n years</a:t>
            </a:r>
          </a:p>
          <a:p>
            <a:r>
              <a:rPr lang="en-US" altLang="zh-CN" sz="2400" i="1" dirty="0" err="1" smtClean="0"/>
              <a:t>P</a:t>
            </a:r>
            <a:r>
              <a:rPr lang="en-US" altLang="zh-CN" sz="2400" i="1" baseline="-25000" dirty="0" err="1" smtClean="0"/>
              <a:t>n</a:t>
            </a:r>
            <a:r>
              <a:rPr lang="en-US" altLang="zh-CN" sz="2400" i="1" dirty="0" smtClean="0"/>
              <a:t> = P</a:t>
            </a:r>
            <a:r>
              <a:rPr lang="en-US" altLang="zh-CN" sz="2400" i="1" baseline="-25000" dirty="0" smtClean="0"/>
              <a:t>n−1 </a:t>
            </a:r>
            <a:r>
              <a:rPr lang="en-US" altLang="zh-CN" sz="2400" i="1" dirty="0" smtClean="0"/>
              <a:t>+ 0.11P</a:t>
            </a:r>
            <a:r>
              <a:rPr lang="en-US" altLang="zh-CN" sz="2400" i="1" baseline="-25000" dirty="0" smtClean="0"/>
              <a:t>n−1 </a:t>
            </a:r>
            <a:r>
              <a:rPr lang="en-US" altLang="zh-CN" sz="2400" i="1" dirty="0" smtClean="0"/>
              <a:t>= (1.11)P</a:t>
            </a:r>
            <a:r>
              <a:rPr lang="en-US" altLang="zh-CN" sz="2400" i="1" baseline="-25000" dirty="0" smtClean="0"/>
              <a:t>n−1</a:t>
            </a:r>
          </a:p>
          <a:p>
            <a:r>
              <a:rPr lang="en-US" altLang="zh-CN" sz="2400" i="1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2400" i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altLang="zh-CN" sz="2400" i="1" dirty="0" smtClean="0"/>
              <a:t> = (1.11)P</a:t>
            </a:r>
            <a:r>
              <a:rPr lang="en-US" altLang="zh-CN" sz="2400" i="1" baseline="-25000" dirty="0" smtClean="0"/>
              <a:t>n−1 </a:t>
            </a:r>
            <a:r>
              <a:rPr lang="en-US" altLang="zh-CN" sz="2400" i="1" dirty="0" smtClean="0"/>
              <a:t>=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(1.11)</a:t>
            </a:r>
            <a:r>
              <a:rPr lang="en-US" altLang="zh-CN" sz="2400" i="1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P</a:t>
            </a:r>
            <a:r>
              <a:rPr lang="en-US" altLang="zh-CN" sz="2400" i="1" baseline="-25000" dirty="0" smtClean="0">
                <a:solidFill>
                  <a:srgbClr val="C00000"/>
                </a:solidFill>
              </a:rPr>
              <a:t>0</a:t>
            </a:r>
            <a:endParaRPr lang="zh-CN" altLang="en-US" sz="2400" baseline="-25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 smtClean="0"/>
              <a:t>6.6 Exercise 6(b)(d)(f), 9</a:t>
            </a:r>
            <a:endParaRPr lang="en-US" altLang="zh-CN" dirty="0" smtClean="0"/>
          </a:p>
          <a:p>
            <a:r>
              <a:rPr lang="en-US" altLang="zh-CN" dirty="0" smtClean="0"/>
              <a:t>Chapter </a:t>
            </a:r>
            <a:r>
              <a:rPr lang="en-US" altLang="zh-CN" dirty="0" smtClean="0"/>
              <a:t>2.4 Exercise 12, 14(a)(c)(e)(g), </a:t>
            </a:r>
            <a:br>
              <a:rPr lang="en-US" altLang="zh-CN" dirty="0" smtClean="0"/>
            </a:br>
            <a:r>
              <a:rPr lang="en-US" altLang="zh-CN" dirty="0" smtClean="0"/>
              <a:t>                   16(b)(d)(f)</a:t>
            </a:r>
            <a:endParaRPr lang="en-US" altLang="zh-CN" dirty="0" smtClean="0"/>
          </a:p>
          <a:p>
            <a:r>
              <a:rPr lang="en-US" altLang="zh-CN" smtClean="0"/>
              <a:t>Chapter </a:t>
            </a:r>
            <a:r>
              <a:rPr lang="en-US" altLang="zh-CN" smtClean="0"/>
              <a:t>5.3 8(a)(d), 10, 26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based on the </a:t>
            </a:r>
            <a:r>
              <a:rPr lang="en-US" altLang="zh-CN" b="1" dirty="0" smtClean="0"/>
              <a:t>lexicographic (or dictionary) ordering</a:t>
            </a:r>
          </a:p>
          <a:p>
            <a:r>
              <a:rPr lang="en-US" altLang="zh-CN" sz="2800" dirty="0" smtClean="0"/>
              <a:t>the permutation 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 · · · a</a:t>
            </a:r>
            <a:r>
              <a:rPr lang="en-US" altLang="zh-CN" sz="2800" i="1" baseline="-25000" dirty="0" smtClean="0"/>
              <a:t>n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precedes </a:t>
            </a:r>
            <a:r>
              <a:rPr lang="en-US" altLang="zh-CN" sz="2800" dirty="0" smtClean="0"/>
              <a:t>the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permutation of </a:t>
            </a:r>
            <a:r>
              <a:rPr lang="en-US" altLang="zh-CN" sz="2800" i="1" dirty="0" smtClean="0"/>
              <a:t>b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b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 · · · </a:t>
            </a:r>
            <a:r>
              <a:rPr lang="en-US" altLang="zh-CN" sz="2800" i="1" dirty="0" err="1" smtClean="0"/>
              <a:t>b</a:t>
            </a:r>
            <a:r>
              <a:rPr lang="en-US" altLang="zh-CN" sz="2800" i="1" baseline="-25000" dirty="0" err="1" smtClean="0"/>
              <a:t>n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if for some </a:t>
            </a:r>
            <a:r>
              <a:rPr lang="en-US" altLang="zh-CN" sz="2800" i="1" dirty="0" smtClean="0"/>
              <a:t>k, </a:t>
            </a:r>
            <a:r>
              <a:rPr lang="en-US" altLang="zh-CN" sz="2800" dirty="0" smtClean="0"/>
              <a:t>with </a:t>
            </a:r>
            <a:r>
              <a:rPr lang="en-US" altLang="zh-CN" sz="2800" i="1" dirty="0" smtClean="0"/>
              <a:t>1 ≤ k ≤ n, 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 = b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, a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 = b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, . . . , a</a:t>
            </a:r>
            <a:r>
              <a:rPr lang="en-US" altLang="zh-CN" sz="2800" i="1" baseline="-25000" dirty="0" smtClean="0"/>
              <a:t>k−1 </a:t>
            </a:r>
            <a:r>
              <a:rPr lang="en-US" altLang="zh-CN" sz="2800" i="1" dirty="0" smtClean="0"/>
              <a:t>= b</a:t>
            </a:r>
            <a:r>
              <a:rPr lang="en-US" altLang="zh-CN" sz="2800" i="1" baseline="-25000" dirty="0" smtClean="0"/>
              <a:t>k−1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and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800" i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&lt;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800" i="1" baseline="-25000" dirty="0" err="1" smtClean="0">
                <a:solidFill>
                  <a:srgbClr val="FF0000"/>
                </a:solidFill>
              </a:rPr>
              <a:t>k</a:t>
            </a:r>
            <a:endParaRPr lang="en-US" altLang="zh-CN" sz="2800" i="1" baseline="-250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Example</a:t>
            </a:r>
          </a:p>
          <a:p>
            <a:pPr lvl="1"/>
            <a:r>
              <a:rPr lang="en-US" altLang="zh-CN" sz="2400" dirty="0" smtClean="0"/>
              <a:t>The permutation 23415 of the set {1</a:t>
            </a:r>
            <a:r>
              <a:rPr lang="en-US" altLang="zh-CN" sz="2400" i="1" dirty="0" smtClean="0"/>
              <a:t>, </a:t>
            </a:r>
            <a:r>
              <a:rPr lang="en-US" altLang="zh-CN" sz="2400" dirty="0" smtClean="0"/>
              <a:t>2, 3, 4, 5} </a:t>
            </a:r>
            <a:r>
              <a:rPr lang="en-US" altLang="zh-CN" sz="2400" i="1" dirty="0" smtClean="0"/>
              <a:t>precedes </a:t>
            </a:r>
            <a:r>
              <a:rPr lang="en-US" altLang="zh-CN" sz="2400" dirty="0" smtClean="0"/>
              <a:t>the permutation 23514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How to constructs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next permutation in lexicographic order</a:t>
            </a:r>
            <a:r>
              <a:rPr lang="en-US" altLang="zh-CN" sz="2800" dirty="0" smtClean="0"/>
              <a:t> following a given permutation 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 · · · a</a:t>
            </a:r>
            <a:r>
              <a:rPr lang="en-US" altLang="zh-CN" sz="2800" i="1" baseline="-25000" dirty="0" smtClean="0"/>
              <a:t>n</a:t>
            </a:r>
            <a:r>
              <a:rPr lang="en-US" altLang="zh-CN" sz="2800" i="1" dirty="0" smtClean="0"/>
              <a:t>?</a:t>
            </a:r>
          </a:p>
          <a:p>
            <a:pPr lvl="1"/>
            <a:r>
              <a:rPr lang="en-US" altLang="zh-CN" sz="2400" i="1" dirty="0" smtClean="0"/>
              <a:t>Example: </a:t>
            </a:r>
            <a:r>
              <a:rPr lang="en-US" altLang="zh-CN" sz="2400" dirty="0" smtClean="0"/>
              <a:t>the next larger permutation after 2341</a:t>
            </a:r>
            <a:r>
              <a:rPr lang="en-US" altLang="zh-CN" sz="2400" dirty="0" smtClean="0">
                <a:solidFill>
                  <a:srgbClr val="FF0000"/>
                </a:solidFill>
              </a:rPr>
              <a:t>56</a:t>
            </a:r>
            <a:r>
              <a:rPr lang="en-US" altLang="zh-CN" sz="2400" dirty="0" smtClean="0"/>
              <a:t> is 234165</a:t>
            </a:r>
          </a:p>
          <a:p>
            <a:pPr lvl="1"/>
            <a:r>
              <a:rPr lang="en-US" altLang="zh-CN" sz="2400" dirty="0" smtClean="0"/>
              <a:t>the next larger permutation after 234</a:t>
            </a:r>
            <a:r>
              <a:rPr lang="en-US" altLang="zh-CN" sz="2400" dirty="0" smtClean="0">
                <a:solidFill>
                  <a:srgbClr val="FF0000"/>
                </a:solidFill>
              </a:rPr>
              <a:t>16</a:t>
            </a:r>
            <a:r>
              <a:rPr lang="en-US" altLang="zh-CN" sz="2400" dirty="0" smtClean="0"/>
              <a:t>5 is 234516.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4286256"/>
            <a:ext cx="814393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1. Find the last pair of adjacent integers in the permutation where the first integer in the pair is smaller than the second.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786" y="4929198"/>
            <a:ext cx="814393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2. the next larger permutation in lexicographic order is obtained by putting in the </a:t>
            </a:r>
            <a:r>
              <a:rPr lang="en-US" altLang="zh-CN" i="1" dirty="0" err="1" smtClean="0"/>
              <a:t>j</a:t>
            </a:r>
            <a:r>
              <a:rPr lang="en-US" altLang="zh-CN" i="1" baseline="30000" dirty="0" err="1" smtClean="0"/>
              <a:t>th</a:t>
            </a:r>
            <a:r>
              <a:rPr lang="en-US" altLang="zh-CN" i="1" dirty="0" smtClean="0"/>
              <a:t> position the least integer among a</a:t>
            </a:r>
            <a:r>
              <a:rPr lang="en-US" altLang="zh-CN" i="1" baseline="-25000" dirty="0" smtClean="0"/>
              <a:t>j+1</a:t>
            </a:r>
            <a:r>
              <a:rPr lang="en-US" altLang="zh-CN" i="1" dirty="0" smtClean="0"/>
              <a:t>, a</a:t>
            </a:r>
            <a:r>
              <a:rPr lang="en-US" altLang="zh-CN" i="1" baseline="-25000" dirty="0" smtClean="0"/>
              <a:t>j+2</a:t>
            </a:r>
            <a:r>
              <a:rPr lang="en-US" altLang="zh-CN" i="1" dirty="0" smtClean="0"/>
              <a:t>, . . . , and a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that is greater </a:t>
            </a:r>
            <a:r>
              <a:rPr lang="en-US" altLang="zh-CN" dirty="0" smtClean="0">
                <a:solidFill>
                  <a:srgbClr val="C00000"/>
                </a:solidFill>
              </a:rPr>
              <a:t>than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/>
              <a:t>and listing in increasing order the rest of the integers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a</a:t>
            </a:r>
            <a:r>
              <a:rPr lang="en-US" altLang="zh-CN" i="1" baseline="-25000" dirty="0" smtClean="0"/>
              <a:t>j+1</a:t>
            </a:r>
            <a:r>
              <a:rPr lang="en-US" altLang="zh-CN" i="1" dirty="0" smtClean="0"/>
              <a:t>, . . . , a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in positions j + 1</a:t>
            </a:r>
          </a:p>
          <a:p>
            <a:r>
              <a:rPr lang="en-US" altLang="zh-CN" dirty="0" smtClean="0"/>
              <a:t>to </a:t>
            </a:r>
            <a:r>
              <a:rPr lang="en-US" altLang="zh-CN" i="1" dirty="0" smtClean="0"/>
              <a:t>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next permutation in lexicographic order after 362541?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Generate the permutations of the integers 1, 2, 3 in lexicographic order.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Use the correspondence between subsets of {</a:t>
            </a:r>
            <a:r>
              <a:rPr lang="en-US" altLang="zh-CN" sz="2800" i="1" dirty="0" smtClean="0"/>
              <a:t>a</a:t>
            </a:r>
            <a:r>
              <a:rPr lang="en-US" altLang="zh-CN" sz="2800" i="1" baseline="-25000" dirty="0" smtClean="0"/>
              <a:t>1</a:t>
            </a:r>
            <a:r>
              <a:rPr lang="en-US" altLang="zh-CN" sz="2800" i="1" dirty="0" smtClean="0"/>
              <a:t>, a</a:t>
            </a:r>
            <a:r>
              <a:rPr lang="en-US" altLang="zh-CN" sz="2800" i="1" baseline="-25000" dirty="0" smtClean="0"/>
              <a:t>2</a:t>
            </a:r>
            <a:r>
              <a:rPr lang="en-US" altLang="zh-CN" sz="2800" i="1" dirty="0" smtClean="0"/>
              <a:t>, . . . , a</a:t>
            </a:r>
            <a:r>
              <a:rPr lang="en-US" altLang="zh-CN" sz="2800" i="1" baseline="-25000" dirty="0" smtClean="0"/>
              <a:t>n</a:t>
            </a:r>
            <a:r>
              <a:rPr lang="en-US" altLang="zh-CN" sz="2800" dirty="0" smtClean="0"/>
              <a:t>}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and bit strings of length </a:t>
            </a:r>
            <a:r>
              <a:rPr lang="en-US" altLang="zh-CN" sz="2800" i="1" dirty="0" smtClean="0"/>
              <a:t>n</a:t>
            </a:r>
          </a:p>
          <a:p>
            <a:r>
              <a:rPr lang="en-US" altLang="zh-CN" sz="2800" dirty="0" smtClean="0"/>
              <a:t>Method</a:t>
            </a:r>
          </a:p>
          <a:p>
            <a:pPr lvl="1"/>
            <a:r>
              <a:rPr lang="en-US" altLang="zh-CN" sz="2400" dirty="0" smtClean="0"/>
              <a:t>locating the first position from the right that is not a 1</a:t>
            </a:r>
          </a:p>
          <a:p>
            <a:pPr lvl="1"/>
            <a:r>
              <a:rPr lang="en-US" altLang="zh-CN" sz="2400" dirty="0" smtClean="0"/>
              <a:t>changing all the 1s to the right of this position to 0s </a:t>
            </a:r>
          </a:p>
          <a:p>
            <a:pPr lvl="1"/>
            <a:r>
              <a:rPr lang="en-US" altLang="zh-CN" sz="2400" dirty="0" smtClean="0"/>
              <a:t>making this first 0 (from the right) a 1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sz="2400" dirty="0" smtClean="0"/>
              <a:t>Find the next bit string after 10 0010 0111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57818" y="5643578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10 0010 </a:t>
            </a:r>
            <a:r>
              <a:rPr lang="en-US" altLang="zh-CN" sz="2800" dirty="0" smtClean="0">
                <a:solidFill>
                  <a:srgbClr val="C00000"/>
                </a:solidFill>
              </a:rPr>
              <a:t>1000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first r-combination is </a:t>
            </a:r>
            <a:r>
              <a:rPr lang="en-US" altLang="zh-CN" sz="2800" i="1" dirty="0" smtClean="0"/>
              <a:t>{1, 2, . . . , r − 1, r}</a:t>
            </a:r>
          </a:p>
          <a:p>
            <a:r>
              <a:rPr lang="en-US" altLang="zh-CN" sz="2800" dirty="0" smtClean="0"/>
              <a:t>the last </a:t>
            </a:r>
            <a:r>
              <a:rPr lang="en-US" altLang="zh-CN" sz="2800" i="1" dirty="0" smtClean="0"/>
              <a:t>r-combination is {n − r + 1, n − r + 2, . . . , n − 1, n}.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10" y="3214686"/>
            <a:ext cx="764386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1. locate the last element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dirty="0" smtClean="0"/>
              <a:t> in the </a:t>
            </a:r>
            <a:r>
              <a:rPr lang="en-US" altLang="zh-CN" sz="2800" dirty="0" smtClean="0"/>
              <a:t>sequence such that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dirty="0" smtClean="0"/>
              <a:t> ≠ n − r + 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.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42910" y="4357694"/>
            <a:ext cx="764386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2. replace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dirty="0" smtClean="0"/>
              <a:t> with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baseline="-25000" dirty="0" smtClean="0"/>
              <a:t> + 1 </a:t>
            </a:r>
            <a:r>
              <a:rPr lang="en-US" altLang="zh-CN" sz="2800" i="1" dirty="0" smtClean="0"/>
              <a:t>and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i="1" dirty="0" smtClean="0"/>
              <a:t> with </a:t>
            </a:r>
            <a:r>
              <a:rPr lang="en-US" altLang="zh-CN" sz="2800" i="1" dirty="0" err="1" smtClean="0"/>
              <a:t>a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baseline="-25000" dirty="0" smtClean="0"/>
              <a:t> </a:t>
            </a:r>
            <a:r>
              <a:rPr lang="en-US" altLang="zh-CN" sz="2800" dirty="0" smtClean="0"/>
              <a:t>+ j −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+ 1</a:t>
            </a:r>
            <a:r>
              <a:rPr lang="en-US" altLang="zh-CN" sz="2800" i="1" dirty="0" smtClean="0"/>
              <a:t>,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i="1" dirty="0" smtClean="0"/>
              <a:t>j = 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 + 1, </a:t>
            </a:r>
            <a:r>
              <a:rPr lang="en-US" altLang="zh-CN" sz="2800" i="1" dirty="0" err="1" smtClean="0"/>
              <a:t>i</a:t>
            </a:r>
            <a:r>
              <a:rPr lang="en-US" altLang="zh-CN" sz="2800" i="1" dirty="0" smtClean="0"/>
              <a:t> + 2, . . . , r.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the next larger 4-combination of the set {1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2, 3, 4, 5, 6} after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{1, 2, 5, 6}.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sequence is a function from a subset of the set of integers (usually either the set {0, 1, 2, . . .} or the set {1, 2, 3, . . .}) to a 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. We use the notation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to denote the image of the integer n. We call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a term of the sequence.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1326</Words>
  <Application>Microsoft Office PowerPoint</Application>
  <PresentationFormat>全屏显示(4:3)</PresentationFormat>
  <Paragraphs>137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Discrete Math</vt:lpstr>
      <vt:lpstr>Content</vt:lpstr>
      <vt:lpstr>Generating Permutations</vt:lpstr>
      <vt:lpstr>Generating Permutations</vt:lpstr>
      <vt:lpstr>Examples </vt:lpstr>
      <vt:lpstr>Generating Combinations</vt:lpstr>
      <vt:lpstr>Generating Combinations</vt:lpstr>
      <vt:lpstr>Example</vt:lpstr>
      <vt:lpstr>Sequences</vt:lpstr>
      <vt:lpstr>Geometric progression</vt:lpstr>
      <vt:lpstr>Examples</vt:lpstr>
      <vt:lpstr>Arithmetic progression</vt:lpstr>
      <vt:lpstr>Examples</vt:lpstr>
      <vt:lpstr>Special Integer Sequences</vt:lpstr>
      <vt:lpstr>Recurrence Relations</vt:lpstr>
      <vt:lpstr>Recursive Definitions</vt:lpstr>
      <vt:lpstr>Lucas Sequence</vt:lpstr>
      <vt:lpstr>Fibonacci Sequence</vt:lpstr>
      <vt:lpstr>Recursively Defined Functions</vt:lpstr>
      <vt:lpstr>Property of Fibonacci Sequence Numbers （5.3）</vt:lpstr>
      <vt:lpstr>Solve Recurrence Relations</vt:lpstr>
      <vt:lpstr>Iteration</vt:lpstr>
      <vt:lpstr>Compound Interest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352</cp:revision>
  <dcterms:created xsi:type="dcterms:W3CDTF">2017-07-01T03:07:16Z</dcterms:created>
  <dcterms:modified xsi:type="dcterms:W3CDTF">2019-10-27T12:20:18Z</dcterms:modified>
</cp:coreProperties>
</file>