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84" r:id="rId4"/>
    <p:sldId id="285" r:id="rId5"/>
    <p:sldId id="286" r:id="rId6"/>
    <p:sldId id="287" r:id="rId7"/>
    <p:sldId id="281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98" autoAdjust="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Solving Linear Homogeneous Recurrence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i="1" dirty="0" smtClean="0"/>
              <a:t>r</a:t>
            </a:r>
            <a:r>
              <a:rPr lang="en-US" altLang="zh-CN" sz="1800" i="1" baseline="-25000" dirty="0" smtClean="0"/>
              <a:t>1</a:t>
            </a:r>
            <a:r>
              <a:rPr lang="en-US" altLang="zh-CN" sz="1800" dirty="0" smtClean="0"/>
              <a:t> and </a:t>
            </a:r>
            <a:r>
              <a:rPr lang="en-US" altLang="zh-CN" sz="1800" i="1" dirty="0" smtClean="0"/>
              <a:t>r</a:t>
            </a:r>
            <a:r>
              <a:rPr lang="en-US" altLang="zh-CN" sz="1800" i="1" baseline="-25000" dirty="0" smtClean="0"/>
              <a:t>2</a:t>
            </a:r>
            <a:r>
              <a:rPr lang="en-US" altLang="zh-CN" sz="1800" baseline="-25000" dirty="0" smtClean="0"/>
              <a:t> </a:t>
            </a:r>
            <a:r>
              <a:rPr lang="en-US" altLang="zh-CN" sz="1800" dirty="0" smtClean="0"/>
              <a:t>are roots of r</a:t>
            </a:r>
            <a:r>
              <a:rPr lang="en-US" altLang="zh-CN" sz="1800" baseline="30000" dirty="0" smtClean="0"/>
              <a:t>2 </a:t>
            </a:r>
            <a:r>
              <a:rPr lang="en-US" altLang="zh-CN" sz="1800" dirty="0" smtClean="0"/>
              <a:t>− c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r − c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 = 0, it follows that r</a:t>
            </a:r>
            <a:r>
              <a:rPr lang="en-US" altLang="zh-CN" sz="1800" baseline="-25000" dirty="0" smtClean="0"/>
              <a:t>1</a:t>
            </a:r>
            <a:r>
              <a:rPr lang="en-US" altLang="zh-CN" sz="1800" baseline="30000" dirty="0" smtClean="0"/>
              <a:t>2</a:t>
            </a:r>
            <a:r>
              <a:rPr lang="en-US" altLang="zh-CN" sz="1800" dirty="0" smtClean="0"/>
              <a:t>= c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r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 + c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, r</a:t>
            </a:r>
            <a:r>
              <a:rPr lang="en-US" altLang="zh-CN" sz="1800" baseline="-25000" dirty="0" smtClean="0"/>
              <a:t>2</a:t>
            </a:r>
            <a:r>
              <a:rPr lang="en-US" altLang="zh-CN" sz="1800" baseline="30000" dirty="0" smtClean="0"/>
              <a:t>2</a:t>
            </a:r>
            <a:r>
              <a:rPr lang="en-US" altLang="zh-CN" sz="1800" dirty="0" smtClean="0"/>
              <a:t>= c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r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 + c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.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693868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714884"/>
            <a:ext cx="27336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4357694"/>
            <a:ext cx="4429118" cy="172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Find an explicit formula for the Fibonacci numbers.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initial conditions </a:t>
            </a:r>
            <a:r>
              <a:rPr lang="en-US" altLang="zh-CN" sz="2400" i="1" dirty="0" smtClean="0"/>
              <a:t>f</a:t>
            </a:r>
            <a:r>
              <a:rPr lang="en-US" altLang="zh-CN" sz="2400" i="1" baseline="-25000" dirty="0" smtClean="0"/>
              <a:t>0</a:t>
            </a:r>
            <a:r>
              <a:rPr lang="en-US" altLang="zh-CN" sz="2400" i="1" dirty="0" smtClean="0"/>
              <a:t> = 0 and f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 = 1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4343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Solving Linear Homogeneous Recurrence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3143248"/>
            <a:ext cx="8229600" cy="2482849"/>
          </a:xfrm>
        </p:spPr>
        <p:txBody>
          <a:bodyPr/>
          <a:lstStyle/>
          <a:p>
            <a:r>
              <a:rPr lang="en-US" altLang="zh-CN" dirty="0" smtClean="0"/>
              <a:t>Prove it as an exercise.</a:t>
            </a:r>
          </a:p>
          <a:p>
            <a:r>
              <a:rPr lang="en-US" altLang="zh-CN" dirty="0" smtClean="0"/>
              <a:t>Hint: (</a:t>
            </a:r>
            <a:r>
              <a:rPr lang="en-US" altLang="zh-CN" i="1" dirty="0" smtClean="0"/>
              <a:t>r-r</a:t>
            </a:r>
            <a:r>
              <a:rPr lang="en-US" altLang="zh-CN" i="1" baseline="-25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=0, </a:t>
            </a:r>
            <a:r>
              <a:rPr lang="en-US" altLang="zh-CN" i="1" dirty="0" smtClean="0"/>
              <a:t>c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=2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0</a:t>
            </a:r>
            <a:r>
              <a:rPr lang="en-US" altLang="zh-CN" dirty="0" smtClean="0"/>
              <a:t>, 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=-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0</a:t>
            </a:r>
            <a:r>
              <a:rPr lang="en-US" altLang="zh-CN" i="1" baseline="30000" dirty="0" smtClean="0"/>
              <a:t>2</a:t>
            </a:r>
            <a:endParaRPr lang="zh-CN" altLang="en-US" i="1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" y="1714488"/>
            <a:ext cx="91233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What is the solution of the recurrence relation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i="1" dirty="0" smtClean="0"/>
              <a:t>    a</a:t>
            </a:r>
            <a:r>
              <a:rPr lang="en-US" altLang="zh-CN" sz="2400" i="1" baseline="-25000" dirty="0" smtClean="0"/>
              <a:t>n</a:t>
            </a:r>
            <a:r>
              <a:rPr lang="en-US" altLang="zh-CN" sz="2400" i="1" dirty="0" smtClean="0"/>
              <a:t> = 6a</a:t>
            </a:r>
            <a:r>
              <a:rPr lang="en-US" altLang="zh-CN" sz="2400" i="1" baseline="-25000" dirty="0" smtClean="0"/>
              <a:t>n−1 </a:t>
            </a:r>
            <a:r>
              <a:rPr lang="en-US" altLang="zh-CN" sz="2400" i="1" dirty="0" smtClean="0"/>
              <a:t>− 9a</a:t>
            </a:r>
            <a:r>
              <a:rPr lang="en-US" altLang="zh-CN" sz="2400" i="1" baseline="-25000" dirty="0" smtClean="0"/>
              <a:t>n−2</a:t>
            </a:r>
          </a:p>
          <a:p>
            <a:pPr>
              <a:buNone/>
            </a:pPr>
            <a:r>
              <a:rPr lang="en-US" altLang="zh-CN" sz="2400" dirty="0" smtClean="0"/>
              <a:t>    with initial conditions 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0</a:t>
            </a:r>
            <a:r>
              <a:rPr lang="en-US" altLang="zh-CN" sz="2400" i="1" dirty="0" smtClean="0"/>
              <a:t> = 1 and a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 = 6?</a:t>
            </a:r>
            <a:endParaRPr lang="zh-CN" altLang="en-US" sz="2400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14686"/>
            <a:ext cx="252222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Solving Linear Homogeneous Recurrence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7" y="1571612"/>
            <a:ext cx="9047163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Find the solution to the recurrence relation</a:t>
            </a:r>
          </a:p>
          <a:p>
            <a:pPr>
              <a:buNone/>
            </a:pPr>
            <a:r>
              <a:rPr lang="en-US" altLang="zh-CN" sz="2800" i="1" dirty="0" smtClean="0"/>
              <a:t>   a</a:t>
            </a:r>
            <a:r>
              <a:rPr lang="en-US" altLang="zh-CN" sz="2800" i="1" baseline="-25000" dirty="0" smtClean="0"/>
              <a:t>n </a:t>
            </a:r>
            <a:r>
              <a:rPr lang="en-US" altLang="zh-CN" sz="2800" i="1" dirty="0" smtClean="0"/>
              <a:t>= 6a</a:t>
            </a:r>
            <a:r>
              <a:rPr lang="en-US" altLang="zh-CN" sz="2800" i="1" baseline="-25000" dirty="0" smtClean="0"/>
              <a:t>n−1 </a:t>
            </a:r>
            <a:r>
              <a:rPr lang="en-US" altLang="zh-CN" sz="2800" i="1" dirty="0" smtClean="0"/>
              <a:t>− 11a</a:t>
            </a:r>
            <a:r>
              <a:rPr lang="en-US" altLang="zh-CN" sz="2800" i="1" baseline="-25000" dirty="0" smtClean="0"/>
              <a:t>n−2 </a:t>
            </a:r>
            <a:r>
              <a:rPr lang="en-US" altLang="zh-CN" sz="2800" i="1" dirty="0" smtClean="0"/>
              <a:t>+ 6a</a:t>
            </a:r>
            <a:r>
              <a:rPr lang="en-US" altLang="zh-CN" sz="2800" i="1" baseline="-25000" dirty="0" smtClean="0"/>
              <a:t>n−3</a:t>
            </a:r>
          </a:p>
          <a:p>
            <a:pPr>
              <a:buNone/>
            </a:pPr>
            <a:r>
              <a:rPr lang="en-US" altLang="zh-CN" sz="2400" dirty="0" smtClean="0"/>
              <a:t>    with the initial conditions 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0 </a:t>
            </a:r>
            <a:r>
              <a:rPr lang="en-US" altLang="zh-CN" sz="2400" i="1" dirty="0" smtClean="0"/>
              <a:t>= 2, a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 = 5, and a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 = 15.</a:t>
            </a:r>
            <a:endParaRPr lang="zh-CN" altLang="en-US" sz="2400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307326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Solving Linear Homogeneous Recurrence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7632722" cy="484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Suppose that the roots of the characteristic equation of a linear homogeneous recurrence relation are 2, 2, 2, 5, 5, and 9 (that is, there are three roots, the root 2 with multiplicity three, the root 5 with multiplicity two, and the root 9 with multiplicity one). What is the form of the general solution?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000504"/>
            <a:ext cx="591556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Find the solution to the recurrence relation</a:t>
            </a:r>
          </a:p>
          <a:p>
            <a:pPr>
              <a:buNone/>
            </a:pPr>
            <a:r>
              <a:rPr lang="en-US" altLang="zh-CN" sz="2800" i="1" dirty="0" smtClean="0"/>
              <a:t>    a</a:t>
            </a:r>
            <a:r>
              <a:rPr lang="en-US" altLang="zh-CN" sz="2800" i="1" baseline="-25000" dirty="0" smtClean="0"/>
              <a:t>n</a:t>
            </a:r>
            <a:r>
              <a:rPr lang="en-US" altLang="zh-CN" sz="2800" i="1" dirty="0" smtClean="0"/>
              <a:t> = −3a</a:t>
            </a:r>
            <a:r>
              <a:rPr lang="en-US" altLang="zh-CN" sz="2800" i="1" baseline="-25000" dirty="0" smtClean="0"/>
              <a:t>n−1 </a:t>
            </a:r>
            <a:r>
              <a:rPr lang="en-US" altLang="zh-CN" sz="2800" i="1" dirty="0" smtClean="0"/>
              <a:t>− 3a</a:t>
            </a:r>
            <a:r>
              <a:rPr lang="en-US" altLang="zh-CN" sz="2800" i="1" baseline="-25000" dirty="0" smtClean="0"/>
              <a:t>n−2 </a:t>
            </a:r>
            <a:r>
              <a:rPr lang="en-US" altLang="zh-CN" sz="2800" i="1" dirty="0" smtClean="0"/>
              <a:t>− a</a:t>
            </a:r>
            <a:r>
              <a:rPr lang="en-US" altLang="zh-CN" sz="2800" i="1" baseline="-25000" dirty="0" smtClean="0"/>
              <a:t>n−3</a:t>
            </a:r>
          </a:p>
          <a:p>
            <a:pPr>
              <a:buNone/>
            </a:pPr>
            <a:r>
              <a:rPr lang="en-US" altLang="zh-CN" sz="2400" dirty="0" smtClean="0"/>
              <a:t>   with initial conditions 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0</a:t>
            </a:r>
            <a:r>
              <a:rPr lang="en-US" altLang="zh-CN" sz="2400" i="1" dirty="0" smtClean="0"/>
              <a:t> = 1, a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 = −2, and a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 = −1.</a:t>
            </a:r>
            <a:endParaRPr lang="zh-CN" altLang="en-US" sz="2400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3214686"/>
            <a:ext cx="493942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929066"/>
            <a:ext cx="35242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5143512"/>
            <a:ext cx="29146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Linear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Nonhomogeneous</a:t>
            </a:r>
            <a:r>
              <a:rPr lang="en-US" altLang="zh-CN" sz="3200" dirty="0" smtClean="0"/>
              <a:t> Recurrence Relations with Constant Coefficients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associated homogeneous recurrence </a:t>
            </a:r>
            <a:r>
              <a:rPr lang="en-US" altLang="zh-CN" sz="2800" dirty="0" smtClean="0"/>
              <a:t>relation every </a:t>
            </a:r>
            <a:r>
              <a:rPr lang="en-US" altLang="zh-CN" sz="2800" dirty="0" smtClean="0"/>
              <a:t>solution is the sum of a particular solution and a solution of the associated linear homogeneous recurrence relation,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563169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rgbClr val="FF0000"/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900" dirty="0" smtClean="0"/>
              <a:t>Relations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pPr lvl="1"/>
            <a:r>
              <a:rPr lang="en-US" altLang="zh-CN" sz="2900" dirty="0" smtClean="0"/>
              <a:t>Graphs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Linear </a:t>
            </a:r>
            <a:r>
              <a:rPr lang="en-US" altLang="zh-CN" dirty="0" err="1" smtClean="0">
                <a:solidFill>
                  <a:srgbClr val="C00000"/>
                </a:solidFill>
              </a:rPr>
              <a:t>Nonhomogeneous</a:t>
            </a:r>
            <a:r>
              <a:rPr lang="en-US" altLang="zh-CN" dirty="0" smtClean="0"/>
              <a:t> Recurrence Relations with Constant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520966" cy="307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all solutions of the recurrence relation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</a:t>
            </a:r>
            <a:r>
              <a:rPr lang="en-US" altLang="zh-CN" i="1" dirty="0" smtClean="0"/>
              <a:t> = 3a</a:t>
            </a:r>
            <a:r>
              <a:rPr lang="en-US" altLang="zh-CN" i="1" baseline="-25000" dirty="0" smtClean="0"/>
              <a:t>n−1 </a:t>
            </a:r>
            <a:r>
              <a:rPr lang="en-US" altLang="zh-CN" i="1" dirty="0" smtClean="0"/>
              <a:t>+ 2n. </a:t>
            </a:r>
            <a:r>
              <a:rPr lang="en-US" altLang="zh-CN" dirty="0" smtClean="0"/>
              <a:t>What is the solution with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 </a:t>
            </a:r>
            <a:r>
              <a:rPr lang="en-US" altLang="zh-CN" i="1" dirty="0" smtClean="0"/>
              <a:t>= </a:t>
            </a:r>
            <a:r>
              <a:rPr lang="en-US" altLang="zh-CN" dirty="0" smtClean="0"/>
              <a:t>3?</a:t>
            </a:r>
          </a:p>
          <a:p>
            <a:endParaRPr lang="en-US" altLang="zh-CN" dirty="0" smtClean="0"/>
          </a:p>
          <a:p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cn</a:t>
            </a:r>
            <a:r>
              <a:rPr lang="en-US" altLang="zh-CN" i="1" dirty="0" smtClean="0"/>
              <a:t> +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643446"/>
            <a:ext cx="472402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Find all solutions of the recurrence relation</a:t>
            </a:r>
          </a:p>
          <a:p>
            <a:pPr>
              <a:buNone/>
            </a:pPr>
            <a:r>
              <a:rPr lang="de-DE" altLang="zh-CN" sz="2800" i="1" dirty="0" smtClean="0"/>
              <a:t>   a</a:t>
            </a:r>
            <a:r>
              <a:rPr lang="de-DE" altLang="zh-CN" sz="2800" i="1" baseline="-25000" dirty="0" smtClean="0"/>
              <a:t>n</a:t>
            </a:r>
            <a:r>
              <a:rPr lang="de-DE" altLang="zh-CN" sz="2800" i="1" dirty="0" smtClean="0"/>
              <a:t> = 5a</a:t>
            </a:r>
            <a:r>
              <a:rPr lang="de-DE" altLang="zh-CN" sz="2800" i="1" baseline="-25000" dirty="0" smtClean="0"/>
              <a:t>n−1 </a:t>
            </a:r>
            <a:r>
              <a:rPr lang="de-DE" altLang="zh-CN" sz="2800" i="1" dirty="0" smtClean="0"/>
              <a:t>− 6a</a:t>
            </a:r>
            <a:r>
              <a:rPr lang="de-DE" altLang="zh-CN" sz="2800" i="1" baseline="-25000" dirty="0" smtClean="0"/>
              <a:t>n−2 </a:t>
            </a:r>
            <a:r>
              <a:rPr lang="de-DE" altLang="zh-CN" sz="2800" i="1" dirty="0" smtClean="0"/>
              <a:t>+ 7</a:t>
            </a:r>
            <a:r>
              <a:rPr lang="de-DE" altLang="zh-CN" sz="2800" i="1" baseline="30000" dirty="0" smtClean="0"/>
              <a:t>n</a:t>
            </a:r>
          </a:p>
          <a:p>
            <a:pPr>
              <a:buNone/>
            </a:pPr>
            <a:endParaRPr lang="de-DE" altLang="zh-CN" sz="2800" i="1" baseline="30000" dirty="0" smtClean="0"/>
          </a:p>
          <a:p>
            <a:pPr>
              <a:buNone/>
            </a:pPr>
            <a:endParaRPr lang="de-DE" altLang="zh-CN" sz="2800" i="1" baseline="30000" dirty="0" smtClean="0"/>
          </a:p>
          <a:p>
            <a:r>
              <a:rPr lang="en-US" altLang="zh-CN" sz="2800" i="1" dirty="0" err="1" smtClean="0"/>
              <a:t>P</a:t>
            </a:r>
            <a:r>
              <a:rPr lang="en-US" altLang="zh-CN" sz="2800" i="1" baseline="-25000" dirty="0" err="1" smtClean="0"/>
              <a:t>n</a:t>
            </a:r>
            <a:r>
              <a:rPr lang="en-US" altLang="zh-CN" sz="2800" i="1" dirty="0" smtClean="0"/>
              <a:t> = C · 7</a:t>
            </a:r>
            <a:r>
              <a:rPr lang="en-US" altLang="zh-CN" sz="2800" i="1" baseline="30000" dirty="0" smtClean="0"/>
              <a:t>n</a:t>
            </a:r>
            <a:r>
              <a:rPr lang="en-US" altLang="zh-CN" sz="2800" i="1" dirty="0" smtClean="0"/>
              <a:t>,</a:t>
            </a:r>
            <a:endParaRPr lang="zh-CN" altLang="en-US" sz="2800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14818"/>
            <a:ext cx="548192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Linear </a:t>
            </a:r>
            <a:r>
              <a:rPr lang="en-US" altLang="zh-CN" dirty="0" err="1" smtClean="0">
                <a:solidFill>
                  <a:srgbClr val="C00000"/>
                </a:solidFill>
              </a:rPr>
              <a:t>Nonhomogeneous</a:t>
            </a:r>
            <a:r>
              <a:rPr lang="en-US" altLang="zh-CN" dirty="0" smtClean="0"/>
              <a:t> Recurrence Relations with Constant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6919941" cy="453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form does a particular solution?</a:t>
            </a:r>
          </a:p>
          <a:p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 </a:t>
            </a:r>
            <a:r>
              <a:rPr lang="en-US" altLang="zh-CN" i="1" dirty="0" smtClean="0"/>
              <a:t>= 6a</a:t>
            </a:r>
            <a:r>
              <a:rPr lang="en-US" altLang="zh-CN" i="1" baseline="-25000" dirty="0" smtClean="0"/>
              <a:t>n−1 </a:t>
            </a:r>
            <a:r>
              <a:rPr lang="en-US" altLang="zh-CN" i="1" dirty="0" smtClean="0"/>
              <a:t>− 9a</a:t>
            </a:r>
            <a:r>
              <a:rPr lang="en-US" altLang="zh-CN" i="1" baseline="-25000" dirty="0" smtClean="0"/>
              <a:t>n−2 </a:t>
            </a:r>
            <a:r>
              <a:rPr lang="en-US" altLang="zh-CN" i="1" dirty="0" smtClean="0"/>
              <a:t>+ F(n)</a:t>
            </a:r>
          </a:p>
          <a:p>
            <a:endParaRPr lang="en-US" altLang="zh-CN" i="1" dirty="0" smtClean="0"/>
          </a:p>
          <a:p>
            <a:r>
              <a:rPr lang="pt-BR" altLang="zh-CN" i="1" dirty="0" smtClean="0"/>
              <a:t>F(n) = 3</a:t>
            </a:r>
            <a:r>
              <a:rPr lang="pt-BR" altLang="zh-CN" i="1" baseline="30000" dirty="0" smtClean="0"/>
              <a:t>n</a:t>
            </a:r>
            <a:r>
              <a:rPr lang="pt-BR" altLang="zh-CN" i="1" dirty="0" smtClean="0"/>
              <a:t>, </a:t>
            </a:r>
          </a:p>
          <a:p>
            <a:r>
              <a:rPr lang="pt-BR" altLang="zh-CN" i="1" dirty="0" smtClean="0"/>
              <a:t>F(n) = n3</a:t>
            </a:r>
            <a:r>
              <a:rPr lang="pt-BR" altLang="zh-CN" i="1" baseline="30000" dirty="0" smtClean="0"/>
              <a:t>n</a:t>
            </a:r>
            <a:r>
              <a:rPr lang="pt-BR" altLang="zh-CN" i="1" dirty="0" smtClean="0"/>
              <a:t>, </a:t>
            </a:r>
          </a:p>
          <a:p>
            <a:r>
              <a:rPr lang="pt-BR" altLang="zh-CN" i="1" dirty="0" smtClean="0"/>
              <a:t>F(n) =</a:t>
            </a:r>
            <a:r>
              <a:rPr lang="en-US" altLang="zh-CN" i="1" dirty="0" smtClean="0"/>
              <a:t>(n</a:t>
            </a:r>
            <a:r>
              <a:rPr lang="en-US" altLang="zh-CN" i="1" baseline="30000" dirty="0" smtClean="0"/>
              <a:t>2 </a:t>
            </a:r>
            <a:r>
              <a:rPr lang="en-US" altLang="zh-CN" i="1" dirty="0" smtClean="0"/>
              <a:t>+ 1)3</a:t>
            </a:r>
            <a:r>
              <a:rPr lang="en-US" altLang="zh-CN" i="1" baseline="30000" dirty="0" smtClean="0"/>
              <a:t>n</a:t>
            </a:r>
          </a:p>
          <a:p>
            <a:r>
              <a:rPr lang="pt-BR" altLang="zh-CN" i="1" dirty="0" smtClean="0"/>
              <a:t>F(n) = n</a:t>
            </a:r>
            <a:r>
              <a:rPr lang="pt-BR" altLang="zh-CN" i="1" baseline="30000" dirty="0" smtClean="0"/>
              <a:t>2</a:t>
            </a:r>
            <a:r>
              <a:rPr lang="pt-BR" altLang="zh-CN" i="1" dirty="0" smtClean="0"/>
              <a:t>2</a:t>
            </a:r>
            <a:r>
              <a:rPr lang="pt-BR" altLang="zh-CN" i="1" baseline="30000" dirty="0" smtClean="0"/>
              <a:t>n</a:t>
            </a:r>
            <a:r>
              <a:rPr lang="pt-BR" altLang="zh-CN" i="1" dirty="0" smtClean="0"/>
              <a:t>, </a:t>
            </a:r>
          </a:p>
          <a:p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71934" y="3244334"/>
            <a:ext cx="1236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smtClean="0"/>
              <a:t>n</a:t>
            </a:r>
            <a:r>
              <a:rPr lang="en-US" altLang="zh-CN" sz="3200" i="1" baseline="30000" dirty="0" smtClean="0"/>
              <a:t>2</a:t>
            </a:r>
            <a:r>
              <a:rPr lang="en-US" altLang="zh-CN" sz="3200" i="1" dirty="0" smtClean="0">
                <a:solidFill>
                  <a:srgbClr val="C00000"/>
                </a:solidFill>
              </a:rPr>
              <a:t>p</a:t>
            </a:r>
            <a:r>
              <a:rPr lang="en-US" altLang="zh-CN" sz="3200" i="1" baseline="-25000" dirty="0" smtClean="0">
                <a:solidFill>
                  <a:srgbClr val="C00000"/>
                </a:solidFill>
              </a:rPr>
              <a:t>0</a:t>
            </a:r>
            <a:r>
              <a:rPr lang="en-US" altLang="zh-CN" sz="3200" i="1" dirty="0" smtClean="0">
                <a:solidFill>
                  <a:srgbClr val="C00000"/>
                </a:solidFill>
              </a:rPr>
              <a:t>3</a:t>
            </a:r>
            <a:r>
              <a:rPr lang="en-US" altLang="zh-CN" sz="3200" i="1" baseline="30000" dirty="0" smtClean="0">
                <a:solidFill>
                  <a:srgbClr val="C00000"/>
                </a:solidFill>
              </a:rPr>
              <a:t>n</a:t>
            </a:r>
            <a:endParaRPr lang="zh-CN" altLang="en-US" sz="3200" baseline="30000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1934" y="3942243"/>
            <a:ext cx="2154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n</a:t>
            </a:r>
            <a:r>
              <a:rPr lang="en-US" altLang="zh-CN" sz="2800" i="1" baseline="30000" dirty="0" smtClean="0"/>
              <a:t>2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(p</a:t>
            </a:r>
            <a:r>
              <a:rPr lang="en-US" altLang="zh-CN" sz="2800" i="1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n + p</a:t>
            </a:r>
            <a:r>
              <a:rPr lang="en-US" altLang="zh-CN" sz="2800" i="1" baseline="-25000" dirty="0" smtClean="0">
                <a:solidFill>
                  <a:srgbClr val="C00000"/>
                </a:solidFill>
              </a:rPr>
              <a:t>0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)3</a:t>
            </a:r>
            <a:r>
              <a:rPr lang="en-US" altLang="zh-CN" sz="2800" i="1" baseline="30000" dirty="0" smtClean="0">
                <a:solidFill>
                  <a:srgbClr val="C00000"/>
                </a:solidFill>
              </a:rPr>
              <a:t>n</a:t>
            </a:r>
            <a:endParaRPr lang="zh-CN" altLang="en-US" sz="2800" baseline="300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1934" y="4578597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n</a:t>
            </a:r>
            <a:r>
              <a:rPr lang="en-US" altLang="zh-CN" sz="2800" i="1" baseline="30000" dirty="0" smtClean="0"/>
              <a:t>2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(p</a:t>
            </a:r>
            <a:r>
              <a:rPr lang="en-US" altLang="zh-CN" sz="2800" i="1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n</a:t>
            </a:r>
            <a:r>
              <a:rPr lang="en-US" altLang="zh-CN" sz="2800" i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 + p</a:t>
            </a:r>
            <a:r>
              <a:rPr lang="en-US" altLang="zh-CN" sz="2800" i="1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n + p</a:t>
            </a:r>
            <a:r>
              <a:rPr lang="en-US" altLang="zh-CN" sz="2800" i="1" baseline="-25000" dirty="0" smtClean="0">
                <a:solidFill>
                  <a:srgbClr val="C00000"/>
                </a:solidFill>
              </a:rPr>
              <a:t>0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)3</a:t>
            </a:r>
            <a:r>
              <a:rPr lang="en-US" altLang="zh-CN" sz="2800" i="1" baseline="30000" dirty="0" smtClean="0">
                <a:solidFill>
                  <a:srgbClr val="C00000"/>
                </a:solidFill>
              </a:rPr>
              <a:t>n</a:t>
            </a:r>
            <a:endParaRPr lang="zh-CN" altLang="en-US" sz="2800" baseline="300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1934" y="5214950"/>
            <a:ext cx="2864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solidFill>
                  <a:srgbClr val="C00000"/>
                </a:solidFill>
              </a:rPr>
              <a:t>(p</a:t>
            </a:r>
            <a:r>
              <a:rPr lang="en-US" altLang="zh-CN" sz="2800" i="1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n</a:t>
            </a:r>
            <a:r>
              <a:rPr lang="en-US" altLang="zh-CN" sz="2800" i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 + p</a:t>
            </a:r>
            <a:r>
              <a:rPr lang="en-US" altLang="zh-CN" sz="2800" i="1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n + p</a:t>
            </a:r>
            <a:r>
              <a:rPr lang="en-US" altLang="zh-CN" sz="2800" i="1" baseline="-25000" dirty="0" smtClean="0">
                <a:solidFill>
                  <a:srgbClr val="C00000"/>
                </a:solidFill>
              </a:rPr>
              <a:t>0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)2</a:t>
            </a:r>
            <a:r>
              <a:rPr lang="en-US" altLang="zh-CN" sz="2800" i="1" baseline="30000" dirty="0" smtClean="0">
                <a:solidFill>
                  <a:srgbClr val="C00000"/>
                </a:solidFill>
              </a:rPr>
              <a:t>n</a:t>
            </a:r>
            <a:endParaRPr lang="zh-CN" altLang="en-US" sz="2800" baseline="30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8.1 Exercise 2, 4, 8</a:t>
            </a:r>
            <a:endParaRPr lang="en-US" altLang="zh-CN" dirty="0" smtClean="0"/>
          </a:p>
          <a:p>
            <a:r>
              <a:rPr lang="en-US" altLang="zh-CN" dirty="0" smtClean="0"/>
              <a:t>Chapter </a:t>
            </a:r>
            <a:r>
              <a:rPr lang="en-US" altLang="zh-CN" dirty="0" smtClean="0"/>
              <a:t>8.2 Exercise 4(b), 10, 12, 20, </a:t>
            </a:r>
            <a:br>
              <a:rPr lang="en-US" altLang="zh-CN" dirty="0" smtClean="0"/>
            </a:br>
            <a:r>
              <a:rPr lang="en-US" altLang="zh-CN" dirty="0" smtClean="0"/>
              <a:t>                    26(b)(d)(f) , 34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Applications of Recurrence Relations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The Tower of Hanoi: </a:t>
            </a:r>
            <a:r>
              <a:rPr lang="en-US" altLang="zh-CN" sz="2400" dirty="0" smtClean="0"/>
              <a:t>The rules of the puzzle allow disks to be moved one at a time from one peg to another as long as a disk is never placed on top of a smaller disk. Let </a:t>
            </a:r>
            <a:r>
              <a:rPr lang="en-US" altLang="zh-CN" sz="2400" i="1" dirty="0" err="1" smtClean="0"/>
              <a:t>H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denote the number of moves needed to solve the Tower of Hanoi problem with</a:t>
            </a:r>
            <a:r>
              <a:rPr lang="en-US" altLang="zh-CN" sz="2400" i="1" dirty="0" smtClean="0"/>
              <a:t> n </a:t>
            </a:r>
            <a:r>
              <a:rPr lang="en-US" altLang="zh-CN" sz="2400" dirty="0" smtClean="0"/>
              <a:t>disks. Set up a recurrence relation for the sequence {</a:t>
            </a:r>
            <a:r>
              <a:rPr lang="en-US" altLang="zh-CN" sz="2400" i="1" dirty="0" err="1" smtClean="0"/>
              <a:t>H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i="1" dirty="0" smtClean="0"/>
              <a:t>}.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786190"/>
            <a:ext cx="40957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429388" y="4357694"/>
            <a:ext cx="2424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3200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3200" i="1" dirty="0" smtClean="0">
                <a:solidFill>
                  <a:srgbClr val="FF0000"/>
                </a:solidFill>
              </a:rPr>
              <a:t> = 2H</a:t>
            </a:r>
            <a:r>
              <a:rPr lang="en-US" altLang="zh-CN" sz="3200" i="1" baseline="-25000" dirty="0" smtClean="0">
                <a:solidFill>
                  <a:srgbClr val="FF0000"/>
                </a:solidFill>
              </a:rPr>
              <a:t>n−1 </a:t>
            </a:r>
            <a:r>
              <a:rPr lang="en-US" altLang="zh-CN" sz="3200" i="1" dirty="0" smtClean="0">
                <a:solidFill>
                  <a:srgbClr val="FF0000"/>
                </a:solidFill>
              </a:rPr>
              <a:t>+ 1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286256"/>
            <a:ext cx="6418195" cy="75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2571736" y="5286388"/>
            <a:ext cx="614366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dirty="0" smtClean="0"/>
              <a:t>more than 500 billion years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Applications of Recurrence Relations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Find a recurrence relation and give initial conditions for the number of bit strings of length </a:t>
            </a:r>
            <a:r>
              <a:rPr lang="en-US" altLang="zh-CN" sz="2400" i="1" dirty="0" smtClean="0"/>
              <a:t>n </a:t>
            </a:r>
            <a:r>
              <a:rPr lang="en-US" altLang="zh-CN" sz="2400" dirty="0" smtClean="0">
                <a:solidFill>
                  <a:srgbClr val="FF0000"/>
                </a:solidFill>
              </a:rPr>
              <a:t>that do not have two consecutive 0s</a:t>
            </a:r>
            <a:r>
              <a:rPr lang="en-US" altLang="zh-CN" sz="2400" dirty="0" smtClean="0"/>
              <a:t>. How many such bit strings are there of length </a:t>
            </a:r>
            <a:r>
              <a:rPr lang="en-US" altLang="zh-CN" sz="2400" dirty="0" smtClean="0">
                <a:solidFill>
                  <a:srgbClr val="FF0000"/>
                </a:solidFill>
              </a:rPr>
              <a:t>five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5" y="3143248"/>
            <a:ext cx="678860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5753100"/>
            <a:ext cx="30384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Applications of Recurrence Relations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Codeword Enumeration </a:t>
            </a:r>
            <a:r>
              <a:rPr lang="en-US" altLang="zh-CN" sz="2400" dirty="0" smtClean="0"/>
              <a:t>A computer system considers a string of decimal digits a valid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codeword</a:t>
            </a:r>
            <a:r>
              <a:rPr lang="en-US" altLang="zh-CN" sz="2400" dirty="0" smtClean="0"/>
              <a:t> if it contains an even number of 0 digits. Let 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n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be the number of valid n-digit </a:t>
            </a:r>
            <a:r>
              <a:rPr lang="en-US" altLang="zh-CN" sz="2400" dirty="0" err="1" smtClean="0"/>
              <a:t>codewords</a:t>
            </a:r>
            <a:r>
              <a:rPr lang="en-US" altLang="zh-CN" sz="2400" dirty="0" smtClean="0"/>
              <a:t>. Find a recurrence relation for 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n</a:t>
            </a:r>
            <a:r>
              <a:rPr lang="en-US" altLang="zh-CN" sz="2400" i="1" dirty="0" smtClean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8662" y="3643314"/>
            <a:ext cx="1016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8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 = 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429132"/>
            <a:ext cx="33718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 of Recurrence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Find a recurrence relation for </a:t>
            </a:r>
            <a:r>
              <a:rPr lang="en-US" altLang="zh-CN" sz="2400" i="1" dirty="0" err="1" smtClean="0"/>
              <a:t>C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i="1" dirty="0" smtClean="0"/>
              <a:t>, </a:t>
            </a:r>
            <a:r>
              <a:rPr lang="en-US" altLang="zh-CN" sz="2400" dirty="0" smtClean="0"/>
              <a:t>the number of ways to parenthesize the product of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 + 1 numbers,</a:t>
            </a:r>
            <a:r>
              <a:rPr lang="en-US" altLang="zh-CN" sz="2400" i="1" dirty="0" smtClean="0"/>
              <a:t> x</a:t>
            </a:r>
            <a:r>
              <a:rPr lang="en-US" altLang="zh-CN" sz="2400" i="1" baseline="-25000" dirty="0" smtClean="0"/>
              <a:t>0</a:t>
            </a:r>
            <a:r>
              <a:rPr lang="en-US" altLang="zh-CN" sz="2400" i="1" dirty="0" smtClean="0"/>
              <a:t> , x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 , x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 · · · · · </a:t>
            </a:r>
            <a:r>
              <a:rPr lang="en-US" altLang="zh-CN" sz="2400" i="1" dirty="0" err="1" smtClean="0"/>
              <a:t>x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i="1" dirty="0" smtClean="0"/>
              <a:t>, </a:t>
            </a:r>
            <a:r>
              <a:rPr lang="en-US" altLang="zh-CN" sz="2400" dirty="0" smtClean="0"/>
              <a:t>to specify the order of multiplication</a:t>
            </a:r>
            <a:r>
              <a:rPr lang="en-US" altLang="zh-CN" sz="2400" i="1" dirty="0" smtClean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881314"/>
            <a:ext cx="6465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928662" y="3000372"/>
            <a:ext cx="38343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i="1" dirty="0" smtClean="0"/>
              <a:t>C</a:t>
            </a:r>
            <a:r>
              <a:rPr lang="en-US" altLang="zh-CN" i="1" baseline="-25000" dirty="0" smtClean="0"/>
              <a:t>3</a:t>
            </a:r>
            <a:endParaRPr lang="zh-CN" altLang="en-US" baseline="-25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71942"/>
            <a:ext cx="55245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1000100" y="5500702"/>
            <a:ext cx="2643206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1, 1, 2, 5, 14,  42, 122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5572140"/>
            <a:ext cx="2371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6429388" y="5500702"/>
            <a:ext cx="179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Catalan numbers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b="1" dirty="0" smtClean="0"/>
              <a:t>Solving Linear Recurrence Relations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Constant Coefficients </a:t>
            </a:r>
          </a:p>
          <a:p>
            <a:pPr lvl="1"/>
            <a:r>
              <a:rPr lang="en-US" altLang="zh-CN" dirty="0" smtClean="0"/>
              <a:t>Solving Linear Homogeneous Recurrence Relations</a:t>
            </a:r>
          </a:p>
          <a:p>
            <a:pPr lvl="1"/>
            <a:r>
              <a:rPr lang="en-US" altLang="zh-CN" dirty="0" smtClean="0"/>
              <a:t>Linear </a:t>
            </a:r>
            <a:r>
              <a:rPr lang="en-US" altLang="zh-CN" dirty="0" err="1" smtClean="0"/>
              <a:t>Nonhomogeneous</a:t>
            </a:r>
            <a:r>
              <a:rPr lang="en-US" altLang="zh-CN" dirty="0" smtClean="0"/>
              <a:t> Recurrence Relations</a:t>
            </a:r>
          </a:p>
          <a:p>
            <a:r>
              <a:rPr lang="en-US" altLang="zh-CN" b="1" dirty="0" smtClean="0"/>
              <a:t>Generating Functions 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Chapter 8.4 Self-study*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Solving Linear Homogeneous Recurrence Relations</a:t>
            </a:r>
            <a:endParaRPr lang="zh-CN" altLang="en-US" sz="28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29066"/>
            <a:ext cx="8543956" cy="2197097"/>
          </a:xfrm>
        </p:spPr>
        <p:txBody>
          <a:bodyPr/>
          <a:lstStyle/>
          <a:p>
            <a:r>
              <a:rPr lang="en-US" altLang="zh-CN" sz="2400" dirty="0" smtClean="0"/>
              <a:t>The </a:t>
            </a:r>
            <a:r>
              <a:rPr lang="en-US" altLang="zh-CN" sz="2400" b="1" dirty="0" smtClean="0"/>
              <a:t>degree </a:t>
            </a:r>
            <a:r>
              <a:rPr lang="en-US" altLang="zh-CN" sz="2400" dirty="0" smtClean="0"/>
              <a:t>is </a:t>
            </a:r>
            <a:r>
              <a:rPr lang="en-US" altLang="zh-CN" sz="2400" i="1" dirty="0" smtClean="0"/>
              <a:t>k </a:t>
            </a:r>
            <a:r>
              <a:rPr lang="en-US" altLang="zh-CN" sz="2400" dirty="0" smtClean="0"/>
              <a:t>because</a:t>
            </a:r>
            <a:r>
              <a:rPr lang="en-US" altLang="zh-CN" sz="2400" i="1" dirty="0" smtClean="0"/>
              <a:t> a</a:t>
            </a:r>
            <a:r>
              <a:rPr lang="en-US" altLang="zh-CN" sz="2400" i="1" baseline="-25000" dirty="0" smtClean="0"/>
              <a:t>n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is expressed in terms of the previous </a:t>
            </a:r>
            <a:r>
              <a:rPr lang="en-US" altLang="zh-CN" sz="2400" i="1" dirty="0" smtClean="0"/>
              <a:t>k </a:t>
            </a:r>
            <a:r>
              <a:rPr lang="en-US" altLang="zh-CN" sz="2400" dirty="0" smtClean="0"/>
              <a:t>terms of the sequence.</a:t>
            </a:r>
          </a:p>
          <a:p>
            <a:r>
              <a:rPr lang="en-US" altLang="zh-CN" sz="2400" i="1" dirty="0" err="1" smtClean="0"/>
              <a:t>P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i="1" dirty="0" smtClean="0"/>
              <a:t> = (1.11)P</a:t>
            </a:r>
            <a:r>
              <a:rPr lang="en-US" altLang="zh-CN" sz="2400" i="1" baseline="-25000" dirty="0" smtClean="0"/>
              <a:t>n−1</a:t>
            </a:r>
          </a:p>
          <a:p>
            <a:r>
              <a:rPr lang="en-US" altLang="zh-CN" sz="2400" i="1" dirty="0" smtClean="0"/>
              <a:t>f</a:t>
            </a:r>
            <a:r>
              <a:rPr lang="en-US" altLang="zh-CN" sz="2400" i="1" baseline="-25000" dirty="0" smtClean="0"/>
              <a:t>n</a:t>
            </a:r>
            <a:r>
              <a:rPr lang="en-US" altLang="zh-CN" sz="2400" i="1" dirty="0" smtClean="0"/>
              <a:t> = f</a:t>
            </a:r>
            <a:r>
              <a:rPr lang="en-US" altLang="zh-CN" sz="2400" i="1" baseline="-25000" dirty="0" smtClean="0"/>
              <a:t>n−1 </a:t>
            </a:r>
            <a:r>
              <a:rPr lang="en-US" altLang="zh-CN" sz="2400" i="1" dirty="0" smtClean="0"/>
              <a:t>+ f</a:t>
            </a:r>
            <a:r>
              <a:rPr lang="en-US" altLang="zh-CN" sz="2400" i="1" baseline="-25000" dirty="0" smtClean="0"/>
              <a:t>n−2</a:t>
            </a:r>
          </a:p>
          <a:p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n</a:t>
            </a:r>
            <a:r>
              <a:rPr lang="en-US" altLang="zh-CN" sz="2400" i="1" dirty="0" smtClean="0"/>
              <a:t> = a</a:t>
            </a:r>
            <a:r>
              <a:rPr lang="en-US" altLang="zh-CN" sz="2400" i="1" baseline="-25000" dirty="0" smtClean="0"/>
              <a:t>n−5</a:t>
            </a:r>
            <a:endParaRPr lang="zh-CN" altLang="en-US" sz="2400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7" y="1785926"/>
            <a:ext cx="90662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Solving Linear Homogeneous Recurrence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n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535597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714620"/>
            <a:ext cx="431225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194" y="3328990"/>
            <a:ext cx="476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786446" y="2857496"/>
            <a:ext cx="3104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characteristic equation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86446" y="3357562"/>
            <a:ext cx="2622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characteristic roots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286256"/>
            <a:ext cx="90757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884</Words>
  <Application>Microsoft Office PowerPoint</Application>
  <PresentationFormat>全屏显示(4:3)</PresentationFormat>
  <Paragraphs>132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Discrete Math</vt:lpstr>
      <vt:lpstr>Content</vt:lpstr>
      <vt:lpstr>Applications of Recurrence Relations</vt:lpstr>
      <vt:lpstr>Applications of Recurrence Relations</vt:lpstr>
      <vt:lpstr>Applications of Recurrence Relations</vt:lpstr>
      <vt:lpstr>Applications of Recurrence Relations</vt:lpstr>
      <vt:lpstr>Solving Linear Recurrence Relations</vt:lpstr>
      <vt:lpstr>Solving Linear Homogeneous Recurrence Relations</vt:lpstr>
      <vt:lpstr>Solving Linear Homogeneous Recurrence Relations</vt:lpstr>
      <vt:lpstr>Solving Linear Homogeneous Recurrence Relations</vt:lpstr>
      <vt:lpstr>Example 1</vt:lpstr>
      <vt:lpstr>Solving Linear Homogeneous Recurrence Relations</vt:lpstr>
      <vt:lpstr>Example 2</vt:lpstr>
      <vt:lpstr>Solving Linear Homogeneous Recurrence Relations</vt:lpstr>
      <vt:lpstr>Example 3</vt:lpstr>
      <vt:lpstr>Solving Linear Homogeneous Recurrence Relations</vt:lpstr>
      <vt:lpstr>Example 4</vt:lpstr>
      <vt:lpstr>Example 5</vt:lpstr>
      <vt:lpstr>Linear Nonhomogeneous Recurrence Relations with Constant Coefficients</vt:lpstr>
      <vt:lpstr>Linear Nonhomogeneous Recurrence Relations with Constant Coefficients</vt:lpstr>
      <vt:lpstr>Example 6</vt:lpstr>
      <vt:lpstr>Example 7</vt:lpstr>
      <vt:lpstr>Linear Nonhomogeneous Recurrence Relations with Constant Coefficients</vt:lpstr>
      <vt:lpstr>Example 8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364</cp:revision>
  <dcterms:created xsi:type="dcterms:W3CDTF">2017-07-01T03:07:16Z</dcterms:created>
  <dcterms:modified xsi:type="dcterms:W3CDTF">2019-10-29T12:40:00Z</dcterms:modified>
</cp:coreProperties>
</file>