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6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34F93-2816-42E0-8E5C-486A9B22928D}" type="datetimeFigureOut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86C7-A00C-48B2-8D92-622C916D297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49C1-C78C-4710-BA5F-6A9638C136CA}" type="datetime1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 descr="nbu-logo.jpg"/>
          <p:cNvPicPr>
            <a:picLocks noChangeAspect="1"/>
          </p:cNvPicPr>
          <p:nvPr userDrawn="1"/>
        </p:nvPicPr>
        <p:blipFill>
          <a:blip r:embed="rId2"/>
          <a:srcRect b="11097"/>
          <a:stretch>
            <a:fillRect/>
          </a:stretch>
        </p:blipFill>
        <p:spPr>
          <a:xfrm>
            <a:off x="5934078" y="214290"/>
            <a:ext cx="320992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F2EA4-8756-4A91-B5E4-C302B875FE8C}" type="datetime1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CBD6-D1A0-4492-8A5A-11C65C88944E}" type="datetime1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DBF5-C36C-4751-891D-486C0599CEEA}" type="datetime1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 descr="nbu-logo-1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0958" y="50594"/>
            <a:ext cx="1500188" cy="1500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9C73-8199-45BF-859E-77F7C8C9399E}" type="datetime1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C8F7-13D3-4FF9-97DF-9C17F0028368}" type="datetime1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D626-62DF-4385-9E52-D2CF2F70B426}" type="datetime1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1E71-1B79-4AA6-8882-5C81468FF929}" type="datetime1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8FCE6-EEF1-444D-B6F9-84EC11AF282E}" type="datetime1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FEFC8-740A-4FA0-89EB-364FE87D2AB1}" type="datetime1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2596B-9364-44E0-B073-89F5C948CD5A}" type="datetime1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DB9D-1D91-4F63-BDE5-0ECBBA29E4AF}" type="datetime1">
              <a:rPr lang="zh-CN" altLang="en-US" smtClean="0"/>
              <a:pPr/>
              <a:t>2019/11/5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A2DB7-315D-4834-9C72-2DD9442B488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314" name="AutoShape 2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6" name="AutoShape 4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318" name="AutoShape 6" descr="http://img1.imgtn.bdimg.com/it/u=2800068669,3888819830&amp;fm=26&amp;gp=0.jpg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0" y="1285860"/>
            <a:ext cx="7500958" cy="200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0" y="6143644"/>
            <a:ext cx="9144000" cy="158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14714" y="1928802"/>
            <a:ext cx="5386398" cy="1470025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Arial" pitchFamily="34" charset="0"/>
                <a:cs typeface="Arial" pitchFamily="34" charset="0"/>
              </a:rPr>
              <a:t>Discrete Math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14714" y="3714752"/>
            <a:ext cx="5014938" cy="214314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Haiming Chen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Associate Professor, PhD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Department of Computer Science,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Ningbo University</a:t>
            </a:r>
          </a:p>
          <a:p>
            <a:pPr algn="l"/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http://www.chenhaiming.cn</a:t>
            </a:r>
            <a:endParaRPr lang="zh-CN" alt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3116"/>
            <a:ext cx="3018336" cy="3676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Properties of Relations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428868"/>
            <a:ext cx="48482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28596" y="1714488"/>
            <a:ext cx="84296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The relation </a:t>
            </a:r>
            <a:r>
              <a:rPr lang="en-US" altLang="zh-CN" sz="2800" i="1" dirty="0" smtClean="0"/>
              <a:t>R on the set A is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reflexive</a:t>
            </a:r>
            <a:r>
              <a:rPr lang="en-US" altLang="zh-CN" sz="2800" i="1" dirty="0" smtClean="0"/>
              <a:t> if ∀a((a, a) ∈ R)</a:t>
            </a:r>
            <a:endParaRPr lang="zh-CN" altLang="en-US" sz="2800" dirty="0"/>
          </a:p>
        </p:txBody>
      </p:sp>
      <p:sp>
        <p:nvSpPr>
          <p:cNvPr id="7" name="任意多边形 6"/>
          <p:cNvSpPr/>
          <p:nvPr/>
        </p:nvSpPr>
        <p:spPr>
          <a:xfrm>
            <a:off x="4357686" y="2857496"/>
            <a:ext cx="530352" cy="673608"/>
          </a:xfrm>
          <a:custGeom>
            <a:avLst/>
            <a:gdLst>
              <a:gd name="connsiteX0" fmla="*/ 0 w 530352"/>
              <a:gd name="connsiteY0" fmla="*/ 420624 h 673608"/>
              <a:gd name="connsiteX1" fmla="*/ 228600 w 530352"/>
              <a:gd name="connsiteY1" fmla="*/ 603504 h 673608"/>
              <a:gd name="connsiteX2" fmla="*/ 530352 w 530352"/>
              <a:gd name="connsiteY2" fmla="*/ 0 h 673608"/>
              <a:gd name="connsiteX3" fmla="*/ 530352 w 530352"/>
              <a:gd name="connsiteY3" fmla="*/ 0 h 6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352" h="673608">
                <a:moveTo>
                  <a:pt x="0" y="420624"/>
                </a:moveTo>
                <a:cubicBezTo>
                  <a:pt x="70104" y="547116"/>
                  <a:pt x="140208" y="673608"/>
                  <a:pt x="228600" y="603504"/>
                </a:cubicBezTo>
                <a:cubicBezTo>
                  <a:pt x="316992" y="533400"/>
                  <a:pt x="530352" y="0"/>
                  <a:pt x="530352" y="0"/>
                </a:cubicBezTo>
                <a:lnTo>
                  <a:pt x="530352" y="0"/>
                </a:ln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5357818" y="3571876"/>
            <a:ext cx="530352" cy="673608"/>
          </a:xfrm>
          <a:custGeom>
            <a:avLst/>
            <a:gdLst>
              <a:gd name="connsiteX0" fmla="*/ 0 w 530352"/>
              <a:gd name="connsiteY0" fmla="*/ 420624 h 673608"/>
              <a:gd name="connsiteX1" fmla="*/ 228600 w 530352"/>
              <a:gd name="connsiteY1" fmla="*/ 603504 h 673608"/>
              <a:gd name="connsiteX2" fmla="*/ 530352 w 530352"/>
              <a:gd name="connsiteY2" fmla="*/ 0 h 673608"/>
              <a:gd name="connsiteX3" fmla="*/ 530352 w 530352"/>
              <a:gd name="connsiteY3" fmla="*/ 0 h 6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352" h="673608">
                <a:moveTo>
                  <a:pt x="0" y="420624"/>
                </a:moveTo>
                <a:cubicBezTo>
                  <a:pt x="70104" y="547116"/>
                  <a:pt x="140208" y="673608"/>
                  <a:pt x="228600" y="603504"/>
                </a:cubicBezTo>
                <a:cubicBezTo>
                  <a:pt x="316992" y="533400"/>
                  <a:pt x="530352" y="0"/>
                  <a:pt x="530352" y="0"/>
                </a:cubicBezTo>
                <a:lnTo>
                  <a:pt x="530352" y="0"/>
                </a:ln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286248" y="3857628"/>
            <a:ext cx="530352" cy="673608"/>
          </a:xfrm>
          <a:custGeom>
            <a:avLst/>
            <a:gdLst>
              <a:gd name="connsiteX0" fmla="*/ 0 w 530352"/>
              <a:gd name="connsiteY0" fmla="*/ 420624 h 673608"/>
              <a:gd name="connsiteX1" fmla="*/ 228600 w 530352"/>
              <a:gd name="connsiteY1" fmla="*/ 603504 h 673608"/>
              <a:gd name="connsiteX2" fmla="*/ 530352 w 530352"/>
              <a:gd name="connsiteY2" fmla="*/ 0 h 673608"/>
              <a:gd name="connsiteX3" fmla="*/ 530352 w 530352"/>
              <a:gd name="connsiteY3" fmla="*/ 0 h 6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352" h="673608">
                <a:moveTo>
                  <a:pt x="0" y="420624"/>
                </a:moveTo>
                <a:cubicBezTo>
                  <a:pt x="70104" y="547116"/>
                  <a:pt x="140208" y="673608"/>
                  <a:pt x="228600" y="603504"/>
                </a:cubicBezTo>
                <a:cubicBezTo>
                  <a:pt x="316992" y="533400"/>
                  <a:pt x="530352" y="0"/>
                  <a:pt x="530352" y="0"/>
                </a:cubicBezTo>
                <a:lnTo>
                  <a:pt x="530352" y="0"/>
                </a:ln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Properties of Relations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8596" y="1643050"/>
            <a:ext cx="78581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the relation </a:t>
            </a:r>
            <a:r>
              <a:rPr lang="en-US" altLang="zh-CN" sz="2000" i="1" dirty="0" smtClean="0"/>
              <a:t>R on the set A is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symmetric</a:t>
            </a:r>
            <a:r>
              <a:rPr lang="en-US" altLang="zh-CN" sz="2000" i="1" dirty="0" smtClean="0"/>
              <a:t> if </a:t>
            </a:r>
            <a:r>
              <a:rPr lang="pt-BR" altLang="zh-CN" sz="2000" dirty="0" smtClean="0"/>
              <a:t>∀</a:t>
            </a:r>
            <a:r>
              <a:rPr lang="pt-BR" altLang="zh-CN" sz="2000" i="1" dirty="0" smtClean="0"/>
              <a:t>a∀b((a, b) ∈ R → (b, a) ∈ R).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28596" y="2714620"/>
            <a:ext cx="8358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the relation </a:t>
            </a:r>
            <a:r>
              <a:rPr lang="en-US" altLang="zh-CN" i="1" dirty="0" smtClean="0"/>
              <a:t>R on the set A is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antisymmetric</a:t>
            </a:r>
            <a:r>
              <a:rPr lang="en-US" altLang="zh-CN" i="1" dirty="0" smtClean="0"/>
              <a:t> if </a:t>
            </a:r>
            <a:r>
              <a:rPr lang="pt-BR" altLang="zh-CN" dirty="0" smtClean="0"/>
              <a:t>∀</a:t>
            </a:r>
            <a:r>
              <a:rPr lang="pt-BR" altLang="zh-CN" i="1" dirty="0" smtClean="0"/>
              <a:t>a∀b(((a, b) ∈ R ∧ (b, a) ∈ R) → (a = b)).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85852" y="2071678"/>
            <a:ext cx="671517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if and only if </a:t>
            </a:r>
            <a:r>
              <a:rPr lang="en-US" altLang="zh-CN" i="1" dirty="0" smtClean="0"/>
              <a:t>a is related to b implies that b is related to a.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85852" y="3143248"/>
            <a:ext cx="7358114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if and only if there are no pairs of distinct elements </a:t>
            </a:r>
            <a:r>
              <a:rPr lang="en-US" altLang="zh-CN" i="1" dirty="0" smtClean="0"/>
              <a:t>a and b with a </a:t>
            </a:r>
            <a:r>
              <a:rPr lang="en-US" altLang="zh-CN" dirty="0" smtClean="0"/>
              <a:t>related to </a:t>
            </a:r>
            <a:r>
              <a:rPr lang="en-US" altLang="zh-CN" i="1" dirty="0" smtClean="0"/>
              <a:t>b and b related to a</a:t>
            </a:r>
            <a:endParaRPr lang="zh-CN" alt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 b="14925"/>
          <a:stretch>
            <a:fillRect/>
          </a:stretch>
        </p:blipFill>
        <p:spPr bwMode="auto">
          <a:xfrm>
            <a:off x="571472" y="3929066"/>
            <a:ext cx="8018463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3929058" y="4714884"/>
            <a:ext cx="1152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</a:rPr>
              <a:t>symmetric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286644" y="5143512"/>
            <a:ext cx="1152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</a:rPr>
              <a:t>symmetric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929322" y="5500702"/>
            <a:ext cx="1517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 smtClean="0">
                <a:solidFill>
                  <a:srgbClr val="0070C0"/>
                </a:solidFill>
              </a:rPr>
              <a:t>antisymmetric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8016" y="6143644"/>
            <a:ext cx="1517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 smtClean="0">
                <a:solidFill>
                  <a:srgbClr val="0070C0"/>
                </a:solidFill>
              </a:rPr>
              <a:t>antisymmetric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43174" y="6286520"/>
            <a:ext cx="1517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 smtClean="0">
                <a:solidFill>
                  <a:srgbClr val="0070C0"/>
                </a:solidFill>
              </a:rPr>
              <a:t>antisymmetric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00794" y="4214818"/>
            <a:ext cx="2643206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a relation can lack both of these two properties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572000" y="2714620"/>
            <a:ext cx="4286280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  <p:bldP spid="11" grpId="0"/>
      <p:bldP spid="13" grpId="0"/>
      <p:bldP spid="14" grpId="0"/>
      <p:bldP spid="17" grpId="0"/>
      <p:bldP spid="18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Properties of 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000240"/>
            <a:ext cx="48482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5429256" y="3357562"/>
            <a:ext cx="1152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</a:rPr>
              <a:t>symmetric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357686" y="3714752"/>
            <a:ext cx="1152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</a:rPr>
              <a:t>symmetric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43438" y="4357694"/>
            <a:ext cx="1152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</a:rPr>
              <a:t>symmetric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57686" y="2643182"/>
            <a:ext cx="1517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 smtClean="0">
                <a:solidFill>
                  <a:srgbClr val="0070C0"/>
                </a:solidFill>
              </a:rPr>
              <a:t>antisymmetric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57686" y="3000372"/>
            <a:ext cx="1517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 smtClean="0">
                <a:solidFill>
                  <a:srgbClr val="0070C0"/>
                </a:solidFill>
              </a:rPr>
              <a:t>antisymmetric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00694" y="3714752"/>
            <a:ext cx="1517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 smtClean="0">
                <a:solidFill>
                  <a:srgbClr val="0070C0"/>
                </a:solidFill>
              </a:rPr>
              <a:t>antisymmetric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43438" y="4071942"/>
            <a:ext cx="1517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 smtClean="0">
                <a:solidFill>
                  <a:srgbClr val="0070C0"/>
                </a:solidFill>
              </a:rPr>
              <a:t>antisymmetric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86050" y="4929198"/>
            <a:ext cx="535785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a relation can have both of these two properties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786050" y="5500702"/>
            <a:ext cx="535785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i="1" dirty="0" smtClean="0"/>
              <a:t>symmetric and </a:t>
            </a:r>
            <a:r>
              <a:rPr lang="en-US" altLang="zh-CN" i="1" dirty="0" err="1" smtClean="0"/>
              <a:t>antisymmetric</a:t>
            </a:r>
            <a:r>
              <a:rPr lang="en-US" altLang="zh-CN" i="1" dirty="0" smtClean="0"/>
              <a:t> are not opposites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Properties of Relations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034" y="1714488"/>
            <a:ext cx="81439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Using quantifiers we see that the relation </a:t>
            </a:r>
            <a:r>
              <a:rPr lang="en-US" altLang="zh-CN" sz="2000" i="1" dirty="0" smtClean="0"/>
              <a:t>R on a set A is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transitive</a:t>
            </a:r>
            <a:r>
              <a:rPr lang="en-US" altLang="zh-CN" sz="2000" i="1" dirty="0" smtClean="0"/>
              <a:t> if we have</a:t>
            </a:r>
          </a:p>
          <a:p>
            <a:r>
              <a:rPr lang="pt-BR" altLang="zh-CN" sz="2000" dirty="0" smtClean="0"/>
              <a:t>∀</a:t>
            </a:r>
            <a:r>
              <a:rPr lang="pt-BR" altLang="zh-CN" sz="2000" i="1" dirty="0" smtClean="0"/>
              <a:t>a∀b∀c(((a, b) ∈ R ∧ (b, c) ∈ R) → (a, c) ∈ R).</a:t>
            </a:r>
            <a:endParaRPr lang="zh-CN" altLang="en-US" sz="20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 b="14925"/>
          <a:stretch>
            <a:fillRect/>
          </a:stretch>
        </p:blipFill>
        <p:spPr bwMode="auto">
          <a:xfrm>
            <a:off x="428596" y="2786058"/>
            <a:ext cx="8018463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5857884" y="4357694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</a:rPr>
              <a:t>transitive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080888" y="4857760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</a:rPr>
              <a:t>transitive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28860" y="5072074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</a:rPr>
              <a:t>transitive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Properties of 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785926"/>
            <a:ext cx="484822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4143372" y="3500438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</a:rPr>
              <a:t>transitive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071934" y="2428868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</a:rPr>
              <a:t>transitive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071934" y="2786058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</a:rPr>
              <a:t>transitive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143504" y="3143248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</a:rPr>
              <a:t>transitive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Combining Relations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8596" y="1500174"/>
            <a:ext cx="70009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Let </a:t>
            </a:r>
            <a:r>
              <a:rPr lang="en-US" altLang="zh-CN" sz="2400" i="1" dirty="0" smtClean="0"/>
              <a:t>A = {1, 2, 3} and B = {1, 2, 3, 4}. The relations R</a:t>
            </a:r>
            <a:r>
              <a:rPr lang="en-US" altLang="zh-CN" sz="2400" i="1" baseline="-25000" dirty="0" smtClean="0"/>
              <a:t>1</a:t>
            </a:r>
            <a:r>
              <a:rPr lang="en-US" altLang="zh-CN" sz="2400" i="1" dirty="0" smtClean="0"/>
              <a:t> = {(1, 1), (2, 2), (3, 3)} and R</a:t>
            </a:r>
            <a:r>
              <a:rPr lang="en-US" altLang="zh-CN" sz="2400" i="1" baseline="-25000" dirty="0" smtClean="0"/>
              <a:t>2</a:t>
            </a:r>
            <a:r>
              <a:rPr lang="en-US" altLang="zh-CN" sz="2400" i="1" dirty="0" smtClean="0"/>
              <a:t> = {(1, 1), (1, 2), (1, 3), (1, 4)} can be combined to obtain</a:t>
            </a:r>
            <a:endParaRPr lang="zh-CN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786058"/>
            <a:ext cx="54673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336924"/>
            <a:ext cx="20859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792540"/>
            <a:ext cx="27717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4286256"/>
            <a:ext cx="34194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34" y="4857760"/>
            <a:ext cx="32004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3643306" y="4786322"/>
            <a:ext cx="3214710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={(1,2), (1,3), (1,4),(2,2),(3,3)}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Combining 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857364"/>
            <a:ext cx="8501122" cy="898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000372"/>
            <a:ext cx="28098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3481388"/>
            <a:ext cx="13811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3924304"/>
            <a:ext cx="1466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34" y="4395795"/>
            <a:ext cx="14859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0034" y="4857760"/>
            <a:ext cx="50768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Combining Relations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00034" y="1643050"/>
            <a:ext cx="8358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Let </a:t>
            </a:r>
            <a:r>
              <a:rPr lang="en-US" altLang="zh-CN" i="1" dirty="0" smtClean="0"/>
              <a:t>R be a relation from a set A to a set B and S a relation from B to a set C. The composite </a:t>
            </a:r>
            <a:r>
              <a:rPr lang="en-US" altLang="zh-CN" dirty="0" smtClean="0"/>
              <a:t>of </a:t>
            </a:r>
            <a:r>
              <a:rPr lang="en-US" altLang="zh-CN" i="1" dirty="0" smtClean="0"/>
              <a:t>R and S is the relation consisting of ordered pairs (a, c), where a ∈ A, c ∈ C, and for </a:t>
            </a:r>
            <a:r>
              <a:rPr lang="en-US" altLang="zh-CN" dirty="0" smtClean="0"/>
              <a:t>which there exists an element </a:t>
            </a:r>
            <a:r>
              <a:rPr lang="en-US" altLang="zh-CN" i="1" dirty="0" smtClean="0"/>
              <a:t>b ∈ B such that (a, b) ∈ R and (b, c) ∈ S. We denote the </a:t>
            </a:r>
            <a:r>
              <a:rPr lang="en-US" altLang="zh-CN" dirty="0" smtClean="0"/>
              <a:t>composite of </a:t>
            </a:r>
            <a:r>
              <a:rPr lang="en-US" altLang="zh-CN" i="1" dirty="0" smtClean="0"/>
              <a:t>R and S by </a:t>
            </a:r>
            <a:r>
              <a:rPr lang="en-US" altLang="zh-CN" i="1" dirty="0" smtClean="0">
                <a:solidFill>
                  <a:srgbClr val="FF0000"/>
                </a:solidFill>
              </a:rPr>
              <a:t>S ◦R</a:t>
            </a:r>
            <a:r>
              <a:rPr lang="en-US" altLang="zh-CN" i="1" dirty="0" smtClean="0"/>
              <a:t>.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3" y="3000373"/>
            <a:ext cx="8143932" cy="776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071942"/>
            <a:ext cx="50958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Combining 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77327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271707"/>
            <a:ext cx="3476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769391"/>
            <a:ext cx="33813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3200401"/>
            <a:ext cx="33813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i="1" dirty="0" smtClean="0"/>
              <a:t>n-</a:t>
            </a:r>
            <a:r>
              <a:rPr lang="en-US" altLang="zh-CN" sz="2800" dirty="0" err="1" smtClean="0"/>
              <a:t>ary</a:t>
            </a:r>
            <a:r>
              <a:rPr lang="en-US" altLang="zh-CN" sz="2800" dirty="0" smtClean="0"/>
              <a:t> Relations and Their Applications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airline flight number {CA101, CZ203}</a:t>
            </a:r>
          </a:p>
          <a:p>
            <a:r>
              <a:rPr lang="en-US" altLang="zh-CN" dirty="0" smtClean="0"/>
              <a:t>starting point {BJ, SH, NB}</a:t>
            </a:r>
          </a:p>
          <a:p>
            <a:r>
              <a:rPr lang="en-US" altLang="zh-CN" dirty="0" smtClean="0"/>
              <a:t>destination {HZ, GZ, SZ}</a:t>
            </a:r>
          </a:p>
          <a:p>
            <a:r>
              <a:rPr lang="en-US" altLang="zh-CN" dirty="0" smtClean="0"/>
              <a:t>departure time {8:00, 12:00}</a:t>
            </a:r>
          </a:p>
          <a:p>
            <a:r>
              <a:rPr lang="en-US" altLang="zh-CN" dirty="0" smtClean="0"/>
              <a:t>arrival time {10:00, 15:00}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072098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900" b="1" dirty="0" smtClean="0"/>
              <a:t>Part I</a:t>
            </a:r>
            <a:r>
              <a:rPr lang="zh-CN" altLang="en-US" sz="2900" b="1" dirty="0" smtClean="0"/>
              <a:t>：</a:t>
            </a:r>
            <a:r>
              <a:rPr lang="en-US" altLang="zh-CN" sz="2900" b="1" dirty="0" smtClean="0"/>
              <a:t>Logic </a:t>
            </a:r>
            <a:r>
              <a:rPr lang="zh-CN" altLang="en-US" sz="2900" b="1" dirty="0" smtClean="0"/>
              <a:t>（</a:t>
            </a:r>
            <a:r>
              <a:rPr lang="en-US" altLang="zh-CN" sz="2900" b="1" dirty="0" smtClean="0"/>
              <a:t>Thinking in Mathematics</a:t>
            </a:r>
            <a:r>
              <a:rPr lang="zh-CN" altLang="en-US" sz="2900" b="1" dirty="0" smtClean="0"/>
              <a:t>）</a:t>
            </a:r>
            <a:endParaRPr lang="en-US" altLang="zh-CN" sz="2900" b="1" dirty="0" smtClean="0"/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Propositional Logic, Predicates and Quantifiers</a:t>
            </a:r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Definition, Theorem, Corollary and Proofs </a:t>
            </a:r>
            <a:r>
              <a:rPr lang="en-US" altLang="zh-CN" sz="1900" u="sng" dirty="0" smtClean="0">
                <a:solidFill>
                  <a:schemeClr val="bg1">
                    <a:lumMod val="65000"/>
                  </a:schemeClr>
                </a:solidFill>
              </a:rPr>
              <a:t>(Induction)</a:t>
            </a:r>
          </a:p>
          <a:p>
            <a:r>
              <a:rPr lang="en-US" altLang="zh-CN" sz="2900" b="1" dirty="0" smtClean="0"/>
              <a:t>Part II</a:t>
            </a:r>
            <a:r>
              <a:rPr lang="zh-CN" altLang="en-US" sz="2900" b="1" dirty="0" smtClean="0"/>
              <a:t>：</a:t>
            </a:r>
            <a:r>
              <a:rPr lang="en-US" altLang="zh-CN" sz="2900" b="1" dirty="0" smtClean="0"/>
              <a:t>Combinatorial Counting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The Basic of Counting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The Pigeonhole Principle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Permutation and Combination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Binomial Coefficients and Combinations</a:t>
            </a:r>
          </a:p>
          <a:p>
            <a:pPr lvl="1"/>
            <a:r>
              <a:rPr lang="en-US" altLang="zh-CN" sz="2200" dirty="0" smtClean="0">
                <a:solidFill>
                  <a:schemeClr val="bg1">
                    <a:lumMod val="65000"/>
                  </a:schemeClr>
                </a:solidFill>
              </a:rPr>
              <a:t>Lists and Sequences </a:t>
            </a:r>
            <a:r>
              <a:rPr lang="en-US" altLang="zh-CN" sz="2200" u="sng" dirty="0" smtClean="0">
                <a:solidFill>
                  <a:schemeClr val="bg1">
                    <a:lumMod val="65000"/>
                  </a:schemeClr>
                </a:solidFill>
              </a:rPr>
              <a:t>(Recursive Definition /Recurrence Relations)</a:t>
            </a:r>
          </a:p>
          <a:p>
            <a:r>
              <a:rPr lang="en-US" altLang="zh-CN" sz="2900" b="1" dirty="0" smtClean="0"/>
              <a:t>Part III: Discrete Structure</a:t>
            </a:r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Sets</a:t>
            </a:r>
          </a:p>
          <a:p>
            <a:pPr lvl="1"/>
            <a:r>
              <a:rPr lang="en-US" altLang="zh-CN" sz="1900" dirty="0" smtClean="0">
                <a:solidFill>
                  <a:schemeClr val="bg1">
                    <a:lumMod val="65000"/>
                  </a:schemeClr>
                </a:solidFill>
              </a:rPr>
              <a:t>Functions</a:t>
            </a:r>
          </a:p>
          <a:p>
            <a:pPr lvl="1"/>
            <a:r>
              <a:rPr lang="en-US" altLang="zh-CN" sz="2900" dirty="0" smtClean="0">
                <a:solidFill>
                  <a:srgbClr val="FF0000"/>
                </a:solidFill>
              </a:rPr>
              <a:t>Relations</a:t>
            </a:r>
          </a:p>
          <a:p>
            <a:pPr lvl="1"/>
            <a:r>
              <a:rPr lang="en-US" altLang="zh-CN" sz="2900" dirty="0" smtClean="0"/>
              <a:t>Trees</a:t>
            </a:r>
          </a:p>
          <a:p>
            <a:pPr lvl="1"/>
            <a:r>
              <a:rPr lang="en-US" altLang="zh-CN" sz="2900" dirty="0" smtClean="0"/>
              <a:t>Graphs</a:t>
            </a:r>
          </a:p>
          <a:p>
            <a:r>
              <a:rPr lang="en-US" altLang="zh-CN" b="1" dirty="0" smtClean="0"/>
              <a:t>Part IV: Algebra</a:t>
            </a:r>
          </a:p>
          <a:p>
            <a:pPr lvl="1"/>
            <a:r>
              <a:rPr lang="en-US" altLang="zh-CN" sz="2600" u="sng" dirty="0" smtClean="0"/>
              <a:t>Algebra (Groups)</a:t>
            </a:r>
            <a:r>
              <a:rPr lang="en-US" altLang="zh-CN" sz="2600" dirty="0" smtClean="0"/>
              <a:t> *</a:t>
            </a:r>
            <a:endParaRPr lang="en-US" altLang="zh-CN" sz="2600" u="sng" dirty="0" smtClean="0"/>
          </a:p>
          <a:p>
            <a:pPr lvl="1"/>
            <a:r>
              <a:rPr lang="en-US" altLang="zh-CN" sz="2600" dirty="0" smtClean="0">
                <a:solidFill>
                  <a:schemeClr val="bg1">
                    <a:lumMod val="65000"/>
                  </a:schemeClr>
                </a:solidFill>
              </a:rPr>
              <a:t>Boolean Algebra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i="1" dirty="0" smtClean="0"/>
              <a:t>(A, N, S, D, T ) </a:t>
            </a:r>
            <a:r>
              <a:rPr lang="en-US" altLang="zh-CN" sz="2000" dirty="0" smtClean="0"/>
              <a:t>representing airplane flights</a:t>
            </a:r>
            <a:r>
              <a:rPr lang="en-US" altLang="zh-CN" sz="2000" i="1" dirty="0" smtClean="0"/>
              <a:t>, </a:t>
            </a:r>
            <a:r>
              <a:rPr lang="en-US" altLang="zh-CN" sz="2000" dirty="0" smtClean="0"/>
              <a:t>where </a:t>
            </a:r>
            <a:r>
              <a:rPr lang="en-US" altLang="zh-CN" sz="2000" i="1" dirty="0" smtClean="0"/>
              <a:t>A </a:t>
            </a:r>
            <a:r>
              <a:rPr lang="en-US" altLang="zh-CN" sz="2000" dirty="0" smtClean="0"/>
              <a:t>is the airline, </a:t>
            </a:r>
            <a:r>
              <a:rPr lang="en-US" altLang="zh-CN" sz="2000" i="1" dirty="0" smtClean="0"/>
              <a:t>N </a:t>
            </a:r>
            <a:r>
              <a:rPr lang="en-US" altLang="zh-CN" sz="2000" dirty="0" smtClean="0"/>
              <a:t>is the flight number, </a:t>
            </a:r>
            <a:r>
              <a:rPr lang="en-US" altLang="zh-CN" sz="2000" i="1" dirty="0" smtClean="0"/>
              <a:t>S </a:t>
            </a:r>
            <a:r>
              <a:rPr lang="en-US" altLang="zh-CN" sz="2000" dirty="0" smtClean="0"/>
              <a:t>is the starting point, </a:t>
            </a:r>
            <a:r>
              <a:rPr lang="en-US" altLang="zh-CN" sz="2000" i="1" dirty="0" smtClean="0"/>
              <a:t>D </a:t>
            </a:r>
            <a:r>
              <a:rPr lang="en-US" altLang="zh-CN" sz="2000" dirty="0" smtClean="0"/>
              <a:t>is the destination, and</a:t>
            </a:r>
            <a:r>
              <a:rPr lang="en-US" altLang="zh-CN" sz="2000" i="1" dirty="0" smtClean="0"/>
              <a:t> T </a:t>
            </a:r>
            <a:r>
              <a:rPr lang="en-US" altLang="zh-CN" sz="2000" dirty="0" smtClean="0"/>
              <a:t>is the departure time.</a:t>
            </a:r>
            <a:endParaRPr lang="zh-CN" altLang="en-US" sz="2000" dirty="0" smtClean="0"/>
          </a:p>
          <a:p>
            <a:endParaRPr lang="en-US" altLang="zh-CN" sz="2000" smtClean="0"/>
          </a:p>
          <a:p>
            <a:r>
              <a:rPr lang="en-US" altLang="zh-CN" sz="2000" smtClean="0"/>
              <a:t>N </a:t>
            </a:r>
            <a:r>
              <a:rPr lang="en-US" altLang="zh-CN" sz="2000" dirty="0" smtClean="0"/>
              <a:t>× N × N consisting of triples </a:t>
            </a:r>
            <a:r>
              <a:rPr lang="en-US" altLang="zh-CN" sz="2000" i="1" dirty="0" smtClean="0"/>
              <a:t>(a, b, c), </a:t>
            </a:r>
            <a:r>
              <a:rPr lang="en-US" altLang="zh-CN" sz="2000" dirty="0" smtClean="0"/>
              <a:t>where</a:t>
            </a:r>
            <a:r>
              <a:rPr lang="en-US" altLang="zh-CN" sz="2000" i="1" dirty="0" smtClean="0"/>
              <a:t> a, b, </a:t>
            </a:r>
            <a:r>
              <a:rPr lang="en-US" altLang="zh-CN" sz="2000" dirty="0" smtClean="0"/>
              <a:t>and</a:t>
            </a:r>
            <a:r>
              <a:rPr lang="en-US" altLang="zh-CN" sz="2000" i="1" dirty="0" smtClean="0"/>
              <a:t> c </a:t>
            </a:r>
            <a:r>
              <a:rPr lang="en-US" altLang="zh-CN" sz="2000" dirty="0" smtClean="0"/>
              <a:t>are integers with </a:t>
            </a:r>
            <a:r>
              <a:rPr lang="en-US" altLang="zh-CN" sz="2000" i="1" dirty="0" smtClean="0"/>
              <a:t>a &lt; b &lt; c</a:t>
            </a:r>
          </a:p>
          <a:p>
            <a:endParaRPr lang="en-US" altLang="zh-CN" sz="2000" i="1" dirty="0" smtClean="0"/>
          </a:p>
          <a:p>
            <a:r>
              <a:rPr lang="en-US" altLang="zh-CN" sz="2000" dirty="0" smtClean="0"/>
              <a:t>Z × Z × Z consisting of all triples of integers </a:t>
            </a:r>
            <a:r>
              <a:rPr lang="en-US" altLang="zh-CN" sz="2000" i="1" dirty="0" smtClean="0"/>
              <a:t>(a, b, c), </a:t>
            </a:r>
            <a:r>
              <a:rPr lang="en-US" altLang="zh-CN" sz="2000" dirty="0" smtClean="0"/>
              <a:t>if and only if there is an integer</a:t>
            </a:r>
            <a:r>
              <a:rPr lang="en-US" altLang="zh-CN" sz="2000" i="1" dirty="0" smtClean="0"/>
              <a:t> k </a:t>
            </a:r>
            <a:r>
              <a:rPr lang="en-US" altLang="zh-CN" sz="2000" dirty="0" smtClean="0"/>
              <a:t>such that </a:t>
            </a:r>
            <a:r>
              <a:rPr lang="en-US" altLang="zh-CN" sz="2000" i="1" dirty="0" smtClean="0"/>
              <a:t>b = a + k </a:t>
            </a:r>
            <a:r>
              <a:rPr lang="en-US" altLang="zh-CN" sz="2000" dirty="0" smtClean="0"/>
              <a:t>and</a:t>
            </a:r>
            <a:r>
              <a:rPr lang="en-US" altLang="zh-CN" sz="2000" i="1" dirty="0" smtClean="0"/>
              <a:t> c = a + 2k</a:t>
            </a:r>
          </a:p>
          <a:p>
            <a:endParaRPr lang="en-US" altLang="zh-CN" sz="2000" i="1" dirty="0" smtClean="0"/>
          </a:p>
          <a:p>
            <a:r>
              <a:rPr lang="en-US" altLang="zh-CN" sz="2000" dirty="0" smtClean="0"/>
              <a:t>Z × Z × Z</a:t>
            </a:r>
            <a:r>
              <a:rPr lang="en-US" altLang="zh-CN" sz="2000" baseline="30000" dirty="0" smtClean="0"/>
              <a:t>+</a:t>
            </a:r>
            <a:r>
              <a:rPr lang="en-US" altLang="zh-CN" sz="2000" dirty="0" smtClean="0"/>
              <a:t> , consisting of triples </a:t>
            </a:r>
            <a:r>
              <a:rPr lang="en-US" altLang="zh-CN" sz="2000" i="1" dirty="0" smtClean="0"/>
              <a:t>(a, b, m), </a:t>
            </a:r>
            <a:r>
              <a:rPr lang="en-US" altLang="zh-CN" sz="2000" dirty="0" smtClean="0"/>
              <a:t>where </a:t>
            </a:r>
            <a:r>
              <a:rPr lang="en-US" altLang="zh-CN" sz="2000" i="1" dirty="0" smtClean="0"/>
              <a:t>a, b, </a:t>
            </a:r>
            <a:r>
              <a:rPr lang="en-US" altLang="zh-CN" sz="2000" dirty="0" smtClean="0"/>
              <a:t>and</a:t>
            </a:r>
            <a:r>
              <a:rPr lang="en-US" altLang="zh-CN" sz="2000" i="1" dirty="0" smtClean="0"/>
              <a:t> m </a:t>
            </a:r>
            <a:r>
              <a:rPr lang="en-US" altLang="zh-CN" sz="2000" dirty="0" smtClean="0"/>
              <a:t>are integers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with </a:t>
            </a:r>
            <a:r>
              <a:rPr lang="en-US" altLang="zh-CN" sz="2000" i="1" dirty="0" smtClean="0"/>
              <a:t>m ≥ 1 </a:t>
            </a:r>
            <a:r>
              <a:rPr lang="en-US" altLang="zh-CN" sz="2000" dirty="0" smtClean="0"/>
              <a:t>and </a:t>
            </a:r>
            <a:r>
              <a:rPr lang="en-US" altLang="zh-CN" sz="2000" i="1" dirty="0" smtClean="0"/>
              <a:t>a ≡ b (mod m)</a:t>
            </a:r>
          </a:p>
          <a:p>
            <a:endParaRPr lang="en-US" altLang="zh-CN" sz="2000" i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Databases and 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14488"/>
            <a:ext cx="6618287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929058" y="1571612"/>
            <a:ext cx="307180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relational data model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071538" y="4572008"/>
            <a:ext cx="7643866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358082" y="4000504"/>
            <a:ext cx="1285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record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7224" y="4929198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/>
              <a:t>(Stevens, 786576, Psychology, 2.99)                                </a:t>
            </a:r>
            <a:r>
              <a:rPr lang="en-US" altLang="zh-CN" sz="2400" i="1" dirty="0" smtClean="0"/>
              <a:t>n-</a:t>
            </a:r>
            <a:r>
              <a:rPr lang="en-US" altLang="zh-CN" sz="2400" i="1" dirty="0" err="1" smtClean="0"/>
              <a:t>tuples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4429124" y="2285992"/>
            <a:ext cx="1643074" cy="23574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线形标注 1 12"/>
          <p:cNvSpPr/>
          <p:nvPr/>
        </p:nvSpPr>
        <p:spPr>
          <a:xfrm>
            <a:off x="6643702" y="2000240"/>
            <a:ext cx="1857388" cy="428628"/>
          </a:xfrm>
          <a:prstGeom prst="borderCallout1">
            <a:avLst>
              <a:gd name="adj1" fmla="val 18750"/>
              <a:gd name="adj2" fmla="val -8333"/>
              <a:gd name="adj3" fmla="val 351432"/>
              <a:gd name="adj4" fmla="val -3255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Field/</a:t>
            </a:r>
            <a:r>
              <a:rPr lang="en-US" altLang="zh-CN" i="1" dirty="0" smtClean="0"/>
              <a:t> attribute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214546" y="1916660"/>
            <a:ext cx="1318631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/>
              <a:t>primary key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rot="16200000" flipH="1">
            <a:off x="2678893" y="2321711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42910" y="1285860"/>
            <a:ext cx="3500462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the value of the </a:t>
            </a:r>
            <a:r>
              <a:rPr lang="en-US" altLang="zh-CN" i="1" dirty="0" smtClean="0"/>
              <a:t>n-</a:t>
            </a:r>
            <a:r>
              <a:rPr lang="en-US" altLang="zh-CN" i="1" dirty="0" err="1" smtClean="0"/>
              <a:t>tuple</a:t>
            </a:r>
            <a:r>
              <a:rPr lang="en-US" altLang="zh-CN" i="1" dirty="0" smtClean="0"/>
              <a:t> from</a:t>
            </a:r>
          </a:p>
          <a:p>
            <a:r>
              <a:rPr lang="en-US" altLang="zh-CN" dirty="0" smtClean="0"/>
              <a:t>this domain determines the </a:t>
            </a:r>
            <a:r>
              <a:rPr lang="en-US" altLang="zh-CN" i="1" dirty="0" smtClean="0"/>
              <a:t>n-</a:t>
            </a:r>
            <a:r>
              <a:rPr lang="en-US" altLang="zh-CN" i="1" dirty="0" err="1" smtClean="0"/>
              <a:t>tuple</a:t>
            </a:r>
            <a:endParaRPr lang="zh-CN" altLang="en-US" dirty="0"/>
          </a:p>
        </p:txBody>
      </p:sp>
      <p:sp>
        <p:nvSpPr>
          <p:cNvPr id="18" name="左大括号 17"/>
          <p:cNvSpPr/>
          <p:nvPr/>
        </p:nvSpPr>
        <p:spPr>
          <a:xfrm rot="16200000">
            <a:off x="5822165" y="4250537"/>
            <a:ext cx="500066" cy="1428760"/>
          </a:xfrm>
          <a:prstGeom prst="leftBrace">
            <a:avLst>
              <a:gd name="adj1" fmla="val 8333"/>
              <a:gd name="adj2" fmla="val 6472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643570" y="5214950"/>
            <a:ext cx="160409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/>
              <a:t>composite key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Operations on n-</a:t>
            </a:r>
            <a:r>
              <a:rPr lang="en-US" altLang="zh-CN" dirty="0" err="1" smtClean="0"/>
              <a:t>ary</a:t>
            </a:r>
            <a:r>
              <a:rPr lang="en-US" altLang="zh-CN" dirty="0" smtClean="0"/>
              <a:t> 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form new n-</a:t>
            </a:r>
            <a:r>
              <a:rPr lang="en-US" altLang="zh-CN" sz="2800" dirty="0" err="1" smtClean="0"/>
              <a:t>ary</a:t>
            </a:r>
            <a:r>
              <a:rPr lang="en-US" altLang="zh-CN" sz="2800" dirty="0" smtClean="0"/>
              <a:t> relations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Operations on n-</a:t>
            </a:r>
            <a:r>
              <a:rPr lang="en-US" altLang="zh-CN" dirty="0" err="1" smtClean="0"/>
              <a:t>ary</a:t>
            </a:r>
            <a:r>
              <a:rPr lang="en-US" altLang="zh-CN" dirty="0" smtClean="0"/>
              <a:t> 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 smtClean="0"/>
              <a:t>Selection</a:t>
            </a:r>
            <a:r>
              <a:rPr lang="en-US" altLang="zh-CN" sz="2800" dirty="0" smtClean="0"/>
              <a:t> operator</a:t>
            </a:r>
          </a:p>
          <a:p>
            <a:r>
              <a:rPr lang="en-US" altLang="zh-CN" sz="2800" dirty="0" smtClean="0"/>
              <a:t>answer queries on databases that ask for all </a:t>
            </a:r>
            <a:r>
              <a:rPr lang="en-US" altLang="zh-CN" sz="2800" i="1" dirty="0" smtClean="0"/>
              <a:t>n-</a:t>
            </a:r>
            <a:r>
              <a:rPr lang="en-US" altLang="zh-CN" sz="2800" dirty="0" err="1" smtClean="0"/>
              <a:t>tuples</a:t>
            </a:r>
            <a:r>
              <a:rPr lang="en-US" altLang="zh-CN" sz="2800" dirty="0" smtClean="0"/>
              <a:t> that</a:t>
            </a:r>
            <a:r>
              <a:rPr lang="en-US" altLang="zh-CN" sz="2800" i="1" dirty="0" smtClean="0"/>
              <a:t> </a:t>
            </a:r>
            <a:r>
              <a:rPr lang="en-US" altLang="zh-CN" sz="2800" dirty="0" smtClean="0"/>
              <a:t>satisfy certain conditions</a:t>
            </a:r>
          </a:p>
          <a:p>
            <a:r>
              <a:rPr lang="en-US" altLang="zh-CN" sz="2800" dirty="0" smtClean="0"/>
              <a:t>find the records of all computer science majors who have a grade point average above 3.5.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928934"/>
            <a:ext cx="6618287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Operations on n-</a:t>
            </a:r>
            <a:r>
              <a:rPr lang="en-US" altLang="zh-CN" dirty="0" err="1" smtClean="0"/>
              <a:t>ary</a:t>
            </a:r>
            <a:r>
              <a:rPr lang="en-US" altLang="zh-CN" dirty="0" smtClean="0"/>
              <a:t> 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Projection</a:t>
            </a:r>
          </a:p>
          <a:p>
            <a:pPr lvl="1"/>
            <a:r>
              <a:rPr lang="en-US" altLang="zh-CN" dirty="0" smtClean="0"/>
              <a:t>maps the </a:t>
            </a:r>
            <a:r>
              <a:rPr lang="en-US" altLang="zh-CN" i="1" dirty="0" smtClean="0"/>
              <a:t>n-</a:t>
            </a:r>
            <a:r>
              <a:rPr lang="en-US" altLang="zh-CN" i="1" dirty="0" err="1" smtClean="0"/>
              <a:t>tuple</a:t>
            </a:r>
            <a:r>
              <a:rPr lang="en-US" altLang="zh-CN" i="1" dirty="0" smtClean="0"/>
              <a:t> (a</a:t>
            </a:r>
            <a:r>
              <a:rPr lang="en-US" altLang="zh-CN" sz="2000" i="1" baseline="-25000" dirty="0" smtClean="0"/>
              <a:t>1</a:t>
            </a:r>
            <a:r>
              <a:rPr lang="en-US" altLang="zh-CN" i="1" dirty="0" smtClean="0"/>
              <a:t>, a</a:t>
            </a:r>
            <a:r>
              <a:rPr lang="en-US" altLang="zh-CN" sz="2000" i="1" baseline="-25000" dirty="0" smtClean="0"/>
              <a:t>2</a:t>
            </a:r>
            <a:r>
              <a:rPr lang="en-US" altLang="zh-CN" i="1" dirty="0" smtClean="0"/>
              <a:t>, . . . , a</a:t>
            </a:r>
            <a:r>
              <a:rPr lang="en-US" altLang="zh-CN" sz="2000" i="1" baseline="-25000" dirty="0" smtClean="0"/>
              <a:t>n</a:t>
            </a:r>
            <a:r>
              <a:rPr lang="en-US" altLang="zh-CN" i="1" dirty="0" smtClean="0"/>
              <a:t>) </a:t>
            </a:r>
            <a:r>
              <a:rPr lang="en-US" altLang="zh-CN" dirty="0" smtClean="0"/>
              <a:t>to the </a:t>
            </a:r>
            <a:r>
              <a:rPr lang="it-IT" altLang="zh-CN" i="1" dirty="0" smtClean="0"/>
              <a:t>m-</a:t>
            </a:r>
            <a:r>
              <a:rPr lang="it-IT" altLang="zh-CN" dirty="0" smtClean="0"/>
              <a:t>tuple </a:t>
            </a:r>
            <a:r>
              <a:rPr lang="it-IT" altLang="zh-CN" i="1" dirty="0" smtClean="0"/>
              <a:t>(a</a:t>
            </a:r>
            <a:r>
              <a:rPr lang="it-IT" altLang="zh-CN" sz="2000" i="1" baseline="-25000" dirty="0" smtClean="0"/>
              <a:t>i</a:t>
            </a:r>
            <a:r>
              <a:rPr lang="it-IT" altLang="zh-CN" sz="1400" i="1" baseline="-25000" dirty="0" smtClean="0"/>
              <a:t>1 </a:t>
            </a:r>
            <a:r>
              <a:rPr lang="it-IT" altLang="zh-CN" i="1" dirty="0" smtClean="0"/>
              <a:t>, a</a:t>
            </a:r>
            <a:r>
              <a:rPr lang="it-IT" altLang="zh-CN" sz="1400" i="1" baseline="-25000" dirty="0" smtClean="0"/>
              <a:t>i2</a:t>
            </a:r>
            <a:r>
              <a:rPr lang="it-IT" altLang="zh-CN" i="1" dirty="0" smtClean="0"/>
              <a:t>, . . . , a</a:t>
            </a:r>
            <a:r>
              <a:rPr lang="it-IT" altLang="zh-CN" sz="1400" i="1" baseline="-25000" dirty="0" smtClean="0"/>
              <a:t>im</a:t>
            </a:r>
            <a:r>
              <a:rPr lang="it-IT" altLang="zh-CN" i="1" dirty="0" smtClean="0"/>
              <a:t>), where m ≤ 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159152"/>
            <a:ext cx="2452687" cy="299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2143108" y="6000768"/>
            <a:ext cx="498855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1,4</a:t>
            </a:r>
            <a:endParaRPr lang="zh-CN" altLang="en-US" baseline="-25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2714620"/>
            <a:ext cx="4162424" cy="356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6715140" y="6000768"/>
            <a:ext cx="498855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1,2</a:t>
            </a:r>
            <a:endParaRPr lang="zh-CN" altLang="en-US" baseline="-25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72175" y="3000372"/>
            <a:ext cx="31718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Operations on n-</a:t>
            </a:r>
            <a:r>
              <a:rPr lang="en-US" altLang="zh-CN" dirty="0" err="1" smtClean="0"/>
              <a:t>ary</a:t>
            </a:r>
            <a:r>
              <a:rPr lang="en-US" altLang="zh-CN" dirty="0" smtClean="0"/>
              <a:t> 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Join</a:t>
            </a:r>
          </a:p>
          <a:p>
            <a:pPr lvl="1"/>
            <a:r>
              <a:rPr lang="en-US" altLang="zh-CN" sz="2000" dirty="0" smtClean="0"/>
              <a:t>produces a new relation from two relations by combining all </a:t>
            </a:r>
            <a:r>
              <a:rPr lang="en-US" altLang="zh-CN" sz="2000" i="1" dirty="0" smtClean="0"/>
              <a:t>m</a:t>
            </a:r>
            <a:r>
              <a:rPr lang="en-US" altLang="zh-CN" sz="2000" dirty="0" smtClean="0"/>
              <a:t>-</a:t>
            </a:r>
            <a:r>
              <a:rPr lang="en-US" altLang="zh-CN" sz="2000" dirty="0" err="1" smtClean="0"/>
              <a:t>tuples</a:t>
            </a:r>
            <a:r>
              <a:rPr lang="en-US" altLang="zh-CN" sz="2000" dirty="0" smtClean="0"/>
              <a:t> of the first relation with all </a:t>
            </a:r>
            <a:r>
              <a:rPr lang="en-US" altLang="zh-CN" sz="2000" i="1" dirty="0" smtClean="0"/>
              <a:t>n</a:t>
            </a:r>
            <a:r>
              <a:rPr lang="en-US" altLang="zh-CN" sz="2000" dirty="0" smtClean="0"/>
              <a:t>-</a:t>
            </a:r>
            <a:r>
              <a:rPr lang="en-US" altLang="zh-CN" sz="2000" dirty="0" err="1" smtClean="0"/>
              <a:t>tuples</a:t>
            </a:r>
            <a:r>
              <a:rPr lang="en-US" altLang="zh-CN" sz="2000" dirty="0" smtClean="0"/>
              <a:t> of the second relation, where the last </a:t>
            </a:r>
            <a:r>
              <a:rPr lang="en-US" altLang="zh-CN" sz="2000" i="1" dirty="0" smtClean="0"/>
              <a:t>p</a:t>
            </a:r>
            <a:r>
              <a:rPr lang="en-US" altLang="zh-CN" sz="2000" dirty="0" smtClean="0"/>
              <a:t> components of the </a:t>
            </a:r>
            <a:r>
              <a:rPr lang="en-US" altLang="zh-CN" sz="2000" i="1" dirty="0" smtClean="0"/>
              <a:t>m</a:t>
            </a:r>
            <a:r>
              <a:rPr lang="en-US" altLang="zh-CN" sz="2000" dirty="0" smtClean="0"/>
              <a:t>-</a:t>
            </a:r>
            <a:r>
              <a:rPr lang="en-US" altLang="zh-CN" sz="2000" dirty="0" err="1" smtClean="0"/>
              <a:t>tuples</a:t>
            </a:r>
            <a:r>
              <a:rPr lang="en-US" altLang="zh-CN" sz="2000" dirty="0" smtClean="0"/>
              <a:t> agree with the first </a:t>
            </a:r>
            <a:r>
              <a:rPr lang="en-US" altLang="zh-CN" sz="2000" i="1" dirty="0" smtClean="0"/>
              <a:t>p</a:t>
            </a:r>
            <a:r>
              <a:rPr lang="en-US" altLang="zh-CN" sz="2000" dirty="0" smtClean="0"/>
              <a:t> components of the </a:t>
            </a:r>
            <a:r>
              <a:rPr lang="en-US" altLang="zh-CN" sz="2000" i="1" dirty="0" smtClean="0"/>
              <a:t>n</a:t>
            </a:r>
            <a:r>
              <a:rPr lang="en-US" altLang="zh-CN" sz="2000" dirty="0" smtClean="0"/>
              <a:t>-</a:t>
            </a:r>
            <a:r>
              <a:rPr lang="en-US" altLang="zh-CN" sz="2000" dirty="0" err="1" smtClean="0"/>
              <a:t>tuples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857496"/>
            <a:ext cx="3784054" cy="2626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928934"/>
            <a:ext cx="4435321" cy="2505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4214810" y="4000504"/>
            <a:ext cx="521297" cy="707886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4000" i="1" dirty="0" smtClean="0"/>
              <a:t>J</a:t>
            </a:r>
            <a:r>
              <a:rPr lang="en-US" altLang="zh-CN" sz="4000" i="1" baseline="-25000" dirty="0" smtClean="0"/>
              <a:t>2</a:t>
            </a:r>
            <a:endParaRPr lang="zh-CN" altLang="en-US" sz="4000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Structured Query Language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357430"/>
            <a:ext cx="7770813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4572008"/>
            <a:ext cx="3962400" cy="10096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14554"/>
            <a:ext cx="3784054" cy="2626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285992"/>
            <a:ext cx="4435321" cy="2505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4857760"/>
            <a:ext cx="5734050" cy="10096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4214810" y="2857496"/>
            <a:ext cx="521297" cy="707886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4000" i="1" dirty="0" smtClean="0"/>
              <a:t>J</a:t>
            </a:r>
            <a:r>
              <a:rPr lang="en-US" altLang="zh-CN" sz="4000" i="1" baseline="-25000" dirty="0" smtClean="0"/>
              <a:t>2</a:t>
            </a:r>
            <a:endParaRPr lang="zh-CN" altLang="en-US" sz="4000" baseline="-25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8" y="2000240"/>
            <a:ext cx="8142287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4071934" y="2285992"/>
            <a:ext cx="811441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3600" i="1" dirty="0" smtClean="0"/>
              <a:t>P</a:t>
            </a:r>
            <a:r>
              <a:rPr lang="en-US" altLang="zh-CN" sz="3600" i="1" baseline="-25000" dirty="0" smtClean="0"/>
              <a:t>1,5</a:t>
            </a:r>
            <a:endParaRPr lang="zh-CN" altLang="en-US" sz="36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Chapter 9.1, Exercise 4, 6, 30, 56</a:t>
            </a:r>
          </a:p>
          <a:p>
            <a:r>
              <a:rPr lang="en-US" altLang="zh-CN" dirty="0" smtClean="0"/>
              <a:t>Chapter 9.2, Exercise 20, 22, 24, 28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Relations between elements of sets</a:t>
            </a:r>
          </a:p>
          <a:p>
            <a:r>
              <a:rPr lang="en-US" altLang="zh-CN" dirty="0" smtClean="0"/>
              <a:t>represented using the structure called a relation, which is a </a:t>
            </a:r>
            <a:r>
              <a:rPr lang="en-US" altLang="zh-CN" i="1" dirty="0" smtClean="0">
                <a:solidFill>
                  <a:srgbClr val="FF0000"/>
                </a:solidFill>
              </a:rPr>
              <a:t>subset</a:t>
            </a:r>
            <a:r>
              <a:rPr lang="en-US" altLang="zh-CN" i="1" dirty="0" smtClean="0"/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of the Cartesian product of the sets</a:t>
            </a:r>
          </a:p>
          <a:p>
            <a:r>
              <a:rPr lang="en-US" altLang="zh-CN" i="1" dirty="0" smtClean="0"/>
              <a:t>e.g. A╳B, </a:t>
            </a:r>
            <a:r>
              <a:rPr lang="en-US" altLang="zh-CN" dirty="0" smtClean="0"/>
              <a:t>where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is a set of companies, and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 is a set of telephones</a:t>
            </a:r>
          </a:p>
          <a:p>
            <a:r>
              <a:rPr lang="en-US" altLang="zh-CN" i="1" dirty="0" smtClean="0"/>
              <a:t>A={Intel, Lenovo, ICBC}, B={07548888, 01006666, 0209999}</a:t>
            </a:r>
          </a:p>
          <a:p>
            <a:endParaRPr lang="zh-CN" altLang="en-US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two sets, the relation is represented by a set of ordered pairs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下箭头 4"/>
          <p:cNvSpPr/>
          <p:nvPr/>
        </p:nvSpPr>
        <p:spPr>
          <a:xfrm>
            <a:off x="3500430" y="2643182"/>
            <a:ext cx="107157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643174" y="3143248"/>
            <a:ext cx="278608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Binary relations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000100" y="4357694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smtClean="0"/>
              <a:t>A={Intel, Lenovo, ICBC}, B={07548888, 01006666, 0209999}</a:t>
            </a:r>
          </a:p>
        </p:txBody>
      </p:sp>
      <p:sp>
        <p:nvSpPr>
          <p:cNvPr id="8" name="矩形 7"/>
          <p:cNvSpPr/>
          <p:nvPr/>
        </p:nvSpPr>
        <p:spPr>
          <a:xfrm>
            <a:off x="1000100" y="4929198"/>
            <a:ext cx="628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smtClean="0"/>
              <a:t>{{Intel, 05748888}, {Lenovo, 010006666}, {ICBC, 0209999}}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Graphical representation of relationship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285992"/>
            <a:ext cx="47148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Functions as Relations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an element </a:t>
            </a:r>
            <a:r>
              <a:rPr lang="en-US" altLang="zh-CN" sz="2800" i="1" dirty="0" smtClean="0"/>
              <a:t>a </a:t>
            </a:r>
            <a:r>
              <a:rPr lang="en-US" altLang="zh-CN" sz="2800" dirty="0" smtClean="0"/>
              <a:t>of A</a:t>
            </a:r>
            <a:r>
              <a:rPr lang="en-US" altLang="zh-CN" sz="2800" i="1" dirty="0" smtClean="0"/>
              <a:t> </a:t>
            </a:r>
            <a:r>
              <a:rPr lang="en-US" altLang="zh-CN" sz="2800" dirty="0" smtClean="0"/>
              <a:t>is assigned to the </a:t>
            </a:r>
            <a:r>
              <a:rPr lang="en-US" altLang="zh-CN" sz="2800" dirty="0" smtClean="0">
                <a:solidFill>
                  <a:srgbClr val="FF0000"/>
                </a:solidFill>
              </a:rPr>
              <a:t>unique</a:t>
            </a:r>
            <a:r>
              <a:rPr lang="en-US" altLang="zh-CN" sz="2800" dirty="0" smtClean="0"/>
              <a:t> element </a:t>
            </a:r>
            <a:r>
              <a:rPr lang="en-US" altLang="zh-CN" sz="2800" i="1" dirty="0" smtClean="0"/>
              <a:t>b ∈ B </a:t>
            </a:r>
            <a:r>
              <a:rPr lang="en-US" altLang="zh-CN" sz="2800" dirty="0" smtClean="0"/>
              <a:t>such that (</a:t>
            </a:r>
            <a:r>
              <a:rPr lang="en-US" altLang="zh-CN" sz="2800" i="1" dirty="0" smtClean="0"/>
              <a:t>a, b</a:t>
            </a:r>
            <a:r>
              <a:rPr lang="en-US" altLang="zh-CN" sz="2800" dirty="0" smtClean="0"/>
              <a:t>) ∈ </a:t>
            </a:r>
            <a:r>
              <a:rPr lang="en-US" altLang="zh-CN" sz="2800" i="1" dirty="0" smtClean="0"/>
              <a:t>R</a:t>
            </a:r>
            <a:endParaRPr lang="zh-CN" altLang="en-US" sz="2800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35" y="2786058"/>
            <a:ext cx="47148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928695" y="3286124"/>
            <a:ext cx="214314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not a function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0067" y="3857628"/>
            <a:ext cx="256467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one-to-many relationship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Relations on a 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48101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3143248"/>
            <a:ext cx="46196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785786" y="2357430"/>
            <a:ext cx="77153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Let </a:t>
            </a:r>
            <a:r>
              <a:rPr lang="en-US" altLang="zh-CN" sz="2800" i="1" dirty="0" smtClean="0"/>
              <a:t>A be the set {1, 2, 3, 4}. Which ordered pairs are in the relation R = {(a, b) |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a divides b</a:t>
            </a:r>
            <a:r>
              <a:rPr lang="en-US" altLang="zh-CN" sz="2800" i="1" dirty="0" smtClean="0"/>
              <a:t>}?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Relations on a set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5715040" cy="3424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785786" y="4929198"/>
            <a:ext cx="7429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Which of these relations contain each of the pairs </a:t>
            </a:r>
            <a:r>
              <a:rPr lang="en-US" altLang="zh-CN" sz="2400" i="1" dirty="0" smtClean="0"/>
              <a:t>(1, 1), (1, 2), (2, 1), (1,−1), and (2, 2)?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Properties of Relations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A2DB7-315D-4834-9C72-2DD9442B4884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8596" y="1571612"/>
            <a:ext cx="85011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The relation </a:t>
            </a:r>
            <a:r>
              <a:rPr lang="en-US" altLang="zh-CN" sz="2800" i="1" dirty="0" smtClean="0"/>
              <a:t>R on the set A is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reflexive</a:t>
            </a:r>
            <a:r>
              <a:rPr lang="en-US" altLang="zh-CN" sz="2800" i="1" dirty="0" smtClean="0"/>
              <a:t> if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∀a((a, a) ∈ R)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357430"/>
            <a:ext cx="8018463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任意多边形 9"/>
          <p:cNvSpPr/>
          <p:nvPr/>
        </p:nvSpPr>
        <p:spPr>
          <a:xfrm>
            <a:off x="7223760" y="3273552"/>
            <a:ext cx="530352" cy="673608"/>
          </a:xfrm>
          <a:custGeom>
            <a:avLst/>
            <a:gdLst>
              <a:gd name="connsiteX0" fmla="*/ 0 w 530352"/>
              <a:gd name="connsiteY0" fmla="*/ 420624 h 673608"/>
              <a:gd name="connsiteX1" fmla="*/ 228600 w 530352"/>
              <a:gd name="connsiteY1" fmla="*/ 603504 h 673608"/>
              <a:gd name="connsiteX2" fmla="*/ 530352 w 530352"/>
              <a:gd name="connsiteY2" fmla="*/ 0 h 673608"/>
              <a:gd name="connsiteX3" fmla="*/ 530352 w 530352"/>
              <a:gd name="connsiteY3" fmla="*/ 0 h 6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352" h="673608">
                <a:moveTo>
                  <a:pt x="0" y="420624"/>
                </a:moveTo>
                <a:cubicBezTo>
                  <a:pt x="70104" y="547116"/>
                  <a:pt x="140208" y="673608"/>
                  <a:pt x="228600" y="603504"/>
                </a:cubicBezTo>
                <a:cubicBezTo>
                  <a:pt x="316992" y="533400"/>
                  <a:pt x="530352" y="0"/>
                  <a:pt x="530352" y="0"/>
                </a:cubicBezTo>
                <a:lnTo>
                  <a:pt x="530352" y="0"/>
                </a:ln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8358214" y="4143380"/>
            <a:ext cx="530352" cy="673608"/>
          </a:xfrm>
          <a:custGeom>
            <a:avLst/>
            <a:gdLst>
              <a:gd name="connsiteX0" fmla="*/ 0 w 530352"/>
              <a:gd name="connsiteY0" fmla="*/ 420624 h 673608"/>
              <a:gd name="connsiteX1" fmla="*/ 228600 w 530352"/>
              <a:gd name="connsiteY1" fmla="*/ 603504 h 673608"/>
              <a:gd name="connsiteX2" fmla="*/ 530352 w 530352"/>
              <a:gd name="connsiteY2" fmla="*/ 0 h 673608"/>
              <a:gd name="connsiteX3" fmla="*/ 530352 w 530352"/>
              <a:gd name="connsiteY3" fmla="*/ 0 h 6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352" h="673608">
                <a:moveTo>
                  <a:pt x="0" y="420624"/>
                </a:moveTo>
                <a:cubicBezTo>
                  <a:pt x="70104" y="547116"/>
                  <a:pt x="140208" y="673608"/>
                  <a:pt x="228600" y="603504"/>
                </a:cubicBezTo>
                <a:cubicBezTo>
                  <a:pt x="316992" y="533400"/>
                  <a:pt x="530352" y="0"/>
                  <a:pt x="530352" y="0"/>
                </a:cubicBezTo>
                <a:lnTo>
                  <a:pt x="530352" y="0"/>
                </a:ln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1175</Words>
  <Application>Microsoft Office PowerPoint</Application>
  <PresentationFormat>全屏显示(4:3)</PresentationFormat>
  <Paragraphs>161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</vt:lpstr>
      <vt:lpstr>Discrete Math</vt:lpstr>
      <vt:lpstr>Content</vt:lpstr>
      <vt:lpstr>Relations</vt:lpstr>
      <vt:lpstr>Relations</vt:lpstr>
      <vt:lpstr>Graphical representation of relationship</vt:lpstr>
      <vt:lpstr>Functions as Relations </vt:lpstr>
      <vt:lpstr>Relations on a set</vt:lpstr>
      <vt:lpstr>Relations on a set</vt:lpstr>
      <vt:lpstr>Properties of Relations</vt:lpstr>
      <vt:lpstr>Properties of Relations</vt:lpstr>
      <vt:lpstr>Properties of Relations</vt:lpstr>
      <vt:lpstr>Properties of Relations</vt:lpstr>
      <vt:lpstr>Properties of Relations</vt:lpstr>
      <vt:lpstr>Properties of Relations</vt:lpstr>
      <vt:lpstr>Combining Relations</vt:lpstr>
      <vt:lpstr>Combining Relations</vt:lpstr>
      <vt:lpstr>Combining Relations</vt:lpstr>
      <vt:lpstr>Combining Relations</vt:lpstr>
      <vt:lpstr>n-ary Relations and Their Applications</vt:lpstr>
      <vt:lpstr>Examples</vt:lpstr>
      <vt:lpstr>Databases and Relations</vt:lpstr>
      <vt:lpstr>Operations on n-ary Relations</vt:lpstr>
      <vt:lpstr>Operations on n-ary Relations</vt:lpstr>
      <vt:lpstr>Operations on n-ary Relations</vt:lpstr>
      <vt:lpstr>Operations on n-ary Relations</vt:lpstr>
      <vt:lpstr>SQL</vt:lpstr>
      <vt:lpstr>SQL</vt:lpstr>
      <vt:lpstr>Homework</vt:lpstr>
    </vt:vector>
  </TitlesOfParts>
  <Company>Ningbo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Hamming Chen</dc:creator>
  <cp:lastModifiedBy>Haiming Chen</cp:lastModifiedBy>
  <cp:revision>422</cp:revision>
  <dcterms:created xsi:type="dcterms:W3CDTF">2017-07-01T03:07:16Z</dcterms:created>
  <dcterms:modified xsi:type="dcterms:W3CDTF">2019-11-05T12:03:02Z</dcterms:modified>
</cp:coreProperties>
</file>