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3" r:id="rId15"/>
    <p:sldId id="282" r:id="rId16"/>
    <p:sldId id="284" r:id="rId17"/>
    <p:sldId id="285" r:id="rId18"/>
    <p:sldId id="286" r:id="rId19"/>
    <p:sldId id="26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4F93-2816-42E0-8E5C-486A9B22928D}" type="datetimeFigureOut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86C7-A00C-48B2-8D92-622C916D29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9C1-C78C-4710-BA5F-6A9638C136CA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nbu-logo.jpg"/>
          <p:cNvPicPr>
            <a:picLocks noChangeAspect="1"/>
          </p:cNvPicPr>
          <p:nvPr userDrawn="1"/>
        </p:nvPicPr>
        <p:blipFill>
          <a:blip r:embed="rId2"/>
          <a:srcRect b="11097"/>
          <a:stretch>
            <a:fillRect/>
          </a:stretch>
        </p:blipFill>
        <p:spPr>
          <a:xfrm>
            <a:off x="5934078" y="214290"/>
            <a:ext cx="320992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EA4-8756-4A91-B5E4-C302B875FE8C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CBD6-D1A0-4492-8A5A-11C65C88944E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BF5-C36C-4751-891D-486C0599CEEA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nbu-logo-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958" y="50594"/>
            <a:ext cx="1500188" cy="1500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C73-8199-45BF-859E-77F7C8C9399E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C8F7-13D3-4FF9-97DF-9C17F0028368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D626-62DF-4385-9E52-D2CF2F70B426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E71-1B79-4AA6-8882-5C81468FF929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FCE6-EEF1-444D-B6F9-84EC11AF282E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EFC8-740A-4FA0-89EB-364FE87D2AB1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96B-9364-44E0-B073-89F5C948CD5A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DB9D-1D91-4F63-BDE5-0ECBBA29E4AF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314" name="AutoShape 2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AutoShape 4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8" name="AutoShape 6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1285860"/>
            <a:ext cx="7500958" cy="20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143644"/>
            <a:ext cx="9144000" cy="1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22.png"/><Relationship Id="rId9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4714" y="1928802"/>
            <a:ext cx="5386398" cy="1470025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Discrete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Math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4714" y="3714752"/>
            <a:ext cx="5014938" cy="21431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Haiming Chen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Associate Professor, PhD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Department of Computer Science,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Ningbo University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http://www.chenhaiming.cn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3116"/>
            <a:ext cx="3018336" cy="367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Representing Relations Using Matrices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7656513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286256"/>
            <a:ext cx="39338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4286256"/>
            <a:ext cx="40005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Representing Relations Using Matrices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composite of relations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285992"/>
            <a:ext cx="38004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2857496"/>
            <a:ext cx="4800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928662" y="4143381"/>
          <a:ext cx="1560646" cy="1230932"/>
        </p:xfrm>
        <a:graphic>
          <a:graphicData uri="http://schemas.openxmlformats.org/presentationml/2006/ole">
            <p:oleObj spid="_x0000_s9221" name="Equation" r:id="rId5" imgW="901440" imgH="711000" progId="Equation.3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143240" y="4000504"/>
          <a:ext cx="1186970" cy="1582627"/>
        </p:xfrm>
        <a:graphic>
          <a:graphicData uri="http://schemas.openxmlformats.org/presentationml/2006/ole">
            <p:oleObj spid="_x0000_s9222" name="Equation" r:id="rId6" imgW="685800" imgH="914400" progId="Equation.3">
              <p:embed/>
            </p:oleObj>
          </a:graphicData>
        </a:graphic>
      </p:graphicFrame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8662" y="3357562"/>
            <a:ext cx="1952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00298" y="4392332"/>
            <a:ext cx="571504" cy="536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等于号 11"/>
          <p:cNvSpPr/>
          <p:nvPr/>
        </p:nvSpPr>
        <p:spPr>
          <a:xfrm>
            <a:off x="4429124" y="4500571"/>
            <a:ext cx="428628" cy="35719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000628" y="4143381"/>
          <a:ext cx="1143008" cy="1230932"/>
        </p:xfrm>
        <a:graphic>
          <a:graphicData uri="http://schemas.openxmlformats.org/presentationml/2006/ole">
            <p:oleObj spid="_x0000_s9227" name="Equation" r:id="rId9" imgW="66024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Representing Relations Using Matrices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52482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714752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3714752"/>
            <a:ext cx="12382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Representing Relations Using Matrices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14488"/>
            <a:ext cx="19812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714752"/>
            <a:ext cx="15144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36" y="3571876"/>
            <a:ext cx="1257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Representing 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 smtClean="0"/>
              <a:t>n-</a:t>
            </a:r>
            <a:r>
              <a:rPr lang="en-US" altLang="zh-CN" b="1" i="1" dirty="0" err="1" smtClean="0"/>
              <a:t>ary</a:t>
            </a:r>
            <a:r>
              <a:rPr lang="en-US" altLang="zh-CN" b="1" i="1" dirty="0" smtClean="0"/>
              <a:t> Relations</a:t>
            </a:r>
          </a:p>
          <a:p>
            <a:pPr lvl="1"/>
            <a:r>
              <a:rPr lang="en-US" altLang="zh-CN" dirty="0" smtClean="0"/>
              <a:t>table</a:t>
            </a:r>
          </a:p>
          <a:p>
            <a:r>
              <a:rPr lang="en-US" altLang="zh-CN" dirty="0" smtClean="0"/>
              <a:t>binary relations</a:t>
            </a:r>
          </a:p>
          <a:p>
            <a:pPr lvl="1"/>
            <a:r>
              <a:rPr lang="en-US" altLang="zh-CN" dirty="0" smtClean="0"/>
              <a:t>matrices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directed graphs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Representing Relations Using Digraphs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elements in set 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i="1" dirty="0" smtClean="0"/>
              <a:t>nodes</a:t>
            </a:r>
          </a:p>
          <a:p>
            <a:r>
              <a:rPr lang="en-US" altLang="zh-CN" dirty="0" smtClean="0"/>
              <a:t>ordered pairs of elements of </a:t>
            </a:r>
            <a:r>
              <a:rPr lang="en-US" altLang="zh-CN" i="1" dirty="0" smtClean="0"/>
              <a:t>V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i="1" dirty="0" smtClean="0"/>
              <a:t> arcs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071810"/>
            <a:ext cx="21240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214678" y="3857628"/>
            <a:ext cx="48577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 smtClean="0"/>
              <a:t>(a, b), (a, d), (b, b), (b, d), (c, a), (c, b), and (d, b)</a:t>
            </a:r>
            <a:endParaRPr lang="zh-CN" altLang="en-US" sz="28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071810"/>
            <a:ext cx="21621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3214678" y="3929066"/>
            <a:ext cx="4572000" cy="830997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pt-BR" altLang="zh-CN" sz="2400" i="1" dirty="0" smtClean="0"/>
              <a:t>R = {(1, 3), (1, 4), (2, 1), (2, 2), (2, 3), (3, 1), (3, 3), (4, 1), (4, 3)}.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Representing Relations Using Digraphs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857364"/>
            <a:ext cx="5905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571744"/>
            <a:ext cx="19526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Representing Relations Using Digraphs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Reflexive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 loop at every node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Symmetric </a:t>
            </a:r>
            <a:r>
              <a:rPr lang="en-US" altLang="zh-CN" dirty="0" smtClean="0">
                <a:sym typeface="Wingdings" pitchFamily="2" charset="2"/>
              </a:rPr>
              <a:t> </a:t>
            </a:r>
            <a:r>
              <a:rPr lang="en-US" altLang="zh-CN" dirty="0" smtClean="0"/>
              <a:t>every edge between distinct vertices in its digraph there is an edge in the opposite direction</a:t>
            </a:r>
          </a:p>
          <a:p>
            <a:r>
              <a:rPr lang="en-US" altLang="zh-CN" dirty="0" err="1" smtClean="0">
                <a:solidFill>
                  <a:srgbClr val="C00000"/>
                </a:solidFill>
              </a:rPr>
              <a:t>Antisymmetric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ym typeface="Wingdings" pitchFamily="2" charset="2"/>
              </a:rPr>
              <a:t> </a:t>
            </a:r>
            <a:r>
              <a:rPr lang="en-US" altLang="zh-CN" dirty="0" smtClean="0"/>
              <a:t>there are </a:t>
            </a:r>
            <a:r>
              <a:rPr lang="en-US" altLang="zh-CN" dirty="0" smtClean="0">
                <a:solidFill>
                  <a:srgbClr val="C00000"/>
                </a:solidFill>
              </a:rPr>
              <a:t>never</a:t>
            </a:r>
            <a:r>
              <a:rPr lang="en-US" altLang="zh-CN" dirty="0" smtClean="0"/>
              <a:t> two edges in opposite directions between distinct vertices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Transitive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</a:t>
            </a:r>
            <a:r>
              <a:rPr lang="en-US" altLang="zh-CN" dirty="0" smtClean="0"/>
              <a:t>whenever there is an edge from a vertex </a:t>
            </a:r>
            <a:r>
              <a:rPr lang="en-US" altLang="zh-CN" i="1" dirty="0" smtClean="0"/>
              <a:t>x </a:t>
            </a:r>
            <a:r>
              <a:rPr lang="en-US" altLang="zh-CN" dirty="0" smtClean="0"/>
              <a:t>to a vertex </a:t>
            </a:r>
            <a:r>
              <a:rPr lang="en-US" altLang="zh-CN" i="1" dirty="0" smtClean="0"/>
              <a:t>y </a:t>
            </a:r>
            <a:r>
              <a:rPr lang="en-US" altLang="zh-CN" dirty="0" smtClean="0"/>
              <a:t>and an edge from a vertex</a:t>
            </a:r>
            <a:r>
              <a:rPr lang="en-US" altLang="zh-CN" i="1" dirty="0" smtClean="0"/>
              <a:t> y </a:t>
            </a:r>
            <a:r>
              <a:rPr lang="en-US" altLang="zh-CN" dirty="0" smtClean="0"/>
              <a:t>to a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vertex </a:t>
            </a:r>
            <a:r>
              <a:rPr lang="en-US" altLang="zh-CN" i="1" dirty="0" smtClean="0"/>
              <a:t>z, </a:t>
            </a:r>
            <a:r>
              <a:rPr lang="en-US" altLang="zh-CN" dirty="0" smtClean="0"/>
              <a:t>there is an edge from</a:t>
            </a:r>
            <a:r>
              <a:rPr lang="en-US" altLang="zh-CN" i="1" dirty="0" smtClean="0"/>
              <a:t> x </a:t>
            </a:r>
            <a:r>
              <a:rPr lang="en-US" altLang="zh-CN" dirty="0" smtClean="0"/>
              <a:t>to</a:t>
            </a:r>
            <a:r>
              <a:rPr lang="en-US" altLang="zh-CN" i="1" dirty="0" smtClean="0"/>
              <a:t> z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Representing Relations Using Digraphs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143115"/>
            <a:ext cx="3143272" cy="310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143115"/>
            <a:ext cx="3571900" cy="294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Chapter 9.3, Ex.2(a</a:t>
            </a:r>
            <a:r>
              <a:rPr lang="en-US" altLang="zh-CN" dirty="0" smtClean="0"/>
              <a:t>), 4(a), 14, </a:t>
            </a:r>
            <a:r>
              <a:rPr lang="en-US" altLang="zh-CN" dirty="0" smtClean="0"/>
              <a:t>22, 26, 32(only for Ex.26)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Representing 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 smtClean="0"/>
              <a:t>n-</a:t>
            </a:r>
            <a:r>
              <a:rPr lang="en-US" altLang="zh-CN" b="1" i="1" dirty="0" err="1" smtClean="0"/>
              <a:t>ary</a:t>
            </a:r>
            <a:r>
              <a:rPr lang="en-US" altLang="zh-CN" b="1" i="1" dirty="0" smtClean="0"/>
              <a:t> Relations</a:t>
            </a:r>
          </a:p>
          <a:p>
            <a:pPr lvl="1"/>
            <a:r>
              <a:rPr lang="en-US" altLang="zh-CN" dirty="0" smtClean="0"/>
              <a:t>table</a:t>
            </a:r>
          </a:p>
          <a:p>
            <a:r>
              <a:rPr lang="en-US" altLang="zh-CN" dirty="0" smtClean="0"/>
              <a:t>binary relations</a:t>
            </a:r>
          </a:p>
          <a:p>
            <a:pPr lvl="1"/>
            <a:r>
              <a:rPr lang="en-US" altLang="zh-CN" dirty="0" smtClean="0"/>
              <a:t>matrices</a:t>
            </a:r>
          </a:p>
          <a:p>
            <a:pPr lvl="1"/>
            <a:r>
              <a:rPr lang="en-US" altLang="zh-CN" dirty="0" smtClean="0"/>
              <a:t>directed graphs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Representing Relations Using Matrices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Suppose that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is a relation from A = {a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. . . , a</a:t>
            </a:r>
            <a:r>
              <a:rPr lang="en-US" altLang="zh-CN" baseline="-25000" dirty="0" smtClean="0"/>
              <a:t>m</a:t>
            </a:r>
            <a:r>
              <a:rPr lang="en-US" altLang="zh-CN" dirty="0" smtClean="0"/>
              <a:t>} to B = {b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b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. . . , 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}.</a:t>
            </a:r>
          </a:p>
          <a:p>
            <a:r>
              <a:rPr lang="en-US" altLang="zh-CN" dirty="0" smtClean="0"/>
              <a:t>M</a:t>
            </a:r>
            <a:r>
              <a:rPr lang="en-US" altLang="zh-CN" i="1" baseline="-25000" dirty="0" smtClean="0"/>
              <a:t>R</a:t>
            </a:r>
            <a:r>
              <a:rPr lang="en-US" altLang="zh-CN" i="1" dirty="0" smtClean="0"/>
              <a:t> = </a:t>
            </a:r>
            <a:r>
              <a:rPr lang="en-US" altLang="zh-CN" dirty="0" smtClean="0"/>
              <a:t>[</a:t>
            </a:r>
            <a:r>
              <a:rPr lang="en-US" altLang="zh-CN" i="1" dirty="0" err="1" smtClean="0"/>
              <a:t>m</a:t>
            </a:r>
            <a:r>
              <a:rPr lang="en-US" altLang="zh-CN" i="1" baseline="-25000" dirty="0" err="1" smtClean="0"/>
              <a:t>ij</a:t>
            </a:r>
            <a:r>
              <a:rPr lang="en-US" altLang="zh-CN" dirty="0" smtClean="0"/>
              <a:t> ],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=1..m, j=1..n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429000"/>
            <a:ext cx="4000528" cy="121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Representing Relations Using Matrices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9066213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143248"/>
            <a:ext cx="2589086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Representing Relations Using Matrices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5926"/>
            <a:ext cx="9066213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071942"/>
            <a:ext cx="6786610" cy="483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Representing Relations Using Matrices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relation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on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is reflexive if (</a:t>
            </a:r>
            <a:r>
              <a:rPr lang="en-US" altLang="zh-CN" i="1" dirty="0" smtClean="0"/>
              <a:t>a, a</a:t>
            </a:r>
            <a:r>
              <a:rPr lang="en-US" altLang="zh-CN" dirty="0" smtClean="0"/>
              <a:t>) ∈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whenever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∈ </a:t>
            </a:r>
            <a:r>
              <a:rPr lang="en-US" altLang="zh-CN" i="1" dirty="0" smtClean="0"/>
              <a:t>A</a:t>
            </a:r>
          </a:p>
          <a:p>
            <a:r>
              <a:rPr lang="en-US" altLang="zh-CN" i="1" dirty="0" smtClean="0"/>
              <a:t>R is </a:t>
            </a:r>
            <a:r>
              <a:rPr lang="en-US" altLang="zh-CN" i="1" dirty="0" smtClean="0">
                <a:solidFill>
                  <a:srgbClr val="FF0000"/>
                </a:solidFill>
              </a:rPr>
              <a:t>reflexive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if and only if </a:t>
            </a:r>
            <a:r>
              <a:rPr lang="en-US" altLang="zh-CN" i="1" dirty="0" err="1" smtClean="0"/>
              <a:t>m</a:t>
            </a:r>
            <a:r>
              <a:rPr lang="en-US" altLang="zh-CN" i="1" baseline="-25000" dirty="0" err="1" smtClean="0"/>
              <a:t>ii</a:t>
            </a:r>
            <a:r>
              <a:rPr lang="en-US" altLang="zh-CN" i="1" baseline="-25000" dirty="0" smtClean="0"/>
              <a:t> </a:t>
            </a:r>
            <a:r>
              <a:rPr lang="en-US" altLang="zh-CN" i="1" dirty="0" smtClean="0"/>
              <a:t>= </a:t>
            </a:r>
            <a:r>
              <a:rPr lang="en-US" altLang="zh-CN" dirty="0" smtClean="0"/>
              <a:t>1</a:t>
            </a:r>
            <a:r>
              <a:rPr lang="en-US" altLang="zh-CN" i="1" dirty="0" smtClean="0"/>
              <a:t>, for 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1, 2, . . . , n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1" y="3786190"/>
            <a:ext cx="1874339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000364" y="492919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Note that the elements off the main diagonal can be either 0 or 1.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Representing Relations Using Matrices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relation </a:t>
            </a:r>
            <a:r>
              <a:rPr lang="en-US" altLang="zh-CN" i="1" dirty="0" smtClean="0"/>
              <a:t>R </a:t>
            </a:r>
            <a:r>
              <a:rPr lang="en-US" altLang="zh-CN" dirty="0" smtClean="0"/>
              <a:t>is </a:t>
            </a:r>
            <a:r>
              <a:rPr lang="en-US" altLang="zh-CN" dirty="0" smtClean="0">
                <a:solidFill>
                  <a:srgbClr val="FF0000"/>
                </a:solidFill>
              </a:rPr>
              <a:t>symmetric</a:t>
            </a:r>
            <a:r>
              <a:rPr lang="en-US" altLang="zh-CN" dirty="0" smtClean="0"/>
              <a:t> if (</a:t>
            </a:r>
            <a:r>
              <a:rPr lang="en-US" altLang="zh-CN" i="1" dirty="0" smtClean="0"/>
              <a:t>a, b</a:t>
            </a:r>
            <a:r>
              <a:rPr lang="en-US" altLang="zh-CN" dirty="0" smtClean="0"/>
              <a:t>) ∈ R implies that (</a:t>
            </a:r>
            <a:r>
              <a:rPr lang="en-US" altLang="zh-CN" i="1" dirty="0" smtClean="0"/>
              <a:t>b, a</a:t>
            </a:r>
            <a:r>
              <a:rPr lang="en-US" altLang="zh-CN" dirty="0" smtClean="0"/>
              <a:t>) ∈ R</a:t>
            </a:r>
          </a:p>
          <a:p>
            <a:r>
              <a:rPr lang="en-US" altLang="zh-CN" dirty="0" smtClean="0"/>
              <a:t>R is symmetric if and only if </a:t>
            </a:r>
            <a:r>
              <a:rPr lang="en-US" altLang="zh-CN" i="1" dirty="0" err="1" smtClean="0"/>
              <a:t>m</a:t>
            </a:r>
            <a:r>
              <a:rPr lang="en-US" altLang="zh-CN" i="1" baseline="-25000" dirty="0" err="1" smtClean="0"/>
              <a:t>ji</a:t>
            </a:r>
            <a:r>
              <a:rPr lang="en-US" altLang="zh-CN" i="1" dirty="0" smtClean="0"/>
              <a:t> = </a:t>
            </a:r>
            <a:r>
              <a:rPr lang="en-US" altLang="zh-CN" dirty="0" smtClean="0"/>
              <a:t>1 whenever </a:t>
            </a:r>
            <a:r>
              <a:rPr lang="en-US" altLang="zh-CN" i="1" dirty="0" err="1" smtClean="0"/>
              <a:t>m</a:t>
            </a:r>
            <a:r>
              <a:rPr lang="en-US" altLang="zh-CN" i="1" baseline="-25000" dirty="0" err="1" smtClean="0"/>
              <a:t>ij</a:t>
            </a:r>
            <a:r>
              <a:rPr lang="en-US" altLang="zh-CN" i="1" baseline="-25000" dirty="0" smtClean="0"/>
              <a:t> </a:t>
            </a:r>
            <a:r>
              <a:rPr lang="en-US" altLang="zh-CN" i="1" dirty="0" smtClean="0"/>
              <a:t>=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nl-NL" altLang="zh-CN" i="1" dirty="0" smtClean="0"/>
              <a:t>m</a:t>
            </a:r>
            <a:r>
              <a:rPr lang="nl-NL" altLang="zh-CN" i="1" baseline="-25000" dirty="0" smtClean="0"/>
              <a:t>ji</a:t>
            </a:r>
            <a:r>
              <a:rPr lang="nl-NL" altLang="zh-CN" i="1" dirty="0" smtClean="0"/>
              <a:t> = 0  </a:t>
            </a:r>
            <a:r>
              <a:rPr lang="nl-NL" altLang="zh-CN" dirty="0" smtClean="0"/>
              <a:t>whenever</a:t>
            </a:r>
            <a:r>
              <a:rPr lang="nl-NL" altLang="zh-CN" i="1" dirty="0" smtClean="0"/>
              <a:t> m</a:t>
            </a:r>
            <a:r>
              <a:rPr lang="nl-NL" altLang="zh-CN" i="1" baseline="-25000" dirty="0" smtClean="0"/>
              <a:t>ij </a:t>
            </a:r>
            <a:r>
              <a:rPr lang="nl-NL" altLang="zh-CN" i="1" dirty="0" smtClean="0"/>
              <a:t>= 0</a:t>
            </a:r>
          </a:p>
          <a:p>
            <a:r>
              <a:rPr lang="en-US" altLang="zh-CN" dirty="0" smtClean="0"/>
              <a:t>R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is symmetric if and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only if </a:t>
            </a:r>
            <a:r>
              <a:rPr lang="en-US" altLang="zh-CN" i="1" dirty="0" err="1" smtClean="0"/>
              <a:t>m</a:t>
            </a:r>
            <a:r>
              <a:rPr lang="en-US" altLang="zh-CN" i="1" baseline="-25000" dirty="0" err="1" smtClean="0"/>
              <a:t>ij</a:t>
            </a:r>
            <a:r>
              <a:rPr lang="en-US" altLang="zh-CN" i="1" dirty="0" smtClean="0"/>
              <a:t> = </a:t>
            </a:r>
            <a:r>
              <a:rPr lang="en-US" altLang="zh-CN" i="1" dirty="0" err="1" smtClean="0"/>
              <a:t>m</a:t>
            </a:r>
            <a:r>
              <a:rPr lang="en-US" altLang="zh-CN" i="1" baseline="-25000" dirty="0" err="1" smtClean="0"/>
              <a:t>ji</a:t>
            </a:r>
            <a:r>
              <a:rPr lang="en-US" altLang="zh-CN" i="1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4857760"/>
            <a:ext cx="17335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4929211"/>
            <a:ext cx="16954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Representing Relations Using Matrices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62674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任意多边形 5"/>
          <p:cNvSpPr/>
          <p:nvPr/>
        </p:nvSpPr>
        <p:spPr>
          <a:xfrm>
            <a:off x="1271016" y="3675888"/>
            <a:ext cx="576072" cy="553212"/>
          </a:xfrm>
          <a:custGeom>
            <a:avLst/>
            <a:gdLst>
              <a:gd name="connsiteX0" fmla="*/ 0 w 576072"/>
              <a:gd name="connsiteY0" fmla="*/ 301752 h 553212"/>
              <a:gd name="connsiteX1" fmla="*/ 173736 w 576072"/>
              <a:gd name="connsiteY1" fmla="*/ 502920 h 553212"/>
              <a:gd name="connsiteX2" fmla="*/ 576072 w 576072"/>
              <a:gd name="connsiteY2" fmla="*/ 0 h 55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6072" h="553212">
                <a:moveTo>
                  <a:pt x="0" y="301752"/>
                </a:moveTo>
                <a:cubicBezTo>
                  <a:pt x="38862" y="427482"/>
                  <a:pt x="77724" y="553212"/>
                  <a:pt x="173736" y="502920"/>
                </a:cubicBezTo>
                <a:cubicBezTo>
                  <a:pt x="269748" y="452628"/>
                  <a:pt x="422910" y="226314"/>
                  <a:pt x="576072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2214546" y="3675888"/>
            <a:ext cx="576072" cy="553212"/>
          </a:xfrm>
          <a:custGeom>
            <a:avLst/>
            <a:gdLst>
              <a:gd name="connsiteX0" fmla="*/ 0 w 576072"/>
              <a:gd name="connsiteY0" fmla="*/ 301752 h 553212"/>
              <a:gd name="connsiteX1" fmla="*/ 173736 w 576072"/>
              <a:gd name="connsiteY1" fmla="*/ 502920 h 553212"/>
              <a:gd name="connsiteX2" fmla="*/ 576072 w 576072"/>
              <a:gd name="connsiteY2" fmla="*/ 0 h 55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6072" h="553212">
                <a:moveTo>
                  <a:pt x="0" y="301752"/>
                </a:moveTo>
                <a:cubicBezTo>
                  <a:pt x="38862" y="427482"/>
                  <a:pt x="77724" y="553212"/>
                  <a:pt x="173736" y="502920"/>
                </a:cubicBezTo>
                <a:cubicBezTo>
                  <a:pt x="269748" y="452628"/>
                  <a:pt x="422910" y="226314"/>
                  <a:pt x="576072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0800000" flipV="1">
            <a:off x="4286248" y="3786190"/>
            <a:ext cx="500066" cy="3571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200000" flipH="1">
            <a:off x="4357686" y="3786190"/>
            <a:ext cx="357190" cy="3571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Representing Relations Using Matrices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union and intersection of relations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等于号 4"/>
          <p:cNvSpPr/>
          <p:nvPr/>
        </p:nvSpPr>
        <p:spPr>
          <a:xfrm rot="5400000">
            <a:off x="3214678" y="2357430"/>
            <a:ext cx="1285884" cy="71438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0156" y="3819531"/>
            <a:ext cx="23431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3857628"/>
            <a:ext cx="23717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1285852" y="3273982"/>
            <a:ext cx="4739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Boolean operations of matrices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473</Words>
  <Application>Microsoft Office PowerPoint</Application>
  <PresentationFormat>全屏显示(4:3)</PresentationFormat>
  <Paragraphs>73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主题</vt:lpstr>
      <vt:lpstr>Equation</vt:lpstr>
      <vt:lpstr>Discrete Math</vt:lpstr>
      <vt:lpstr>Representing Relations</vt:lpstr>
      <vt:lpstr>Representing Relations Using Matrices</vt:lpstr>
      <vt:lpstr>Representing Relations Using Matrices</vt:lpstr>
      <vt:lpstr>Representing Relations Using Matrices</vt:lpstr>
      <vt:lpstr>Representing Relations Using Matrices</vt:lpstr>
      <vt:lpstr>Representing Relations Using Matrices</vt:lpstr>
      <vt:lpstr>Representing Relations Using Matrices</vt:lpstr>
      <vt:lpstr>Representing Relations Using Matrices</vt:lpstr>
      <vt:lpstr>Representing Relations Using Matrices</vt:lpstr>
      <vt:lpstr>Representing Relations Using Matrices</vt:lpstr>
      <vt:lpstr>Representing Relations Using Matrices</vt:lpstr>
      <vt:lpstr>Representing Relations Using Matrices</vt:lpstr>
      <vt:lpstr>Representing Relations</vt:lpstr>
      <vt:lpstr>Representing Relations Using Digraphs</vt:lpstr>
      <vt:lpstr>Representing Relations Using Digraphs</vt:lpstr>
      <vt:lpstr>Representing Relations Using Digraphs</vt:lpstr>
      <vt:lpstr>Representing Relations Using Digraphs</vt:lpstr>
      <vt:lpstr>Homework</vt:lpstr>
    </vt:vector>
  </TitlesOfParts>
  <Company>Ningbo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Hamming Chen</dc:creator>
  <cp:lastModifiedBy>Haiming Chen</cp:lastModifiedBy>
  <cp:revision>552</cp:revision>
  <dcterms:created xsi:type="dcterms:W3CDTF">2017-07-01T03:07:16Z</dcterms:created>
  <dcterms:modified xsi:type="dcterms:W3CDTF">2019-11-07T15:29:37Z</dcterms:modified>
</cp:coreProperties>
</file>