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73" r:id="rId6"/>
    <p:sldId id="274" r:id="rId7"/>
    <p:sldId id="276" r:id="rId8"/>
    <p:sldId id="275" r:id="rId9"/>
    <p:sldId id="277" r:id="rId10"/>
    <p:sldId id="281" r:id="rId11"/>
    <p:sldId id="278" r:id="rId12"/>
    <p:sldId id="279" r:id="rId13"/>
    <p:sldId id="280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6809" autoAdjust="0"/>
  </p:normalViewPr>
  <p:slideViewPr>
    <p:cSldViewPr>
      <p:cViewPr varScale="1">
        <p:scale>
          <a:sx n="49" d="100"/>
          <a:sy n="49" d="100"/>
        </p:scale>
        <p:origin x="-190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复杂度分析：</a:t>
            </a:r>
            <a:endParaRPr lang="en-US" altLang="zh-CN" dirty="0" smtClean="0"/>
          </a:p>
          <a:p>
            <a:r>
              <a:rPr lang="en-US" altLang="zh-CN" dirty="0" smtClean="0"/>
              <a:t>((n+n-1)*n</a:t>
            </a:r>
            <a:r>
              <a:rPr lang="zh-CN" altLang="en-US" dirty="0" smtClean="0"/>
              <a:t>列</a:t>
            </a:r>
            <a:r>
              <a:rPr lang="en-US" altLang="zh-CN" dirty="0" smtClean="0"/>
              <a:t>*n</a:t>
            </a:r>
            <a:r>
              <a:rPr lang="zh-CN" altLang="en-US" dirty="0" smtClean="0"/>
              <a:t>行</a:t>
            </a:r>
            <a:r>
              <a:rPr lang="en-US" altLang="zh-CN" dirty="0" smtClean="0"/>
              <a:t>+n*n</a:t>
            </a:r>
            <a:r>
              <a:rPr lang="zh-CN" altLang="en-US" dirty="0" smtClean="0"/>
              <a:t>次加</a:t>
            </a:r>
            <a:r>
              <a:rPr lang="en-US" altLang="zh-CN" dirty="0" smtClean="0"/>
              <a:t>)</a:t>
            </a:r>
            <a:r>
              <a:rPr lang="zh-CN" altLang="en-US" dirty="0" smtClean="0"/>
              <a:t>*（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=2n^3*(n-1)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复杂度分析：</a:t>
            </a:r>
            <a:endParaRPr lang="en-US" altLang="zh-CN" dirty="0" smtClean="0"/>
          </a:p>
          <a:p>
            <a:r>
              <a:rPr lang="en-US" altLang="zh-CN" dirty="0" smtClean="0"/>
              <a:t>2n^2*n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86C7-A00C-48B2-8D92-622C916D297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</a:t>
            </a:r>
            <a:r>
              <a:rPr lang="en-US" altLang="zh-CN" dirty="0" smtClean="0">
                <a:latin typeface="Arial" pitchFamily="34" charset="0"/>
                <a:cs typeface="Arial" pitchFamily="34" charset="0"/>
              </a:rPr>
              <a:t>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Transitive Closures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 = {(1, 3), (1, 4), (2, 1), (3, 2)} on the set {1, 2, 3, 4}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500166" y="264318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43174" y="264318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00166" y="400050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12" y="400050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235743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5984" y="235743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57422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4"/>
          </p:cNvCxnSpPr>
          <p:nvPr/>
        </p:nvCxnSpPr>
        <p:spPr>
          <a:xfrm rot="5400000">
            <a:off x="928662" y="342900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</p:cNvCxnSpPr>
          <p:nvPr/>
        </p:nvCxnSpPr>
        <p:spPr>
          <a:xfrm rot="16200000" flipH="1">
            <a:off x="1500166" y="2857496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  <a:endCxn id="5" idx="6"/>
          </p:cNvCxnSpPr>
          <p:nvPr/>
        </p:nvCxnSpPr>
        <p:spPr>
          <a:xfrm rot="5400000" flipH="1">
            <a:off x="2143108" y="2214554"/>
            <a:ext cx="71438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6"/>
            <a:endCxn id="6" idx="4"/>
          </p:cNvCxnSpPr>
          <p:nvPr/>
        </p:nvCxnSpPr>
        <p:spPr>
          <a:xfrm flipV="1">
            <a:off x="1643042" y="2786058"/>
            <a:ext cx="1071570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683" y="4643446"/>
            <a:ext cx="8958317" cy="145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285992"/>
            <a:ext cx="1504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矩形 35"/>
          <p:cNvSpPr/>
          <p:nvPr/>
        </p:nvSpPr>
        <p:spPr>
          <a:xfrm>
            <a:off x="5000628" y="2357430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 {(1, 2), (2, 3), (2, 4), (3, 1)} 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000628" y="2786058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= {(1, 1), (2, 2), (3, 3), (3, 4)} 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000628" y="3286124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</a:rPr>
              <a:t>= {(1, 3), (1, 4), (2, 1), (3, 2)}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00628" y="3786190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>
                <a:solidFill>
                  <a:srgbClr val="FF0000"/>
                </a:solidFill>
              </a:rPr>
              <a:t>= {(1, 2), (2, 3), (2, 4), (3, 1)}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云形标注 39"/>
          <p:cNvSpPr/>
          <p:nvPr/>
        </p:nvSpPr>
        <p:spPr>
          <a:xfrm>
            <a:off x="3214678" y="3500438"/>
            <a:ext cx="1500198" cy="785818"/>
          </a:xfrm>
          <a:prstGeom prst="cloudCallout">
            <a:avLst>
              <a:gd name="adj1" fmla="val -29181"/>
              <a:gd name="adj2" fmla="val -13764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Is it transitive closures?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Transitive Closures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14488"/>
            <a:ext cx="873283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214686"/>
            <a:ext cx="699928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4857760"/>
            <a:ext cx="649446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Transitive Closures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3" y="1857364"/>
            <a:ext cx="8961437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00372"/>
            <a:ext cx="16287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3214686"/>
            <a:ext cx="23812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857488" y="50006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/>
              <a:t>W</a:t>
            </a:r>
            <a:r>
              <a:rPr lang="en-US" altLang="zh-CN" b="1" baseline="-25000" dirty="0" smtClean="0"/>
              <a:t>1 </a:t>
            </a:r>
            <a:r>
              <a:rPr lang="en-US" altLang="zh-CN" b="1" dirty="0" smtClean="0"/>
              <a:t>has 1 as its 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i</a:t>
            </a:r>
            <a:r>
              <a:rPr lang="en-US" altLang="zh-CN" b="1" i="1" dirty="0" smtClean="0"/>
              <a:t>, j )</a:t>
            </a:r>
            <a:r>
              <a:rPr lang="en-US" altLang="zh-CN" b="1" i="1" dirty="0" err="1" smtClean="0"/>
              <a:t>th</a:t>
            </a:r>
            <a:r>
              <a:rPr lang="en-US" altLang="zh-CN" b="1" i="1" dirty="0" smtClean="0"/>
              <a:t> entry if there is a path from v</a:t>
            </a:r>
            <a:r>
              <a:rPr lang="en-US" altLang="zh-CN" b="1" i="1" baseline="-25000" dirty="0" smtClean="0"/>
              <a:t>i</a:t>
            </a:r>
            <a:r>
              <a:rPr lang="en-US" altLang="zh-CN" b="1" i="1" dirty="0" smtClean="0"/>
              <a:t> to </a:t>
            </a:r>
            <a:r>
              <a:rPr lang="en-US" altLang="zh-CN" b="1" i="1" dirty="0" err="1" smtClean="0"/>
              <a:t>v</a:t>
            </a:r>
            <a:r>
              <a:rPr lang="en-US" altLang="zh-CN" b="1" i="1" baseline="-25000" dirty="0" err="1" smtClean="0"/>
              <a:t>j</a:t>
            </a:r>
            <a:r>
              <a:rPr lang="en-US" altLang="zh-CN" b="1" i="1" dirty="0" smtClean="0"/>
              <a:t> that has only v</a:t>
            </a:r>
            <a:r>
              <a:rPr lang="en-US" altLang="zh-CN" b="1" i="1" baseline="-25000" dirty="0" smtClean="0"/>
              <a:t>1</a:t>
            </a:r>
            <a:r>
              <a:rPr lang="en-US" altLang="zh-CN" b="1" i="1" dirty="0" smtClean="0"/>
              <a:t> = a as an </a:t>
            </a:r>
            <a:r>
              <a:rPr lang="en-US" altLang="zh-CN" dirty="0" smtClean="0">
                <a:solidFill>
                  <a:srgbClr val="FF0000"/>
                </a:solidFill>
              </a:rPr>
              <a:t>interior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vertex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57620" y="5715016"/>
            <a:ext cx="457200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If </a:t>
            </a:r>
            <a:r>
              <a:rPr lang="en-US" altLang="zh-CN" i="1" dirty="0" smtClean="0"/>
              <a:t>a, 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. . . , x</a:t>
            </a:r>
            <a:r>
              <a:rPr lang="en-US" altLang="zh-CN" i="1" baseline="-25000" dirty="0" smtClean="0"/>
              <a:t>m−1</a:t>
            </a:r>
            <a:r>
              <a:rPr lang="en-US" altLang="zh-CN" i="1" dirty="0" smtClean="0"/>
              <a:t>, b is a path, its interior vertices are 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. . . , x</a:t>
            </a:r>
            <a:r>
              <a:rPr lang="en-US" altLang="zh-CN" i="1" baseline="-25000" dirty="0" smtClean="0"/>
              <a:t>m−1</a:t>
            </a:r>
            <a:r>
              <a:rPr lang="en-US" altLang="zh-CN" i="1" dirty="0" smtClean="0"/>
              <a:t>,</a:t>
            </a:r>
            <a:endParaRPr lang="zh-CN" alt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3214686"/>
            <a:ext cx="24384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7858148" y="3714752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Transitive Closures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785926"/>
            <a:ext cx="16287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571736" y="17144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W3 has 1 as its 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j )</a:t>
            </a:r>
            <a:r>
              <a:rPr lang="en-US" altLang="zh-CN" i="1" dirty="0" err="1" smtClean="0"/>
              <a:t>th</a:t>
            </a:r>
            <a:r>
              <a:rPr lang="en-US" altLang="zh-CN" i="1" dirty="0" smtClean="0"/>
              <a:t> entry if there is a path from v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to </a:t>
            </a:r>
            <a:r>
              <a:rPr lang="en-US" altLang="zh-CN" i="1" dirty="0" err="1" smtClean="0"/>
              <a:t>v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that has only v1 = a, v2 = b,</a:t>
            </a:r>
          </a:p>
          <a:p>
            <a:r>
              <a:rPr lang="en-US" altLang="zh-CN" dirty="0" smtClean="0"/>
              <a:t>and/or </a:t>
            </a:r>
            <a:r>
              <a:rPr lang="en-US" altLang="zh-CN" i="1" dirty="0" smtClean="0"/>
              <a:t>v3 = c as its interior vertices, if any.</a:t>
            </a: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928934"/>
            <a:ext cx="2476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357554" y="3929066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29124" y="3929066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571736" y="47148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W4 has 1 as its 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i</a:t>
            </a:r>
            <a:r>
              <a:rPr lang="en-US" altLang="zh-CN" i="1" dirty="0" smtClean="0"/>
              <a:t>, j )</a:t>
            </a:r>
            <a:r>
              <a:rPr lang="en-US" altLang="zh-CN" i="1" dirty="0" err="1" smtClean="0"/>
              <a:t>th</a:t>
            </a:r>
            <a:r>
              <a:rPr lang="en-US" altLang="zh-CN" i="1" dirty="0" smtClean="0"/>
              <a:t> entry if there is a path from v</a:t>
            </a:r>
            <a:r>
              <a:rPr lang="en-US" altLang="zh-CN" i="1" baseline="-25000" dirty="0" smtClean="0"/>
              <a:t>i</a:t>
            </a:r>
            <a:r>
              <a:rPr lang="en-US" altLang="zh-CN" i="1" dirty="0" smtClean="0"/>
              <a:t> to </a:t>
            </a:r>
            <a:r>
              <a:rPr lang="en-US" altLang="zh-CN" i="1" dirty="0" err="1" smtClean="0"/>
              <a:t>v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that has v</a:t>
            </a:r>
            <a:r>
              <a:rPr lang="en-US" altLang="zh-CN" i="1" baseline="-25000" dirty="0" smtClean="0"/>
              <a:t>1 </a:t>
            </a:r>
            <a:r>
              <a:rPr lang="en-US" altLang="zh-CN" i="1" dirty="0" smtClean="0"/>
              <a:t>= a, v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 = b,</a:t>
            </a:r>
          </a:p>
          <a:p>
            <a:r>
              <a:rPr lang="en-US" altLang="zh-CN" i="1" dirty="0" smtClean="0"/>
              <a:t>v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 = c, and/or v</a:t>
            </a:r>
            <a:r>
              <a:rPr lang="en-US" altLang="zh-CN" i="1" baseline="-25000" dirty="0" smtClean="0"/>
              <a:t>4</a:t>
            </a:r>
            <a:r>
              <a:rPr lang="en-US" altLang="zh-CN" i="1" dirty="0" smtClean="0"/>
              <a:t> = d as interior vertices, if any</a:t>
            </a:r>
            <a:endParaRPr lang="zh-CN" alt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3000372"/>
            <a:ext cx="24003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6500826" y="3143248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215206" y="3143248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15206" y="3643314"/>
            <a:ext cx="214314" cy="214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43174" y="5715016"/>
            <a:ext cx="592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W</a:t>
            </a:r>
            <a:r>
              <a:rPr lang="en-US" altLang="zh-CN" b="1" baseline="-25000" dirty="0" smtClean="0"/>
              <a:t>4</a:t>
            </a:r>
            <a:r>
              <a:rPr lang="en-US" altLang="zh-CN" b="1" dirty="0" smtClean="0"/>
              <a:t>  is the matrix of the transitive closure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W</a:t>
            </a:r>
            <a:r>
              <a:rPr lang="en-US" altLang="zh-CN" b="1" i="1" baseline="-25000" dirty="0" err="1" smtClean="0"/>
              <a:t>n</a:t>
            </a:r>
            <a:r>
              <a:rPr lang="en-US" altLang="zh-CN" b="1" i="1" dirty="0" smtClean="0"/>
              <a:t> = M</a:t>
            </a:r>
            <a:r>
              <a:rPr lang="en-US" altLang="zh-CN" b="1" i="1" baseline="-25000" dirty="0" smtClean="0"/>
              <a:t>R</a:t>
            </a:r>
            <a:r>
              <a:rPr lang="zh-CN" altLang="en-US" dirty="0" smtClean="0"/>
              <a:t>∗</a:t>
            </a:r>
            <a:endParaRPr lang="zh-CN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0298" y="4286256"/>
            <a:ext cx="55340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214282" y="4857760"/>
            <a:ext cx="216527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 smtClean="0"/>
              <a:t>Warshall’s</a:t>
            </a:r>
            <a:r>
              <a:rPr lang="en-US" altLang="zh-CN" b="1" dirty="0" smtClean="0"/>
              <a:t> Algorithm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animBg="1"/>
      <p:bldP spid="13" grpId="0" animBg="1"/>
      <p:bldP spid="14" grpId="0" animBg="1"/>
      <p:bldP spid="15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9.4 Exercise 26(a)(c</a:t>
            </a:r>
            <a:r>
              <a:rPr lang="en-US" altLang="zh-CN" smtClean="0"/>
              <a:t>),  28(a)(c)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b="1" dirty="0" smtClean="0">
                <a:solidFill>
                  <a:srgbClr val="FF0000"/>
                </a:solidFill>
              </a:rPr>
              <a:t>R </a:t>
            </a:r>
            <a:r>
              <a:rPr lang="en-US" altLang="zh-CN" dirty="0" smtClean="0"/>
              <a:t>be a relation on a set </a:t>
            </a:r>
            <a:r>
              <a:rPr lang="en-US" altLang="zh-CN" i="1" dirty="0" smtClean="0"/>
              <a:t>A.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may or may not have some property </a:t>
            </a:r>
            <a:r>
              <a:rPr lang="en-US" altLang="zh-CN" b="1" i="1" dirty="0" smtClean="0"/>
              <a:t>P, </a:t>
            </a:r>
            <a:r>
              <a:rPr lang="en-US" altLang="zh-CN" dirty="0" smtClean="0"/>
              <a:t>such as </a:t>
            </a:r>
            <a:r>
              <a:rPr lang="en-US" altLang="zh-CN" b="1" dirty="0" smtClean="0"/>
              <a:t>reflexivity</a:t>
            </a:r>
            <a:r>
              <a:rPr lang="en-US" altLang="zh-CN" dirty="0" smtClean="0"/>
              <a:t>, </a:t>
            </a:r>
            <a:r>
              <a:rPr lang="en-US" altLang="zh-CN" b="1" dirty="0" smtClean="0"/>
              <a:t>symmetry</a:t>
            </a:r>
            <a:r>
              <a:rPr lang="en-US" altLang="zh-CN" dirty="0" smtClean="0"/>
              <a:t>, or </a:t>
            </a:r>
            <a:r>
              <a:rPr lang="en-US" altLang="zh-CN" b="1" dirty="0" smtClean="0"/>
              <a:t>transitivity</a:t>
            </a:r>
          </a:p>
          <a:p>
            <a:r>
              <a:rPr lang="en-US" altLang="zh-CN" dirty="0" smtClean="0"/>
              <a:t>If there is a relation </a:t>
            </a:r>
            <a:r>
              <a:rPr lang="en-US" altLang="zh-CN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with property </a:t>
            </a:r>
            <a:r>
              <a:rPr lang="en-US" altLang="zh-CN" b="1" i="1" dirty="0" smtClean="0"/>
              <a:t>P </a:t>
            </a:r>
            <a:r>
              <a:rPr lang="en-US" altLang="zh-CN" dirty="0" smtClean="0"/>
              <a:t>containing</a:t>
            </a:r>
            <a:r>
              <a:rPr lang="en-US" altLang="zh-CN" b="1" dirty="0" smtClean="0"/>
              <a:t> R </a:t>
            </a:r>
            <a:r>
              <a:rPr lang="en-US" altLang="zh-CN" dirty="0" smtClean="0"/>
              <a:t>such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that </a:t>
            </a:r>
            <a:r>
              <a:rPr lang="en-US" altLang="zh-CN" b="1" i="1" dirty="0" smtClean="0">
                <a:solidFill>
                  <a:srgbClr val="FF0000"/>
                </a:solidFill>
              </a:rPr>
              <a:t>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is a subset of every relation with property </a:t>
            </a:r>
            <a:r>
              <a:rPr lang="en-US" altLang="zh-CN" b="1" i="1" dirty="0" smtClean="0"/>
              <a:t>P </a:t>
            </a:r>
            <a:r>
              <a:rPr lang="en-US" altLang="zh-CN" dirty="0" smtClean="0"/>
              <a:t>containing </a:t>
            </a:r>
            <a:r>
              <a:rPr lang="en-US" altLang="zh-CN" b="1" dirty="0" smtClean="0"/>
              <a:t>R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7422" y="5429264"/>
            <a:ext cx="645696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i="1" dirty="0" smtClean="0"/>
              <a:t>S is called the </a:t>
            </a:r>
            <a:r>
              <a:rPr lang="en-US" altLang="zh-CN" sz="2800" b="1" i="1" dirty="0" smtClean="0"/>
              <a:t>closure </a:t>
            </a:r>
            <a:r>
              <a:rPr lang="en-US" altLang="zh-CN" sz="2800" dirty="0" smtClean="0"/>
              <a:t>of </a:t>
            </a:r>
            <a:r>
              <a:rPr lang="en-US" altLang="zh-CN" sz="2800" i="1" dirty="0" smtClean="0"/>
              <a:t>R with respect to </a:t>
            </a:r>
            <a:r>
              <a:rPr lang="en-US" altLang="zh-CN" sz="2800" b="1" i="1" dirty="0" smtClean="0"/>
              <a:t>P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357422" y="4286256"/>
            <a:ext cx="6429420" cy="9541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800" i="1" dirty="0" smtClean="0"/>
              <a:t>S is the smallest transitive relation that contains R.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Reflexive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 = {(1, 1), (1, 2), (2, 1), (3, 2)} on the set A = {1, 2, 3}</a:t>
            </a:r>
          </a:p>
          <a:p>
            <a:r>
              <a:rPr lang="en-US" altLang="zh-CN" sz="2400" dirty="0" smtClean="0"/>
              <a:t>not reflexive</a:t>
            </a:r>
          </a:p>
          <a:p>
            <a:r>
              <a:rPr lang="en-US" altLang="zh-CN" sz="2400" dirty="0" smtClean="0"/>
              <a:t>How can we produce a reflexive relation containing </a:t>
            </a:r>
            <a:r>
              <a:rPr lang="en-US" altLang="zh-CN" sz="2400" i="1" dirty="0" smtClean="0"/>
              <a:t>R </a:t>
            </a:r>
            <a:r>
              <a:rPr lang="en-US" altLang="zh-CN" sz="2400" dirty="0" smtClean="0"/>
              <a:t>that is as small as possible?</a:t>
            </a:r>
          </a:p>
          <a:p>
            <a:r>
              <a:rPr lang="en-US" altLang="zh-CN" sz="2400" dirty="0" smtClean="0"/>
              <a:t>any reflexive relation that contains R must also contain (2, 2) and (3, 3)</a:t>
            </a:r>
          </a:p>
          <a:p>
            <a:r>
              <a:rPr lang="en-US" altLang="zh-CN" sz="2400" dirty="0" smtClean="0"/>
              <a:t>S= {(1, 1), (1, 2), (2, 1), (3, 2)}∪{(2,2), (3,3)} is the </a:t>
            </a:r>
            <a:r>
              <a:rPr lang="en-US" altLang="zh-CN" sz="2400" b="1" dirty="0" smtClean="0"/>
              <a:t>reflexive closure of </a:t>
            </a:r>
            <a:r>
              <a:rPr lang="en-US" altLang="zh-CN" sz="2400" b="1" i="1" dirty="0" smtClean="0"/>
              <a:t>R</a:t>
            </a:r>
          </a:p>
          <a:p>
            <a:r>
              <a:rPr lang="en-US" altLang="zh-CN" sz="2400" dirty="0" smtClean="0"/>
              <a:t>The reflexive closure of </a:t>
            </a:r>
            <a:r>
              <a:rPr lang="en-US" altLang="zh-CN" sz="2400" i="1" dirty="0" smtClean="0"/>
              <a:t>R equals R ∪ </a:t>
            </a:r>
            <a:r>
              <a:rPr lang="el-GR" altLang="zh-CN" sz="2400" i="1" dirty="0" smtClean="0"/>
              <a:t>Δ</a:t>
            </a:r>
            <a:r>
              <a:rPr lang="en-US" altLang="zh-CN" sz="2400" i="1" dirty="0" smtClean="0"/>
              <a:t>, where </a:t>
            </a:r>
            <a:r>
              <a:rPr lang="el-GR" altLang="zh-CN" sz="2400" i="1" dirty="0" smtClean="0"/>
              <a:t>Δ </a:t>
            </a:r>
            <a:r>
              <a:rPr lang="en-US" altLang="zh-CN" sz="2400" i="1" dirty="0" smtClean="0"/>
              <a:t>= {(a, a) | a ∈ A} is the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diagonal relation</a:t>
            </a:r>
            <a:r>
              <a:rPr lang="en-US" altLang="zh-CN" sz="2400" b="1" i="1" dirty="0" smtClean="0"/>
              <a:t> on A.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Reflexive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3518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786058"/>
            <a:ext cx="62769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Symmetric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The relation {(1, 1), (1, 2), (2, 2), (2, 3), (3, 1), (3, 2)}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on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{1, 2, 3} is not symmetric</a:t>
            </a:r>
          </a:p>
          <a:p>
            <a:r>
              <a:rPr lang="en-US" altLang="zh-CN" sz="2400" dirty="0" smtClean="0"/>
              <a:t>How can we produce a symmetric relation that is as small as possible and contains </a:t>
            </a:r>
            <a:r>
              <a:rPr lang="en-US" altLang="zh-CN" sz="2400" i="1" dirty="0" smtClean="0"/>
              <a:t>R?</a:t>
            </a:r>
          </a:p>
          <a:p>
            <a:r>
              <a:rPr lang="en-US" altLang="zh-CN" sz="2400" dirty="0" smtClean="0"/>
              <a:t>S={(1, 1), (1, 2), (2, 2), (2, 3), (3, 1), (3, 2)} ∪{(2,1), (1,3)} </a:t>
            </a:r>
          </a:p>
          <a:p>
            <a:r>
              <a:rPr lang="en-US" altLang="zh-CN" sz="2400" dirty="0" smtClean="0"/>
              <a:t>S is called the </a:t>
            </a:r>
            <a:r>
              <a:rPr lang="en-US" altLang="zh-CN" sz="2400" b="1" dirty="0" smtClean="0"/>
              <a:t>symmetric closure of </a:t>
            </a:r>
            <a:r>
              <a:rPr lang="en-US" altLang="zh-CN" sz="2400" b="1" i="1" dirty="0" smtClean="0"/>
              <a:t>R</a:t>
            </a:r>
          </a:p>
          <a:p>
            <a:r>
              <a:rPr lang="en-US" altLang="zh-CN" sz="2400" dirty="0" smtClean="0"/>
              <a:t>The symmetric closure of a relation can be constructed by taking the union of a relation with its inverse</a:t>
            </a:r>
          </a:p>
          <a:p>
            <a:r>
              <a:rPr lang="en-US" altLang="zh-CN" sz="2400" i="1" dirty="0" smtClean="0"/>
              <a:t>R </a:t>
            </a:r>
            <a:r>
              <a:rPr lang="en-US" altLang="zh-CN" sz="2400" dirty="0" smtClean="0"/>
              <a:t>∪</a:t>
            </a:r>
            <a:r>
              <a:rPr lang="en-US" altLang="zh-CN" sz="2400" i="1" dirty="0" smtClean="0"/>
              <a:t> R</a:t>
            </a:r>
            <a:r>
              <a:rPr lang="en-US" altLang="zh-CN" sz="2400" baseline="30000" dirty="0" smtClean="0"/>
              <a:t>−1</a:t>
            </a:r>
            <a:r>
              <a:rPr lang="en-US" altLang="zh-CN" sz="2400" dirty="0" smtClean="0"/>
              <a:t> is the symmetric closure of </a:t>
            </a:r>
            <a:r>
              <a:rPr lang="en-US" altLang="zh-CN" sz="2400" i="1" dirty="0" smtClean="0"/>
              <a:t>R, where R</a:t>
            </a:r>
            <a:r>
              <a:rPr lang="pt-BR" altLang="zh-CN" sz="2400" baseline="30000" dirty="0" smtClean="0"/>
              <a:t>−1</a:t>
            </a:r>
            <a:r>
              <a:rPr lang="pt-BR" altLang="zh-CN" sz="2400" dirty="0" smtClean="0"/>
              <a:t> = {(b, a) | (a, b) ∈ R}</a:t>
            </a:r>
            <a:r>
              <a:rPr lang="pt-BR" altLang="zh-CN" sz="2400" i="1" dirty="0" smtClean="0"/>
              <a:t>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Symmetric Closure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463" y="1785926"/>
            <a:ext cx="8999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428868"/>
            <a:ext cx="6513513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Transitive Closures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34290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643438" y="2058407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smtClean="0"/>
              <a:t>a, b, e, d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4643438" y="2558473"/>
            <a:ext cx="2799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i="1" dirty="0" smtClean="0">
                <a:solidFill>
                  <a:srgbClr val="FF0000"/>
                </a:solidFill>
              </a:rPr>
              <a:t>b</a:t>
            </a:r>
            <a:r>
              <a:rPr lang="pt-BR" altLang="zh-CN" sz="3200" i="1" dirty="0" smtClean="0"/>
              <a:t>, </a:t>
            </a:r>
            <a:r>
              <a:rPr lang="pt-BR" altLang="zh-CN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pt-BR" altLang="zh-CN" sz="3200" i="1" dirty="0" smtClean="0"/>
              <a:t>, c, </a:t>
            </a:r>
            <a:r>
              <a:rPr lang="pt-BR" altLang="zh-CN" sz="3200" i="1" dirty="0" smtClean="0">
                <a:solidFill>
                  <a:srgbClr val="FF0000"/>
                </a:solidFill>
              </a:rPr>
              <a:t>b</a:t>
            </a:r>
            <a:r>
              <a:rPr lang="pt-BR" altLang="zh-CN" sz="3200" i="1" dirty="0" smtClean="0"/>
              <a:t>, </a:t>
            </a:r>
            <a:r>
              <a:rPr lang="pt-BR" altLang="zh-CN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pt-BR" altLang="zh-CN" sz="3200" i="1" dirty="0" smtClean="0"/>
              <a:t>, </a:t>
            </a:r>
            <a:r>
              <a:rPr lang="pt-BR" altLang="zh-CN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  <a:r>
              <a:rPr lang="pt-BR" altLang="zh-CN" sz="3200" i="1" dirty="0" smtClean="0"/>
              <a:t>, </a:t>
            </a:r>
            <a:r>
              <a:rPr lang="pt-BR" altLang="zh-CN" sz="3200" i="1" dirty="0" smtClean="0">
                <a:solidFill>
                  <a:srgbClr val="FF0000"/>
                </a:solidFill>
              </a:rPr>
              <a:t>b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3438" y="1558341"/>
            <a:ext cx="763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 smtClean="0"/>
              <a:t>d, c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4643438" y="3143248"/>
            <a:ext cx="2807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pt-BR" altLang="zh-CN" sz="3200" i="1" dirty="0" smtClean="0"/>
              <a:t>, </a:t>
            </a:r>
            <a:r>
              <a:rPr lang="pt-BR" altLang="zh-CN" sz="3200" i="1" dirty="0" smtClean="0">
                <a:solidFill>
                  <a:srgbClr val="FF0000"/>
                </a:solidFill>
              </a:rPr>
              <a:t>b</a:t>
            </a:r>
            <a:r>
              <a:rPr lang="pt-BR" altLang="zh-CN" sz="3200" i="1" dirty="0" smtClean="0"/>
              <a:t>, a, </a:t>
            </a:r>
            <a:r>
              <a:rPr lang="pt-BR" altLang="zh-CN" sz="3200" i="1" dirty="0" smtClean="0">
                <a:solidFill>
                  <a:srgbClr val="FF0000"/>
                </a:solidFill>
              </a:rPr>
              <a:t>b</a:t>
            </a:r>
            <a:r>
              <a:rPr lang="pt-BR" altLang="zh-CN" sz="3200" i="1" dirty="0" smtClean="0"/>
              <a:t>, a, </a:t>
            </a:r>
            <a:r>
              <a:rPr lang="pt-BR" altLang="zh-CN" sz="3200" i="1" dirty="0" smtClean="0">
                <a:solidFill>
                  <a:srgbClr val="FF0000"/>
                </a:solidFill>
              </a:rPr>
              <a:t>b</a:t>
            </a:r>
            <a:r>
              <a:rPr lang="pt-BR" altLang="zh-CN" sz="3200" i="1" dirty="0" smtClean="0"/>
              <a:t>, </a:t>
            </a:r>
            <a:r>
              <a:rPr lang="pt-BR" altLang="zh-CN" sz="3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endParaRPr lang="zh-CN" altLang="en-US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1472" y="4702742"/>
            <a:ext cx="72152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 path in a directed graph can pass through a vertex more than once.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472" y="5202808"/>
            <a:ext cx="635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An edge in a directed graph can occur more than once in a path.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571736" y="3643314"/>
            <a:ext cx="767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vertex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428728" y="3786190"/>
            <a:ext cx="644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edge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71472" y="4286256"/>
            <a:ext cx="635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Path length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643834" y="2702478"/>
            <a:ext cx="67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Cycle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571868" y="1571612"/>
            <a:ext cx="605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Path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Transitive Closures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 = {(1, 3), (1, 4), (2, 1), (3, 2)} on the set {1, 2, 3, 4}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500166" y="264318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43174" y="264318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00166" y="400050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14612" y="400050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71538" y="235743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5984" y="235743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57422" y="371475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5" idx="4"/>
          </p:cNvCxnSpPr>
          <p:nvPr/>
        </p:nvCxnSpPr>
        <p:spPr>
          <a:xfrm rot="5400000">
            <a:off x="928662" y="342900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4"/>
          </p:cNvCxnSpPr>
          <p:nvPr/>
        </p:nvCxnSpPr>
        <p:spPr>
          <a:xfrm rot="16200000" flipH="1">
            <a:off x="1500166" y="2857496"/>
            <a:ext cx="1285884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4"/>
            <a:endCxn id="5" idx="6"/>
          </p:cNvCxnSpPr>
          <p:nvPr/>
        </p:nvCxnSpPr>
        <p:spPr>
          <a:xfrm rot="5400000" flipH="1">
            <a:off x="2143108" y="2214554"/>
            <a:ext cx="71438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6"/>
            <a:endCxn id="6" idx="4"/>
          </p:cNvCxnSpPr>
          <p:nvPr/>
        </p:nvCxnSpPr>
        <p:spPr>
          <a:xfrm flipV="1">
            <a:off x="1643042" y="2786058"/>
            <a:ext cx="1071570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85786" y="4357694"/>
            <a:ext cx="31797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Path with length 2: {1, 3, 2}</a:t>
            </a:r>
          </a:p>
          <a:p>
            <a:r>
              <a:rPr lang="en-US" altLang="zh-CN" dirty="0" smtClean="0"/>
              <a:t>Path with length 3: {1, 3, 2, 1}</a:t>
            </a:r>
          </a:p>
          <a:p>
            <a:r>
              <a:rPr lang="en-US" altLang="zh-CN" dirty="0" smtClean="0"/>
              <a:t>Path with length 4: {1, 3, 2, 1, 4}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357826"/>
            <a:ext cx="8780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任意多边形 22"/>
          <p:cNvSpPr/>
          <p:nvPr/>
        </p:nvSpPr>
        <p:spPr>
          <a:xfrm>
            <a:off x="1627632" y="2257044"/>
            <a:ext cx="1069848" cy="385572"/>
          </a:xfrm>
          <a:custGeom>
            <a:avLst/>
            <a:gdLst>
              <a:gd name="connsiteX0" fmla="*/ 0 w 1069848"/>
              <a:gd name="connsiteY0" fmla="*/ 376428 h 385572"/>
              <a:gd name="connsiteX1" fmla="*/ 539496 w 1069848"/>
              <a:gd name="connsiteY1" fmla="*/ 1524 h 385572"/>
              <a:gd name="connsiteX2" fmla="*/ 1069848 w 1069848"/>
              <a:gd name="connsiteY2" fmla="*/ 385572 h 385572"/>
              <a:gd name="connsiteX3" fmla="*/ 1069848 w 1069848"/>
              <a:gd name="connsiteY3" fmla="*/ 385572 h 38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848" h="385572">
                <a:moveTo>
                  <a:pt x="0" y="376428"/>
                </a:moveTo>
                <a:cubicBezTo>
                  <a:pt x="180594" y="188214"/>
                  <a:pt x="361188" y="0"/>
                  <a:pt x="539496" y="1524"/>
                </a:cubicBezTo>
                <a:cubicBezTo>
                  <a:pt x="717804" y="3048"/>
                  <a:pt x="1069848" y="385572"/>
                  <a:pt x="1069848" y="385572"/>
                </a:cubicBezTo>
                <a:lnTo>
                  <a:pt x="1069848" y="385572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形状 25"/>
          <p:cNvCxnSpPr>
            <a:stCxn id="5" idx="3"/>
            <a:endCxn id="5" idx="1"/>
          </p:cNvCxnSpPr>
          <p:nvPr/>
        </p:nvCxnSpPr>
        <p:spPr>
          <a:xfrm rot="5400000" flipH="1">
            <a:off x="1470576" y="2714620"/>
            <a:ext cx="101028" cy="1588"/>
          </a:xfrm>
          <a:prstGeom prst="curvedConnector5">
            <a:avLst>
              <a:gd name="adj1" fmla="val -226274"/>
              <a:gd name="adj2" fmla="val 22075063"/>
              <a:gd name="adj3" fmla="val 326274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857752" y="4572008"/>
            <a:ext cx="3604128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3200" dirty="0" smtClean="0"/>
              <a:t>connectivity relation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5000628" y="2357430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= {</a:t>
            </a:r>
            <a:r>
              <a:rPr lang="en-US" altLang="zh-CN" b="1" u="sng" dirty="0" smtClean="0"/>
              <a:t>(1, 2), </a:t>
            </a:r>
            <a:r>
              <a:rPr lang="en-US" altLang="zh-CN" dirty="0" smtClean="0"/>
              <a:t>(2, 3), (2, 4), (3, 1)} 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000628" y="2786058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= {</a:t>
            </a:r>
            <a:r>
              <a:rPr lang="en-US" altLang="zh-CN" b="1" u="sng" dirty="0" smtClean="0"/>
              <a:t>(1, 1), </a:t>
            </a:r>
            <a:r>
              <a:rPr lang="en-US" altLang="zh-CN" dirty="0" smtClean="0"/>
              <a:t>(2, 2), (3, 3), (3, 4)} 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000628" y="3286124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</a:rPr>
              <a:t>= {(1, 3), (1, 4), (2, 1), (3, 2)}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000628" y="3786190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5</a:t>
            </a:r>
            <a:r>
              <a:rPr lang="en-US" altLang="zh-CN" dirty="0" smtClean="0">
                <a:solidFill>
                  <a:srgbClr val="FF0000"/>
                </a:solidFill>
              </a:rPr>
              <a:t>= {(1, 2), (2, 3), (2, 4), (3, 1)}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4" grpId="0"/>
      <p:bldP spid="23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Transitive Closures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connectivity relation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85992"/>
            <a:ext cx="15049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37" y="3214686"/>
            <a:ext cx="9085263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214282" y="3929066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relation </a:t>
            </a:r>
            <a:r>
              <a:rPr lang="en-US" altLang="zh-CN" i="1" dirty="0" smtClean="0"/>
              <a:t>R</a:t>
            </a:r>
            <a:r>
              <a:rPr lang="en-US" altLang="zh-CN" i="1" baseline="30000" dirty="0" smtClean="0"/>
              <a:t>2</a:t>
            </a:r>
            <a:r>
              <a:rPr lang="en-US" altLang="zh-CN" i="1" dirty="0" smtClean="0"/>
              <a:t> contains (a, b) if there is a person c such that (a, c) ∈ R and (c, b) ∈ R,</a:t>
            </a:r>
          </a:p>
          <a:p>
            <a:r>
              <a:rPr lang="en-US" altLang="zh-CN" dirty="0" smtClean="0"/>
              <a:t>that is, if there is a person </a:t>
            </a:r>
            <a:r>
              <a:rPr lang="en-US" altLang="zh-CN" i="1" dirty="0" smtClean="0"/>
              <a:t>c such that a has met c and c has met b. </a:t>
            </a:r>
          </a:p>
          <a:p>
            <a:r>
              <a:rPr lang="en-US" altLang="zh-CN" i="1" dirty="0" err="1" smtClean="0"/>
              <a:t>R</a:t>
            </a:r>
            <a:r>
              <a:rPr lang="en-US" altLang="zh-CN" i="1" baseline="30000" dirty="0" err="1" smtClean="0"/>
              <a:t>n</a:t>
            </a:r>
            <a:r>
              <a:rPr lang="en-US" altLang="zh-CN" i="1" dirty="0" smtClean="0"/>
              <a:t> consists of </a:t>
            </a:r>
            <a:r>
              <a:rPr lang="en-US" altLang="zh-CN" dirty="0" smtClean="0"/>
              <a:t>those pairs </a:t>
            </a:r>
            <a:r>
              <a:rPr lang="en-US" altLang="zh-CN" i="1" dirty="0" smtClean="0"/>
              <a:t>(a, b) such that there are people 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. . . , x</a:t>
            </a:r>
            <a:r>
              <a:rPr lang="en-US" altLang="zh-CN" i="1" baseline="-25000" dirty="0" smtClean="0"/>
              <a:t>n−1 </a:t>
            </a:r>
            <a:r>
              <a:rPr lang="en-US" altLang="zh-CN" i="1" dirty="0" smtClean="0"/>
              <a:t>such that a has met x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, x</a:t>
            </a:r>
            <a:r>
              <a:rPr lang="en-US" altLang="zh-CN" i="1" baseline="-25000" dirty="0" smtClean="0"/>
              <a:t>1 </a:t>
            </a:r>
            <a:r>
              <a:rPr lang="en-US" altLang="zh-CN" i="1" dirty="0" smtClean="0"/>
              <a:t>has </a:t>
            </a:r>
            <a:r>
              <a:rPr lang="en-US" altLang="zh-CN" dirty="0" smtClean="0"/>
              <a:t>met 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, . . . , and x</a:t>
            </a:r>
            <a:r>
              <a:rPr lang="en-US" altLang="zh-CN" i="1" baseline="-25000" dirty="0" smtClean="0"/>
              <a:t>n−1 </a:t>
            </a:r>
            <a:r>
              <a:rPr lang="en-US" altLang="zh-CN" i="1" dirty="0" smtClean="0"/>
              <a:t>has met b.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282" y="5143512"/>
            <a:ext cx="83582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relation 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∗</a:t>
            </a:r>
            <a:r>
              <a:rPr lang="en-US" altLang="zh-CN" dirty="0" smtClean="0"/>
              <a:t> contains </a:t>
            </a:r>
            <a:r>
              <a:rPr lang="en-US" altLang="zh-CN" i="1" dirty="0" smtClean="0"/>
              <a:t>(a, b) if there is </a:t>
            </a:r>
            <a:r>
              <a:rPr lang="en-US" altLang="zh-CN" i="1" dirty="0" smtClean="0">
                <a:solidFill>
                  <a:srgbClr val="FF0000"/>
                </a:solidFill>
              </a:rPr>
              <a:t>a sequence of people, starting with a and ending </a:t>
            </a:r>
            <a:r>
              <a:rPr lang="en-US" altLang="zh-CN" dirty="0" smtClean="0">
                <a:solidFill>
                  <a:srgbClr val="FF0000"/>
                </a:solidFill>
              </a:rPr>
              <a:t>with </a:t>
            </a:r>
            <a:r>
              <a:rPr lang="en-US" altLang="zh-CN" i="1" dirty="0" smtClean="0">
                <a:solidFill>
                  <a:srgbClr val="FF0000"/>
                </a:solidFill>
              </a:rPr>
              <a:t>b</a:t>
            </a:r>
            <a:r>
              <a:rPr lang="en-US" altLang="zh-CN" i="1" dirty="0" smtClean="0"/>
              <a:t>, such that each person in the sequence has met the next person in the sequence.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071538" y="2214554"/>
            <a:ext cx="571504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1159</Words>
  <Application>Microsoft Office PowerPoint</Application>
  <PresentationFormat>全屏显示(4:3)</PresentationFormat>
  <Paragraphs>105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Discrete Math</vt:lpstr>
      <vt:lpstr>Closure</vt:lpstr>
      <vt:lpstr>Reflexive Closure</vt:lpstr>
      <vt:lpstr>Reflexive Closure</vt:lpstr>
      <vt:lpstr>Symmetric Closure</vt:lpstr>
      <vt:lpstr>Symmetric Closure</vt:lpstr>
      <vt:lpstr>Transitive Closures</vt:lpstr>
      <vt:lpstr>Transitive Closures</vt:lpstr>
      <vt:lpstr>Transitive Closures</vt:lpstr>
      <vt:lpstr>Transitive Closures</vt:lpstr>
      <vt:lpstr>Transitive Closures</vt:lpstr>
      <vt:lpstr>Transitive Closures</vt:lpstr>
      <vt:lpstr>Transitive Closures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669</cp:revision>
  <dcterms:created xsi:type="dcterms:W3CDTF">2017-07-01T03:07:16Z</dcterms:created>
  <dcterms:modified xsi:type="dcterms:W3CDTF">2019-11-07T15:24:10Z</dcterms:modified>
</cp:coreProperties>
</file>