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91" r:id="rId3"/>
    <p:sldId id="292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9" r:id="rId12"/>
    <p:sldId id="277" r:id="rId13"/>
    <p:sldId id="296" r:id="rId14"/>
    <p:sldId id="294" r:id="rId15"/>
    <p:sldId id="295" r:id="rId16"/>
    <p:sldId id="283" r:id="rId17"/>
    <p:sldId id="284" r:id="rId18"/>
    <p:sldId id="285" r:id="rId19"/>
    <p:sldId id="286" r:id="rId20"/>
    <p:sldId id="297" r:id="rId21"/>
    <p:sldId id="298" r:id="rId22"/>
    <p:sldId id="299" r:id="rId23"/>
    <p:sldId id="287" r:id="rId24"/>
    <p:sldId id="300" r:id="rId25"/>
    <p:sldId id="293" r:id="rId26"/>
    <p:sldId id="269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34F93-2816-42E0-8E5C-486A9B22928D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186C7-A00C-48B2-8D92-622C916D29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9C1-C78C-4710-BA5F-6A9638C136CA}" type="datetime1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nbu-logo.jpg"/>
          <p:cNvPicPr>
            <a:picLocks noChangeAspect="1"/>
          </p:cNvPicPr>
          <p:nvPr userDrawn="1"/>
        </p:nvPicPr>
        <p:blipFill>
          <a:blip r:embed="rId2"/>
          <a:srcRect b="11097"/>
          <a:stretch>
            <a:fillRect/>
          </a:stretch>
        </p:blipFill>
        <p:spPr>
          <a:xfrm>
            <a:off x="5934078" y="214290"/>
            <a:ext cx="3209922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EA4-8756-4A91-B5E4-C302B875FE8C}" type="datetime1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CBD6-D1A0-4492-8A5A-11C65C88944E}" type="datetime1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DBF5-C36C-4751-891D-486C0599CEEA}" type="datetime1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 descr="nbu-logo-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0958" y="50594"/>
            <a:ext cx="1500188" cy="1500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C73-8199-45BF-859E-77F7C8C9399E}" type="datetime1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C8F7-13D3-4FF9-97DF-9C17F0028368}" type="datetime1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D626-62DF-4385-9E52-D2CF2F70B426}" type="datetime1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1E71-1B79-4AA6-8882-5C81468FF929}" type="datetime1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FCE6-EEF1-444D-B6F9-84EC11AF282E}" type="datetime1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EFC8-740A-4FA0-89EB-364FE87D2AB1}" type="datetime1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596B-9364-44E0-B073-89F5C948CD5A}" type="datetime1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DB9D-1D91-4F63-BDE5-0ECBBA29E4AF}" type="datetime1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314" name="AutoShape 2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6" name="AutoShape 4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8" name="AutoShape 6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1285860"/>
            <a:ext cx="7500958" cy="20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0" y="6143644"/>
            <a:ext cx="9144000" cy="15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4714" y="1643050"/>
            <a:ext cx="5386398" cy="1470025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Discrete Math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14714" y="3429000"/>
            <a:ext cx="5014938" cy="214314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Haiming Chen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Associate Professor, PhD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Department of Computer Science,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Ningbo University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http://www.chenhaiming.cn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857364"/>
            <a:ext cx="3018336" cy="3676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6,7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“divides” relation on the set of positive integers           an equivalence relation.</a:t>
            </a:r>
          </a:p>
          <a:p>
            <a:r>
              <a:rPr lang="en-US" altLang="zh-CN" dirty="0" smtClean="0"/>
              <a:t>Let R be the relation on the set of real numbers such that </a:t>
            </a:r>
            <a:r>
              <a:rPr lang="en-US" altLang="zh-CN" i="1" dirty="0" err="1" smtClean="0"/>
              <a:t>x</a:t>
            </a:r>
            <a:r>
              <a:rPr lang="en-US" altLang="zh-CN" dirty="0" err="1" smtClean="0"/>
              <a:t>R</a:t>
            </a:r>
            <a:r>
              <a:rPr lang="en-US" altLang="zh-CN" i="1" dirty="0" err="1" smtClean="0"/>
              <a:t>y</a:t>
            </a:r>
            <a:r>
              <a:rPr lang="en-US" altLang="zh-CN" dirty="0" smtClean="0"/>
              <a:t> if and only if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 are real numbers that differ by less than 1, that is |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−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| &lt; 1.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33095" y="2071678"/>
            <a:ext cx="11961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</a:rPr>
              <a:t>is not 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2714612" y="5286388"/>
            <a:ext cx="55007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</a:rPr>
              <a:t>R is not an equivalence relation. 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Equivalence Relations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Equivalence Classes</a:t>
            </a:r>
          </a:p>
          <a:p>
            <a:r>
              <a:rPr lang="en-US" altLang="zh-CN" b="1" dirty="0" smtClean="0"/>
              <a:t>Partitions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Equivalence Classes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 smtClean="0"/>
              <a:t>The </a:t>
            </a:r>
            <a:r>
              <a:rPr lang="en-US" altLang="zh-CN" sz="2800" dirty="0" smtClean="0">
                <a:solidFill>
                  <a:srgbClr val="C00000"/>
                </a:solidFill>
              </a:rPr>
              <a:t>set of all elements that are related to an element </a:t>
            </a:r>
            <a:r>
              <a:rPr lang="en-US" altLang="zh-CN" sz="2800" i="1" dirty="0" smtClean="0">
                <a:solidFill>
                  <a:srgbClr val="C00000"/>
                </a:solidFill>
              </a:rPr>
              <a:t>a</a:t>
            </a:r>
            <a:r>
              <a:rPr lang="en-US" altLang="zh-CN" sz="2800" dirty="0" smtClean="0">
                <a:solidFill>
                  <a:srgbClr val="C00000"/>
                </a:solidFill>
              </a:rPr>
              <a:t> </a:t>
            </a:r>
            <a:r>
              <a:rPr lang="en-US" altLang="zh-CN" sz="2800" dirty="0" smtClean="0"/>
              <a:t>of A is called the equivalence class of </a:t>
            </a:r>
            <a:r>
              <a:rPr lang="en-US" altLang="zh-CN" sz="2800" i="1" dirty="0" smtClean="0"/>
              <a:t>a.</a:t>
            </a:r>
          </a:p>
          <a:p>
            <a:r>
              <a:rPr lang="en-US" altLang="zh-CN" sz="2800" dirty="0" smtClean="0"/>
              <a:t>The equivalence class of a with respect to R is denoted by [</a:t>
            </a:r>
            <a:r>
              <a:rPr lang="en-US" altLang="zh-CN" sz="2800" i="1" dirty="0" smtClean="0"/>
              <a:t>a</a:t>
            </a:r>
            <a:r>
              <a:rPr lang="en-US" altLang="zh-CN" sz="2800" dirty="0" smtClean="0"/>
              <a:t>]</a:t>
            </a:r>
            <a:r>
              <a:rPr lang="en-US" altLang="zh-CN" sz="2800" baseline="-25000" dirty="0" smtClean="0"/>
              <a:t>R</a:t>
            </a:r>
            <a:r>
              <a:rPr lang="en-US" altLang="zh-CN" sz="2800" i="1" dirty="0" smtClean="0"/>
              <a:t>.</a:t>
            </a:r>
          </a:p>
          <a:p>
            <a:r>
              <a:rPr lang="en-US" altLang="zh-CN" sz="2800" dirty="0" smtClean="0"/>
              <a:t>When only one relation is under consideration, we can write [</a:t>
            </a:r>
            <a:r>
              <a:rPr lang="en-US" altLang="zh-CN" sz="2800" i="1" dirty="0" smtClean="0"/>
              <a:t>a</a:t>
            </a:r>
            <a:r>
              <a:rPr lang="en-US" altLang="zh-CN" sz="2800" dirty="0" smtClean="0"/>
              <a:t>] for this equivalence class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If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 ∈ [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]</a:t>
            </a:r>
            <a:r>
              <a:rPr lang="en-US" altLang="zh-CN" baseline="-25000" dirty="0" smtClean="0"/>
              <a:t>R</a:t>
            </a:r>
            <a:r>
              <a:rPr lang="en-US" altLang="zh-CN" dirty="0" smtClean="0"/>
              <a:t>, then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 is called a </a:t>
            </a:r>
            <a:r>
              <a:rPr lang="en-US" altLang="zh-CN" dirty="0" smtClean="0">
                <a:solidFill>
                  <a:srgbClr val="C00000"/>
                </a:solidFill>
              </a:rPr>
              <a:t>representative</a:t>
            </a:r>
            <a:r>
              <a:rPr lang="en-US" altLang="zh-CN" dirty="0" smtClean="0"/>
              <a:t> of this equivalence class.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2786058"/>
            <a:ext cx="4274850" cy="78581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Let </a:t>
            </a:r>
            <a:r>
              <a:rPr lang="en-US" altLang="zh-CN" i="1" dirty="0" smtClean="0"/>
              <a:t>R </a:t>
            </a:r>
            <a:r>
              <a:rPr lang="en-US" altLang="zh-CN" dirty="0" smtClean="0"/>
              <a:t>be the relation on the set of integers such that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aRb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if and only if 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C00000"/>
                </a:solidFill>
              </a:rPr>
              <a:t>a = b or a = −b</a:t>
            </a:r>
            <a:r>
              <a:rPr lang="en-US" altLang="zh-CN" i="1" dirty="0" smtClean="0"/>
              <a:t>.</a:t>
            </a:r>
          </a:p>
          <a:p>
            <a:r>
              <a:rPr lang="en-US" altLang="zh-CN" dirty="0" smtClean="0"/>
              <a:t>[7] = {−7, 7}, </a:t>
            </a:r>
          </a:p>
          <a:p>
            <a:r>
              <a:rPr lang="en-US" altLang="zh-CN" dirty="0" smtClean="0"/>
              <a:t>[−5] = {−5, 5}</a:t>
            </a:r>
          </a:p>
          <a:p>
            <a:r>
              <a:rPr lang="en-US" altLang="zh-CN" dirty="0" smtClean="0"/>
              <a:t>[0] = {0}.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Let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be an integer with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&gt; 1. </a:t>
            </a:r>
            <a:br>
              <a:rPr lang="en-US" altLang="zh-CN" dirty="0" smtClean="0"/>
            </a:br>
            <a:r>
              <a:rPr lang="en-US" altLang="zh-CN" dirty="0" smtClean="0"/>
              <a:t>R = {(</a:t>
            </a:r>
            <a:r>
              <a:rPr lang="en-US" altLang="zh-CN" i="1" dirty="0" smtClean="0"/>
              <a:t>a, b</a:t>
            </a:r>
            <a:r>
              <a:rPr lang="en-US" altLang="zh-CN" dirty="0" smtClean="0"/>
              <a:t>) |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≡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 (mod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)}, </a:t>
            </a:r>
            <a:r>
              <a:rPr lang="en-US" altLang="zh-CN" i="1" dirty="0" smtClean="0">
                <a:solidFill>
                  <a:srgbClr val="C00000"/>
                </a:solidFill>
              </a:rPr>
              <a:t>m</a:t>
            </a:r>
            <a:r>
              <a:rPr lang="en-US" altLang="zh-CN" dirty="0" smtClean="0">
                <a:solidFill>
                  <a:srgbClr val="C00000"/>
                </a:solidFill>
              </a:rPr>
              <a:t>=4</a:t>
            </a:r>
          </a:p>
          <a:p>
            <a:r>
              <a:rPr lang="en-US" altLang="zh-CN" dirty="0" smtClean="0"/>
              <a:t>[0] = {. . . ,</a:t>
            </a:r>
            <a:r>
              <a:rPr lang="zh-CN" altLang="en-US" dirty="0" smtClean="0"/>
              <a:t>−</a:t>
            </a:r>
            <a:r>
              <a:rPr lang="en-US" altLang="zh-CN" dirty="0" smtClean="0"/>
              <a:t>8,</a:t>
            </a:r>
            <a:r>
              <a:rPr lang="zh-CN" altLang="en-US" dirty="0" smtClean="0"/>
              <a:t>−</a:t>
            </a:r>
            <a:r>
              <a:rPr lang="en-US" altLang="zh-CN" dirty="0" smtClean="0"/>
              <a:t>4, 0, 4, 8, . . . }.</a:t>
            </a:r>
          </a:p>
          <a:p>
            <a:r>
              <a:rPr lang="en-US" altLang="zh-CN" dirty="0" smtClean="0"/>
              <a:t>[1] = {. . . ,−7,−3, 1, 5, 9, . . . }.</a:t>
            </a:r>
          </a:p>
          <a:p>
            <a:r>
              <a:rPr lang="pt-BR" altLang="zh-CN" dirty="0" smtClean="0"/>
              <a:t>[a]</a:t>
            </a:r>
            <a:r>
              <a:rPr lang="pt-BR" altLang="zh-CN" baseline="-25000" dirty="0" smtClean="0"/>
              <a:t>m</a:t>
            </a:r>
            <a:r>
              <a:rPr lang="pt-BR" altLang="zh-CN" dirty="0" smtClean="0"/>
              <a:t> = {. . . , a − 2m, a − m, a, a + m, a + 2m, . . .}.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Let </a:t>
            </a:r>
            <a:r>
              <a:rPr lang="en-US" altLang="zh-CN" sz="2800" i="1" dirty="0" smtClean="0"/>
              <a:t>n </a:t>
            </a:r>
            <a:r>
              <a:rPr lang="en-US" altLang="zh-CN" sz="2800" dirty="0" smtClean="0"/>
              <a:t>be a positive integer and S a set of strings. Suppose that </a:t>
            </a:r>
            <a:r>
              <a:rPr lang="en-US" altLang="zh-CN" sz="2800" i="1" dirty="0" err="1" smtClean="0"/>
              <a:t>R</a:t>
            </a:r>
            <a:r>
              <a:rPr lang="en-US" altLang="zh-CN" sz="2800" i="1" baseline="-25000" dirty="0" err="1" smtClean="0"/>
              <a:t>n</a:t>
            </a:r>
            <a:r>
              <a:rPr lang="en-US" altLang="zh-CN" sz="2800" dirty="0" smtClean="0"/>
              <a:t> is the relation on S such that </a:t>
            </a:r>
            <a:r>
              <a:rPr lang="en-US" altLang="zh-CN" sz="2800" dirty="0" err="1" smtClean="0"/>
              <a:t>s</a:t>
            </a:r>
            <a:r>
              <a:rPr lang="en-US" altLang="zh-CN" sz="2800" i="1" dirty="0" err="1" smtClean="0"/>
              <a:t>R</a:t>
            </a:r>
            <a:r>
              <a:rPr lang="en-US" altLang="zh-CN" sz="2800" i="1" baseline="-25000" dirty="0" err="1" smtClean="0"/>
              <a:t>n</a:t>
            </a:r>
            <a:r>
              <a:rPr lang="en-US" altLang="zh-CN" sz="2800" dirty="0" err="1" smtClean="0"/>
              <a:t>t</a:t>
            </a:r>
            <a:r>
              <a:rPr lang="en-US" altLang="zh-CN" sz="2800" dirty="0" smtClean="0"/>
              <a:t> if and only if </a:t>
            </a:r>
            <a:r>
              <a:rPr lang="en-US" altLang="zh-CN" sz="2800" i="1" dirty="0" smtClean="0"/>
              <a:t>s</a:t>
            </a:r>
            <a:r>
              <a:rPr lang="en-US" altLang="zh-CN" sz="2800" dirty="0" smtClean="0"/>
              <a:t> = </a:t>
            </a:r>
            <a:r>
              <a:rPr lang="en-US" altLang="zh-CN" sz="2800" i="1" dirty="0" smtClean="0"/>
              <a:t>t</a:t>
            </a:r>
            <a:r>
              <a:rPr lang="en-US" altLang="zh-CN" sz="2800" dirty="0" smtClean="0"/>
              <a:t> , or both </a:t>
            </a:r>
            <a:r>
              <a:rPr lang="en-US" altLang="zh-CN" sz="2800" i="1" dirty="0" smtClean="0"/>
              <a:t>s</a:t>
            </a:r>
            <a:r>
              <a:rPr lang="en-US" altLang="zh-CN" sz="2800" dirty="0" smtClean="0"/>
              <a:t> and </a:t>
            </a:r>
            <a:r>
              <a:rPr lang="en-US" altLang="zh-CN" sz="2800" i="1" dirty="0" smtClean="0"/>
              <a:t>t</a:t>
            </a:r>
            <a:r>
              <a:rPr lang="en-US" altLang="zh-CN" sz="2800" dirty="0" smtClean="0"/>
              <a:t> have at least </a:t>
            </a:r>
            <a:r>
              <a:rPr lang="en-US" altLang="zh-CN" sz="2800" i="1" dirty="0" smtClean="0"/>
              <a:t>n</a:t>
            </a:r>
            <a:r>
              <a:rPr lang="en-US" altLang="zh-CN" sz="2800" dirty="0" smtClean="0"/>
              <a:t> characters and the first </a:t>
            </a:r>
            <a:r>
              <a:rPr lang="en-US" altLang="zh-CN" sz="2800" i="1" dirty="0" smtClean="0"/>
              <a:t>n</a:t>
            </a:r>
            <a:r>
              <a:rPr lang="en-US" altLang="zh-CN" sz="2800" dirty="0" smtClean="0"/>
              <a:t> characters of </a:t>
            </a:r>
            <a:r>
              <a:rPr lang="en-US" altLang="zh-CN" sz="2800" i="1" dirty="0" smtClean="0"/>
              <a:t>s</a:t>
            </a:r>
            <a:r>
              <a:rPr lang="en-US" altLang="zh-CN" sz="2800" dirty="0" smtClean="0"/>
              <a:t> and </a:t>
            </a:r>
            <a:r>
              <a:rPr lang="en-US" altLang="zh-CN" sz="2800" i="1" dirty="0" smtClean="0"/>
              <a:t>t</a:t>
            </a:r>
            <a:r>
              <a:rPr lang="en-US" altLang="zh-CN" sz="2800" dirty="0" smtClean="0"/>
              <a:t> are the same.</a:t>
            </a:r>
          </a:p>
          <a:p>
            <a:r>
              <a:rPr lang="en-US" altLang="zh-CN" i="1" dirty="0" smtClean="0"/>
              <a:t>n</a:t>
            </a:r>
            <a:r>
              <a:rPr lang="en-US" altLang="zh-CN" dirty="0" smtClean="0"/>
              <a:t>=3</a:t>
            </a:r>
          </a:p>
          <a:p>
            <a:r>
              <a:rPr lang="pt-BR" altLang="zh-CN" dirty="0" smtClean="0"/>
              <a:t>[011]</a:t>
            </a:r>
            <a:r>
              <a:rPr lang="pt-BR" altLang="zh-CN" baseline="-25000" dirty="0" smtClean="0"/>
              <a:t>R</a:t>
            </a:r>
            <a:r>
              <a:rPr lang="pt-BR" altLang="zh-CN" sz="2000" baseline="-25000" dirty="0" smtClean="0"/>
              <a:t>3</a:t>
            </a:r>
            <a:r>
              <a:rPr lang="pt-BR" altLang="zh-CN" dirty="0" smtClean="0"/>
              <a:t>= {011, 0110, 0111, 01100, 01101, 01110, 01111, . . .}.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Equivalence Relations</a:t>
            </a:r>
          </a:p>
          <a:p>
            <a:r>
              <a:rPr lang="en-US" altLang="zh-CN" b="1" dirty="0" smtClean="0"/>
              <a:t>Equivalence Classes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Partitions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3496" y="2208776"/>
            <a:ext cx="3917660" cy="72015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631" y="3500438"/>
            <a:ext cx="8970963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2214546" y="3857628"/>
            <a:ext cx="342902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[a] ≠ [b]                       [a] ∩ [b] = O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71406" y="4714884"/>
            <a:ext cx="9072594" cy="1031533"/>
            <a:chOff x="71406" y="4714884"/>
            <a:chExt cx="9072594" cy="1031533"/>
          </a:xfrm>
        </p:grpSpPr>
        <p:sp>
          <p:nvSpPr>
            <p:cNvPr id="8" name="矩形 7"/>
            <p:cNvSpPr/>
            <p:nvPr/>
          </p:nvSpPr>
          <p:spPr>
            <a:xfrm>
              <a:off x="71406" y="4786322"/>
              <a:ext cx="907259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/>
                <a:t>The union of the equivalence classes of </a:t>
              </a:r>
              <a:r>
                <a:rPr lang="en-US" altLang="zh-CN" sz="2400" i="1" dirty="0" smtClean="0"/>
                <a:t>R  </a:t>
              </a:r>
              <a:r>
                <a:rPr lang="en-US" altLang="zh-CN" sz="2400" dirty="0" smtClean="0"/>
                <a:t>is all of </a:t>
              </a:r>
              <a:r>
                <a:rPr lang="en-US" altLang="zh-CN" sz="2400" i="1" dirty="0" smtClean="0"/>
                <a:t>A</a:t>
              </a: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643702" y="4714884"/>
              <a:ext cx="2346738" cy="10315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" name="矩形 10"/>
          <p:cNvSpPr/>
          <p:nvPr/>
        </p:nvSpPr>
        <p:spPr>
          <a:xfrm>
            <a:off x="142844" y="5241209"/>
            <a:ext cx="6429420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a </a:t>
            </a:r>
            <a:r>
              <a:rPr lang="en-US" altLang="zh-CN" sz="2400" b="1" dirty="0" smtClean="0"/>
              <a:t>partition of a set </a:t>
            </a:r>
            <a:r>
              <a:rPr lang="en-US" altLang="zh-CN" sz="2400" b="1" i="1" dirty="0" smtClean="0"/>
              <a:t>S </a:t>
            </a:r>
            <a:r>
              <a:rPr lang="en-US" altLang="zh-CN" sz="2400" dirty="0" smtClean="0"/>
              <a:t>is a collection of </a:t>
            </a:r>
            <a:r>
              <a:rPr lang="en-US" altLang="zh-CN" sz="2400" b="1" i="1" dirty="0" smtClean="0">
                <a:solidFill>
                  <a:srgbClr val="C00000"/>
                </a:solidFill>
              </a:rPr>
              <a:t>disjoint </a:t>
            </a:r>
            <a:r>
              <a:rPr lang="en-US" altLang="zh-CN" sz="2400" dirty="0" smtClean="0"/>
              <a:t>nonempty subsets of </a:t>
            </a:r>
            <a:r>
              <a:rPr lang="en-US" altLang="zh-CN" sz="2400" i="1" dirty="0" smtClean="0"/>
              <a:t>S that have S as their union.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Partitions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600200"/>
            <a:ext cx="8929718" cy="4525963"/>
          </a:xfrm>
        </p:spPr>
        <p:txBody>
          <a:bodyPr/>
          <a:lstStyle/>
          <a:p>
            <a:r>
              <a:rPr lang="en-US" altLang="zh-CN" sz="2400" dirty="0" smtClean="0"/>
              <a:t>Let </a:t>
            </a:r>
            <a:r>
              <a:rPr lang="en-US" altLang="zh-CN" sz="2400" i="1" dirty="0" smtClean="0"/>
              <a:t>A </a:t>
            </a:r>
            <a:r>
              <a:rPr lang="en-US" altLang="zh-CN" sz="2400" dirty="0" smtClean="0"/>
              <a:t>be the set of students at our college who are majoring in exactly one subject, and let </a:t>
            </a:r>
            <a:r>
              <a:rPr lang="en-US" altLang="zh-CN" sz="2400" i="1" dirty="0" smtClean="0">
                <a:solidFill>
                  <a:srgbClr val="C00000"/>
                </a:solidFill>
              </a:rPr>
              <a:t>R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be the relation on </a:t>
            </a:r>
            <a:r>
              <a:rPr lang="en-US" altLang="zh-CN" sz="2400" i="1" dirty="0" smtClean="0">
                <a:solidFill>
                  <a:srgbClr val="C00000"/>
                </a:solidFill>
              </a:rPr>
              <a:t>A</a:t>
            </a:r>
            <a:r>
              <a:rPr lang="en-US" altLang="zh-CN" sz="2400" dirty="0" smtClean="0">
                <a:solidFill>
                  <a:srgbClr val="C00000"/>
                </a:solidFill>
              </a:rPr>
              <a:t> consisting of pairs (</a:t>
            </a:r>
            <a:r>
              <a:rPr lang="en-US" altLang="zh-CN" sz="2400" i="1" dirty="0" smtClean="0">
                <a:solidFill>
                  <a:srgbClr val="C00000"/>
                </a:solidFill>
              </a:rPr>
              <a:t>x, y</a:t>
            </a:r>
            <a:r>
              <a:rPr lang="en-US" altLang="zh-CN" sz="2400" dirty="0" smtClean="0">
                <a:solidFill>
                  <a:srgbClr val="C00000"/>
                </a:solidFill>
              </a:rPr>
              <a:t>), where x and y are students with the same major.</a:t>
            </a:r>
          </a:p>
          <a:p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[student</a:t>
            </a:r>
            <a:r>
              <a:rPr lang="en-US" altLang="zh-CN" sz="22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]</a:t>
            </a:r>
            <a:r>
              <a:rPr lang="en-US" altLang="zh-CN" sz="2200" baseline="-25000" dirty="0" err="1" smtClean="0">
                <a:latin typeface="Arial" pitchFamily="34" charset="0"/>
                <a:cs typeface="Arial" pitchFamily="34" charset="0"/>
              </a:rPr>
              <a:t>Rcs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={student</a:t>
            </a:r>
            <a:r>
              <a:rPr lang="en-US" altLang="zh-CN" sz="22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, student</a:t>
            </a:r>
            <a:r>
              <a:rPr lang="en-US" altLang="zh-CN" sz="22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, …</a:t>
            </a:r>
            <a:r>
              <a:rPr lang="en-US" altLang="zh-CN" sz="2200" dirty="0" err="1" smtClean="0">
                <a:latin typeface="Arial" pitchFamily="34" charset="0"/>
                <a:cs typeface="Arial" pitchFamily="34" charset="0"/>
              </a:rPr>
              <a:t>student</a:t>
            </a:r>
            <a:r>
              <a:rPr lang="en-US" altLang="zh-CN" sz="2200" baseline="-25000" dirty="0" err="1" smtClean="0">
                <a:latin typeface="Arial" pitchFamily="34" charset="0"/>
                <a:cs typeface="Arial" pitchFamily="34" charset="0"/>
              </a:rPr>
              <a:t>m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[student</a:t>
            </a:r>
            <a:r>
              <a:rPr lang="en-US" altLang="zh-CN" sz="2200" baseline="-25000" dirty="0" smtClean="0">
                <a:latin typeface="Arial" pitchFamily="34" charset="0"/>
                <a:cs typeface="Arial" pitchFamily="34" charset="0"/>
              </a:rPr>
              <a:t>m+1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]</a:t>
            </a:r>
            <a:r>
              <a:rPr lang="en-US" altLang="zh-CN" sz="2200" baseline="-25000" dirty="0" err="1" smtClean="0">
                <a:latin typeface="Arial" pitchFamily="34" charset="0"/>
                <a:cs typeface="Arial" pitchFamily="34" charset="0"/>
              </a:rPr>
              <a:t>Ree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={student</a:t>
            </a:r>
            <a:r>
              <a:rPr lang="en-US" altLang="zh-CN" sz="2200" baseline="-25000" dirty="0" smtClean="0">
                <a:latin typeface="Arial" pitchFamily="34" charset="0"/>
                <a:cs typeface="Arial" pitchFamily="34" charset="0"/>
              </a:rPr>
              <a:t>m+1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, student</a:t>
            </a:r>
            <a:r>
              <a:rPr lang="en-US" altLang="zh-CN" sz="2200" baseline="-25000" dirty="0" smtClean="0">
                <a:latin typeface="Arial" pitchFamily="34" charset="0"/>
                <a:cs typeface="Arial" pitchFamily="34" charset="0"/>
              </a:rPr>
              <a:t>m+2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, …</a:t>
            </a:r>
            <a:r>
              <a:rPr lang="en-US" altLang="zh-CN" sz="2200" dirty="0" err="1" smtClean="0">
                <a:latin typeface="Arial" pitchFamily="34" charset="0"/>
                <a:cs typeface="Arial" pitchFamily="34" charset="0"/>
              </a:rPr>
              <a:t>student</a:t>
            </a:r>
            <a:r>
              <a:rPr lang="en-US" altLang="zh-CN" sz="2200" baseline="-25000" dirty="0" err="1" smtClean="0">
                <a:latin typeface="Arial" pitchFamily="34" charset="0"/>
                <a:cs typeface="Arial" pitchFamily="34" charset="0"/>
              </a:rPr>
              <a:t>m+n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[student</a:t>
            </a:r>
            <a:r>
              <a:rPr lang="en-US" altLang="zh-CN" sz="2200" baseline="-25000" dirty="0" smtClean="0">
                <a:latin typeface="Arial" pitchFamily="34" charset="0"/>
                <a:cs typeface="Arial" pitchFamily="34" charset="0"/>
              </a:rPr>
              <a:t>m+n+1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]</a:t>
            </a:r>
            <a:r>
              <a:rPr lang="en-US" altLang="zh-CN" sz="2200" baseline="-25000" dirty="0" err="1" smtClean="0">
                <a:latin typeface="Arial" pitchFamily="34" charset="0"/>
                <a:cs typeface="Arial" pitchFamily="34" charset="0"/>
              </a:rPr>
              <a:t>Rce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={student</a:t>
            </a:r>
            <a:r>
              <a:rPr lang="en-US" altLang="zh-CN" sz="2200" baseline="-25000" dirty="0" smtClean="0">
                <a:latin typeface="Arial" pitchFamily="34" charset="0"/>
                <a:cs typeface="Arial" pitchFamily="34" charset="0"/>
              </a:rPr>
              <a:t>m+n+1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, student</a:t>
            </a:r>
            <a:r>
              <a:rPr lang="en-US" altLang="zh-CN" sz="2200" baseline="-25000" dirty="0" smtClean="0">
                <a:latin typeface="Arial" pitchFamily="34" charset="0"/>
                <a:cs typeface="Arial" pitchFamily="34" charset="0"/>
              </a:rPr>
              <a:t>m+n+2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, …</a:t>
            </a:r>
            <a:r>
              <a:rPr lang="en-US" altLang="zh-CN" sz="2200" dirty="0" err="1" smtClean="0">
                <a:latin typeface="Arial" pitchFamily="34" charset="0"/>
                <a:cs typeface="Arial" pitchFamily="34" charset="0"/>
              </a:rPr>
              <a:t>student</a:t>
            </a:r>
            <a:r>
              <a:rPr lang="en-US" altLang="zh-CN" sz="2200" baseline="-25000" dirty="0" err="1" smtClean="0">
                <a:latin typeface="Arial" pitchFamily="34" charset="0"/>
                <a:cs typeface="Arial" pitchFamily="34" charset="0"/>
              </a:rPr>
              <a:t>m+n+p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[student</a:t>
            </a:r>
            <a:r>
              <a:rPr lang="en-US" altLang="zh-CN" sz="2200" baseline="-25000" dirty="0" smtClean="0">
                <a:latin typeface="Arial" pitchFamily="34" charset="0"/>
                <a:cs typeface="Arial" pitchFamily="34" charset="0"/>
              </a:rPr>
              <a:t>m+n+p+1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]</a:t>
            </a:r>
            <a:r>
              <a:rPr lang="en-US" altLang="zh-CN" sz="2200" baseline="-25000" dirty="0" smtClean="0">
                <a:latin typeface="Arial" pitchFamily="34" charset="0"/>
                <a:cs typeface="Arial" pitchFamily="34" charset="0"/>
              </a:rPr>
              <a:t>Rat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={student</a:t>
            </a:r>
            <a:r>
              <a:rPr lang="en-US" altLang="zh-CN" sz="2200" baseline="-25000" dirty="0" smtClean="0">
                <a:latin typeface="Arial" pitchFamily="34" charset="0"/>
                <a:cs typeface="Arial" pitchFamily="34" charset="0"/>
              </a:rPr>
              <a:t>m+n+p+1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, student</a:t>
            </a:r>
            <a:r>
              <a:rPr lang="en-US" altLang="zh-CN" sz="2200" baseline="-25000" dirty="0" smtClean="0">
                <a:latin typeface="Arial" pitchFamily="34" charset="0"/>
                <a:cs typeface="Arial" pitchFamily="34" charset="0"/>
              </a:rPr>
              <a:t>m+n+p+2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, …</a:t>
            </a:r>
            <a:r>
              <a:rPr lang="en-US" altLang="zh-CN" sz="2200" dirty="0" err="1" smtClean="0">
                <a:latin typeface="Arial" pitchFamily="34" charset="0"/>
                <a:cs typeface="Arial" pitchFamily="34" charset="0"/>
              </a:rPr>
              <a:t>student</a:t>
            </a:r>
            <a:r>
              <a:rPr lang="en-US" altLang="zh-CN" sz="2200" baseline="-25000" dirty="0" err="1" smtClean="0">
                <a:latin typeface="Arial" pitchFamily="34" charset="0"/>
                <a:cs typeface="Arial" pitchFamily="34" charset="0"/>
              </a:rPr>
              <a:t>m+n+p+q</a:t>
            </a:r>
            <a:r>
              <a:rPr lang="en-US" altLang="zh-CN" sz="2200" dirty="0" smtClean="0">
                <a:latin typeface="Arial" pitchFamily="34" charset="0"/>
                <a:cs typeface="Arial" pitchFamily="34" charset="0"/>
              </a:rPr>
              <a:t>}</a:t>
            </a:r>
            <a:endParaRPr lang="zh-CN" altLang="en-US" sz="2200" dirty="0" smtClean="0">
              <a:latin typeface="Arial" pitchFamily="34" charset="0"/>
              <a:cs typeface="Arial" pitchFamily="34" charset="0"/>
            </a:endParaRPr>
          </a:p>
          <a:p>
            <a:endParaRPr lang="zh-CN" altLang="en-US" sz="2000" dirty="0" smtClean="0"/>
          </a:p>
          <a:p>
            <a:endParaRPr lang="zh-CN" altLang="en-US" sz="2400" dirty="0" smtClean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Partitions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dirty="0" smtClean="0"/>
              <a:t>A= [student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]</a:t>
            </a:r>
            <a:r>
              <a:rPr lang="en-US" altLang="zh-CN" baseline="-25000" dirty="0" err="1" smtClean="0"/>
              <a:t>Rcs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∪[student</a:t>
            </a:r>
            <a:r>
              <a:rPr lang="en-US" altLang="zh-CN" baseline="-25000" dirty="0" smtClean="0"/>
              <a:t>m+1</a:t>
            </a:r>
            <a:r>
              <a:rPr lang="en-US" altLang="zh-CN" dirty="0" smtClean="0"/>
              <a:t>]</a:t>
            </a:r>
            <a:r>
              <a:rPr lang="en-US" altLang="zh-CN" baseline="-25000" dirty="0" smtClean="0"/>
              <a:t> </a:t>
            </a:r>
            <a:r>
              <a:rPr lang="en-US" altLang="zh-CN" baseline="-25000" dirty="0" err="1" smtClean="0"/>
              <a:t>Ree</a:t>
            </a:r>
            <a:r>
              <a:rPr lang="en-US" altLang="zh-CN" dirty="0" smtClean="0"/>
              <a:t> ∪[student</a:t>
            </a:r>
            <a:r>
              <a:rPr lang="en-US" altLang="zh-CN" baseline="-25000" dirty="0" smtClean="0"/>
              <a:t>m+n+1</a:t>
            </a:r>
            <a:r>
              <a:rPr lang="en-US" altLang="zh-CN" dirty="0" smtClean="0"/>
              <a:t>]</a:t>
            </a:r>
            <a:r>
              <a:rPr lang="en-US" altLang="zh-CN" baseline="-25000" dirty="0" smtClean="0"/>
              <a:t> </a:t>
            </a:r>
            <a:r>
              <a:rPr lang="en-US" altLang="zh-CN" baseline="-25000" dirty="0" err="1" smtClean="0"/>
              <a:t>Rce</a:t>
            </a:r>
            <a:r>
              <a:rPr lang="en-US" altLang="zh-CN" dirty="0" smtClean="0"/>
              <a:t> ∪[student</a:t>
            </a:r>
            <a:r>
              <a:rPr lang="en-US" altLang="zh-CN" baseline="-25000" dirty="0" smtClean="0"/>
              <a:t>m+n+p+1</a:t>
            </a:r>
            <a:r>
              <a:rPr lang="en-US" altLang="zh-CN" dirty="0" smtClean="0"/>
              <a:t>]</a:t>
            </a:r>
            <a:r>
              <a:rPr lang="en-US" altLang="zh-CN" baseline="-25000" dirty="0" smtClean="0"/>
              <a:t> Rat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28860" y="2928934"/>
            <a:ext cx="6168099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800" dirty="0" smtClean="0"/>
              <a:t>equivalence classes form a </a:t>
            </a:r>
            <a:r>
              <a:rPr lang="en-US" altLang="zh-CN" sz="2800" dirty="0" smtClean="0">
                <a:solidFill>
                  <a:srgbClr val="C00000"/>
                </a:solidFill>
              </a:rPr>
              <a:t>partition</a:t>
            </a:r>
            <a:r>
              <a:rPr lang="en-US" altLang="zh-CN" sz="2800" dirty="0" smtClean="0"/>
              <a:t> of </a:t>
            </a:r>
            <a:r>
              <a:rPr lang="en-US" altLang="zh-CN" sz="2800" i="1" dirty="0" smtClean="0"/>
              <a:t>A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428860" y="3643314"/>
            <a:ext cx="614366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dk1"/>
                </a:solidFill>
              </a:rPr>
              <a:t>an equivalence relation </a:t>
            </a:r>
            <a:r>
              <a:rPr lang="en-US" altLang="zh-CN" sz="2800" dirty="0" smtClean="0">
                <a:solidFill>
                  <a:srgbClr val="C00000"/>
                </a:solidFill>
              </a:rPr>
              <a:t>partition</a:t>
            </a:r>
            <a:r>
              <a:rPr lang="en-US" altLang="zh-CN" sz="2800" dirty="0" smtClean="0">
                <a:solidFill>
                  <a:schemeClr val="dk1"/>
                </a:solidFill>
              </a:rPr>
              <a:t>s a set</a:t>
            </a:r>
            <a:endParaRPr lang="zh-CN" altLang="en-US" sz="2800" dirty="0" smtClean="0">
              <a:solidFill>
                <a:schemeClr val="dk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43372" y="4786322"/>
            <a:ext cx="4500594" cy="120032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a </a:t>
            </a:r>
            <a:r>
              <a:rPr lang="en-US" altLang="zh-CN" sz="2400" b="1" dirty="0" smtClean="0"/>
              <a:t>partition of a set </a:t>
            </a:r>
            <a:r>
              <a:rPr lang="en-US" altLang="zh-CN" sz="2400" b="1" i="1" dirty="0" smtClean="0"/>
              <a:t>S </a:t>
            </a:r>
            <a:r>
              <a:rPr lang="en-US" altLang="zh-CN" sz="2400" dirty="0" smtClean="0"/>
              <a:t>is a collection of </a:t>
            </a:r>
            <a:r>
              <a:rPr lang="en-US" altLang="zh-CN" sz="2400" b="1" i="1" dirty="0" smtClean="0">
                <a:solidFill>
                  <a:srgbClr val="C00000"/>
                </a:solidFill>
              </a:rPr>
              <a:t>disjoint </a:t>
            </a:r>
            <a:r>
              <a:rPr lang="en-US" altLang="zh-CN" sz="2400" dirty="0" smtClean="0"/>
              <a:t>nonempty subsets of </a:t>
            </a:r>
            <a:r>
              <a:rPr lang="en-US" altLang="zh-CN" sz="2400" i="1" dirty="0" smtClean="0"/>
              <a:t>S that have S as their union.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Partitions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79" y="1928802"/>
            <a:ext cx="5076723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00753" y="2071678"/>
            <a:ext cx="27051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00753" y="3357562"/>
            <a:ext cx="2771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Progress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072098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900" b="1" dirty="0" smtClean="0"/>
              <a:t>Part I</a:t>
            </a:r>
            <a:r>
              <a:rPr lang="zh-CN" altLang="en-US" sz="2900" b="1" dirty="0" smtClean="0"/>
              <a:t>：</a:t>
            </a:r>
            <a:r>
              <a:rPr lang="en-US" altLang="zh-CN" sz="2900" b="1" dirty="0" smtClean="0"/>
              <a:t>Logic </a:t>
            </a:r>
            <a:r>
              <a:rPr lang="zh-CN" altLang="en-US" sz="2900" b="1" dirty="0" smtClean="0"/>
              <a:t>（</a:t>
            </a:r>
            <a:r>
              <a:rPr lang="en-US" altLang="zh-CN" sz="2900" b="1" dirty="0" smtClean="0"/>
              <a:t>Thinking in Mathematics</a:t>
            </a:r>
            <a:r>
              <a:rPr lang="zh-CN" altLang="en-US" sz="2900" b="1" dirty="0" smtClean="0"/>
              <a:t>）</a:t>
            </a:r>
            <a:endParaRPr lang="en-US" altLang="zh-CN" sz="2900" b="1" dirty="0" smtClean="0"/>
          </a:p>
          <a:p>
            <a:pPr lvl="1"/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</a:rPr>
              <a:t>Propositional Logic, Predicates and Quantifiers</a:t>
            </a:r>
          </a:p>
          <a:p>
            <a:pPr lvl="1"/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</a:rPr>
              <a:t>Definition, Theorem, Corollary and Proofs </a:t>
            </a:r>
            <a:r>
              <a:rPr lang="en-US" altLang="zh-CN" sz="1900" u="sng" dirty="0" smtClean="0">
                <a:solidFill>
                  <a:schemeClr val="bg1">
                    <a:lumMod val="65000"/>
                  </a:schemeClr>
                </a:solidFill>
              </a:rPr>
              <a:t>(Induction)</a:t>
            </a:r>
          </a:p>
          <a:p>
            <a:r>
              <a:rPr lang="en-US" altLang="zh-CN" sz="2900" b="1" dirty="0" smtClean="0"/>
              <a:t>Part II</a:t>
            </a:r>
            <a:r>
              <a:rPr lang="zh-CN" altLang="en-US" sz="2900" b="1" dirty="0" smtClean="0"/>
              <a:t>：</a:t>
            </a:r>
            <a:r>
              <a:rPr lang="en-US" altLang="zh-CN" sz="2900" b="1" dirty="0" smtClean="0"/>
              <a:t>Combinatorial Counting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The Basic of Counting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The Pigeonhole Principle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Permutation and Combination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Binomial Coefficients and Combinations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Lists and Sequences </a:t>
            </a:r>
            <a:r>
              <a:rPr lang="en-US" altLang="zh-CN" sz="2200" u="sng" dirty="0" smtClean="0">
                <a:solidFill>
                  <a:schemeClr val="bg1">
                    <a:lumMod val="65000"/>
                  </a:schemeClr>
                </a:solidFill>
              </a:rPr>
              <a:t>(Recursive Definition /Recurrence Relations)</a:t>
            </a:r>
          </a:p>
          <a:p>
            <a:r>
              <a:rPr lang="en-US" altLang="zh-CN" sz="2900" b="1" dirty="0" smtClean="0"/>
              <a:t>Part III: Discrete Structure</a:t>
            </a:r>
          </a:p>
          <a:p>
            <a:pPr lvl="1"/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</a:rPr>
              <a:t>Sets</a:t>
            </a:r>
          </a:p>
          <a:p>
            <a:pPr lvl="1"/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</a:rPr>
              <a:t>Functions</a:t>
            </a:r>
          </a:p>
          <a:p>
            <a:pPr lvl="1"/>
            <a:r>
              <a:rPr lang="en-US" altLang="zh-CN" sz="2900" dirty="0" smtClean="0">
                <a:solidFill>
                  <a:srgbClr val="FF0000"/>
                </a:solidFill>
              </a:rPr>
              <a:t>Relations</a:t>
            </a:r>
          </a:p>
          <a:p>
            <a:pPr lvl="1"/>
            <a:r>
              <a:rPr lang="en-US" altLang="zh-CN" sz="2900" dirty="0" smtClean="0"/>
              <a:t>Trees</a:t>
            </a:r>
          </a:p>
          <a:p>
            <a:pPr lvl="1"/>
            <a:r>
              <a:rPr lang="en-US" altLang="zh-CN" sz="2900" dirty="0" smtClean="0"/>
              <a:t>Graphs</a:t>
            </a:r>
          </a:p>
          <a:p>
            <a:r>
              <a:rPr lang="en-US" altLang="zh-CN" b="1" dirty="0" smtClean="0"/>
              <a:t>Part IV: Algebra</a:t>
            </a:r>
          </a:p>
          <a:p>
            <a:pPr lvl="1"/>
            <a:r>
              <a:rPr lang="en-US" altLang="zh-CN" sz="2600" u="sng" dirty="0" smtClean="0"/>
              <a:t>Algebra (Groups)</a:t>
            </a:r>
            <a:r>
              <a:rPr lang="en-US" altLang="zh-CN" sz="2600" dirty="0" smtClean="0"/>
              <a:t> *</a:t>
            </a:r>
            <a:endParaRPr lang="en-US" altLang="zh-CN" sz="2600" u="sng" dirty="0" smtClean="0"/>
          </a:p>
          <a:p>
            <a:pPr lvl="1"/>
            <a:r>
              <a:rPr lang="en-US" altLang="zh-CN" sz="2600" dirty="0" smtClean="0">
                <a:solidFill>
                  <a:schemeClr val="bg1">
                    <a:lumMod val="65000"/>
                  </a:schemeClr>
                </a:solidFill>
              </a:rPr>
              <a:t>Boolean Algebra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857488" y="3857628"/>
            <a:ext cx="4071966" cy="357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Binary Relation and n-</a:t>
            </a:r>
            <a:r>
              <a:rPr lang="en-US" altLang="zh-CN" dirty="0" err="1" smtClean="0"/>
              <a:t>ary</a:t>
            </a:r>
            <a:r>
              <a:rPr lang="en-US" altLang="zh-CN" dirty="0" smtClean="0"/>
              <a:t> Relation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857488" y="4286256"/>
            <a:ext cx="4071966" cy="357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Representing Relations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857488" y="4714884"/>
            <a:ext cx="4071966" cy="357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Properties and Operations of Relations 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857488" y="5143512"/>
            <a:ext cx="4071966" cy="357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Closure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What are the sets in the </a:t>
            </a:r>
            <a:r>
              <a:rPr lang="en-US" altLang="zh-CN" sz="2800" dirty="0" smtClean="0">
                <a:solidFill>
                  <a:srgbClr val="C00000"/>
                </a:solidFill>
              </a:rPr>
              <a:t>partition of the integers</a:t>
            </a:r>
            <a:r>
              <a:rPr lang="en-US" altLang="zh-CN" sz="2800" dirty="0" smtClean="0"/>
              <a:t> arising from congruence modulo 4?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714620"/>
            <a:ext cx="542928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2643174" y="5286388"/>
            <a:ext cx="6141425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800" dirty="0" smtClean="0"/>
              <a:t>Z= [0]</a:t>
            </a:r>
            <a:r>
              <a:rPr lang="en-US" altLang="zh-CN" sz="2800" baseline="-25000" dirty="0" smtClean="0"/>
              <a:t> m</a:t>
            </a:r>
            <a:r>
              <a:rPr lang="en-US" altLang="zh-CN" sz="2800" dirty="0" smtClean="0"/>
              <a:t> ∪ [1]</a:t>
            </a:r>
            <a:r>
              <a:rPr lang="en-US" altLang="zh-CN" sz="2800" baseline="-25000" dirty="0" smtClean="0"/>
              <a:t> m</a:t>
            </a:r>
            <a:r>
              <a:rPr lang="en-US" altLang="zh-CN" sz="2800" dirty="0" smtClean="0"/>
              <a:t> ∪ [2]</a:t>
            </a:r>
            <a:r>
              <a:rPr lang="en-US" altLang="zh-CN" sz="2800" baseline="-25000" dirty="0" smtClean="0"/>
              <a:t> m</a:t>
            </a:r>
            <a:r>
              <a:rPr lang="en-US" altLang="zh-CN" sz="2800" dirty="0" smtClean="0"/>
              <a:t> ∪…… ∪ [m-1]</a:t>
            </a:r>
            <a:r>
              <a:rPr lang="en-US" altLang="zh-CN" sz="2800" baseline="-25000" dirty="0" smtClean="0"/>
              <a:t>m</a:t>
            </a:r>
            <a:r>
              <a:rPr lang="en-US" altLang="zh-CN" sz="2800" dirty="0" smtClean="0"/>
              <a:t> 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are the sets in the partition of the set of all bit strings arising from the relation </a:t>
            </a:r>
            <a:r>
              <a:rPr lang="en-US" altLang="zh-CN" i="1" dirty="0" smtClean="0"/>
              <a:t>R</a:t>
            </a:r>
            <a:r>
              <a:rPr lang="en-US" altLang="zh-CN" i="1" baseline="-25000" dirty="0" smtClean="0"/>
              <a:t>3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on the set of all bit strings?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643050"/>
            <a:ext cx="6380163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Partitions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5076723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1714488"/>
            <a:ext cx="27051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3570" y="3000372"/>
            <a:ext cx="2771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3000364" y="4903785"/>
            <a:ext cx="6000760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 smtClean="0"/>
              <a:t>Conversely, every partition of a set can be used to form an equivalence relation.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600200"/>
            <a:ext cx="8858280" cy="4525963"/>
          </a:xfrm>
        </p:spPr>
        <p:txBody>
          <a:bodyPr/>
          <a:lstStyle/>
          <a:p>
            <a:r>
              <a:rPr lang="fr-FR" altLang="zh-CN" dirty="0" smtClean="0"/>
              <a:t>a partition A</a:t>
            </a:r>
            <a:r>
              <a:rPr lang="fr-FR" altLang="zh-CN" baseline="-25000" dirty="0" smtClean="0"/>
              <a:t>1</a:t>
            </a:r>
            <a:r>
              <a:rPr lang="fr-FR" altLang="zh-CN" dirty="0" smtClean="0"/>
              <a:t> = {1, 2, 3}, 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= {4, 5}, and A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 = {6} of S = {1, 2, 3, 4, 5, 6}</a:t>
            </a:r>
          </a:p>
          <a:p>
            <a:r>
              <a:rPr lang="en-US" altLang="zh-CN" dirty="0" smtClean="0"/>
              <a:t>What’s the equivalence relation </a:t>
            </a:r>
            <a:r>
              <a:rPr lang="en-US" altLang="zh-CN" i="1" dirty="0" smtClean="0"/>
              <a:t>R?</a:t>
            </a:r>
          </a:p>
          <a:p>
            <a:endParaRPr lang="en-US" altLang="zh-CN" i="1" dirty="0" smtClean="0"/>
          </a:p>
          <a:p>
            <a:r>
              <a:rPr lang="en-US" altLang="zh-CN" sz="2400" dirty="0" smtClean="0"/>
              <a:t>(1, 1), (1, 2), (1, 3), (2, 1), (2, 2), (2, 3), (3, 1), (3, 2), (3, 3)</a:t>
            </a:r>
          </a:p>
          <a:p>
            <a:r>
              <a:rPr lang="en-US" altLang="zh-CN" sz="2400" dirty="0" smtClean="0"/>
              <a:t>(4, 4), (4, 5), (5, 4), and (5, 5)</a:t>
            </a:r>
          </a:p>
          <a:p>
            <a:r>
              <a:rPr lang="en-US" altLang="zh-CN" sz="2400" dirty="0" smtClean="0"/>
              <a:t>(6, 6)</a:t>
            </a:r>
          </a:p>
          <a:p>
            <a:endParaRPr lang="en-US" altLang="zh-CN" i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Equivalence Relations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Equivalence Classes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Partitions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 Knowledge Points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43084" y="1600200"/>
            <a:ext cx="7615262" cy="4525963"/>
          </a:xfrm>
        </p:spPr>
        <p:txBody>
          <a:bodyPr>
            <a:normAutofit lnSpcReduction="10000"/>
          </a:bodyPr>
          <a:lstStyle/>
          <a:p>
            <a:r>
              <a:rPr lang="en-US" altLang="zh-CN" sz="2400" b="1" dirty="0" smtClean="0"/>
              <a:t>equivalence relation: </a:t>
            </a:r>
            <a:r>
              <a:rPr lang="en-US" altLang="zh-CN" sz="2400" dirty="0" smtClean="0"/>
              <a:t>a reflexive, symmetric, and transitive relation</a:t>
            </a:r>
          </a:p>
          <a:p>
            <a:r>
              <a:rPr lang="en-US" altLang="zh-CN" sz="2400" b="1" dirty="0" smtClean="0"/>
              <a:t>equivalent: </a:t>
            </a:r>
            <a:r>
              <a:rPr lang="en-US" altLang="zh-CN" sz="2400" dirty="0" smtClean="0"/>
              <a:t>if R is an equivalence relation, </a:t>
            </a:r>
            <a:r>
              <a:rPr lang="en-US" altLang="zh-CN" sz="2400" i="1" dirty="0" smtClean="0"/>
              <a:t>a</a:t>
            </a:r>
            <a:r>
              <a:rPr lang="en-US" altLang="zh-CN" sz="2400" dirty="0" smtClean="0"/>
              <a:t> is equivalent to </a:t>
            </a:r>
            <a:r>
              <a:rPr lang="en-US" altLang="zh-CN" sz="2400" i="1" dirty="0" smtClean="0"/>
              <a:t>b</a:t>
            </a:r>
            <a:r>
              <a:rPr lang="en-US" altLang="zh-CN" sz="2400" dirty="0" smtClean="0"/>
              <a:t> (</a:t>
            </a:r>
            <a:r>
              <a:rPr lang="en-US" altLang="zh-CN" sz="2400" i="1" dirty="0" smtClean="0"/>
              <a:t>a</a:t>
            </a:r>
            <a:r>
              <a:rPr lang="en-US" altLang="zh-CN" sz="2400" dirty="0" smtClean="0">
                <a:solidFill>
                  <a:srgbClr val="C00000"/>
                </a:solidFill>
              </a:rPr>
              <a:t> ∽ </a:t>
            </a:r>
            <a:r>
              <a:rPr lang="en-US" altLang="zh-CN" sz="2400" i="1" dirty="0" smtClean="0"/>
              <a:t>b</a:t>
            </a:r>
            <a:r>
              <a:rPr lang="en-US" altLang="zh-CN" sz="2400" dirty="0" smtClean="0"/>
              <a:t>) if </a:t>
            </a:r>
            <a:r>
              <a:rPr lang="en-US" altLang="zh-CN" sz="2400" i="1" dirty="0" err="1" smtClean="0"/>
              <a:t>a</a:t>
            </a:r>
            <a:r>
              <a:rPr lang="en-US" altLang="zh-CN" sz="2400" dirty="0" err="1" smtClean="0"/>
              <a:t>R</a:t>
            </a:r>
            <a:r>
              <a:rPr lang="en-US" altLang="zh-CN" sz="2400" i="1" dirty="0" err="1" smtClean="0"/>
              <a:t>b</a:t>
            </a:r>
            <a:endParaRPr lang="en-US" altLang="zh-CN" sz="2400" i="1" dirty="0" smtClean="0"/>
          </a:p>
          <a:p>
            <a:r>
              <a:rPr lang="en-US" altLang="zh-CN" sz="2400" b="1" dirty="0" smtClean="0"/>
              <a:t>[a]</a:t>
            </a:r>
            <a:r>
              <a:rPr lang="en-US" altLang="zh-CN" sz="2400" b="1" baseline="-25000" dirty="0" smtClean="0"/>
              <a:t>R</a:t>
            </a:r>
            <a:r>
              <a:rPr lang="en-US" altLang="zh-CN" sz="2400" b="1" dirty="0" smtClean="0"/>
              <a:t> </a:t>
            </a:r>
            <a:r>
              <a:rPr lang="en-US" altLang="zh-CN" sz="2400" dirty="0" smtClean="0"/>
              <a:t>(</a:t>
            </a:r>
            <a:r>
              <a:rPr lang="en-US" altLang="zh-CN" sz="2400" b="1" dirty="0" smtClean="0"/>
              <a:t>equivalence class </a:t>
            </a:r>
            <a:r>
              <a:rPr lang="en-US" altLang="zh-CN" sz="2400" dirty="0" smtClean="0"/>
              <a:t>of </a:t>
            </a:r>
            <a:r>
              <a:rPr lang="en-US" altLang="zh-CN" sz="2400" i="1" dirty="0" smtClean="0"/>
              <a:t>a</a:t>
            </a:r>
            <a:r>
              <a:rPr lang="en-US" altLang="zh-CN" sz="2400" dirty="0" smtClean="0"/>
              <a:t> with respect to R): the set of all elements of A that are equivalent to </a:t>
            </a:r>
            <a:r>
              <a:rPr lang="en-US" altLang="zh-CN" sz="2400" i="1" dirty="0" smtClean="0"/>
              <a:t>a</a:t>
            </a:r>
          </a:p>
          <a:p>
            <a:r>
              <a:rPr lang="en-US" altLang="zh-CN" sz="2400" b="1" dirty="0" smtClean="0"/>
              <a:t>[a]</a:t>
            </a:r>
            <a:r>
              <a:rPr lang="en-US" altLang="zh-CN" sz="2400" b="1" baseline="-25000" dirty="0" smtClean="0"/>
              <a:t>m</a:t>
            </a:r>
            <a:r>
              <a:rPr lang="en-US" altLang="zh-CN" sz="2400" b="1" dirty="0" smtClean="0"/>
              <a:t> </a:t>
            </a:r>
            <a:r>
              <a:rPr lang="en-US" altLang="zh-CN" sz="2400" dirty="0" smtClean="0"/>
              <a:t>(</a:t>
            </a:r>
            <a:r>
              <a:rPr lang="en-US" altLang="zh-CN" sz="2400" b="1" dirty="0" smtClean="0"/>
              <a:t>congruence class </a:t>
            </a:r>
            <a:r>
              <a:rPr lang="en-US" altLang="zh-CN" sz="2400" dirty="0" smtClean="0"/>
              <a:t>modulo </a:t>
            </a:r>
            <a:r>
              <a:rPr lang="en-US" altLang="zh-CN" sz="2400" i="1" dirty="0" smtClean="0"/>
              <a:t>m</a:t>
            </a:r>
            <a:r>
              <a:rPr lang="en-US" altLang="zh-CN" sz="2400" dirty="0" smtClean="0"/>
              <a:t>): the set of integers congruent to a modulo </a:t>
            </a:r>
            <a:r>
              <a:rPr lang="en-US" altLang="zh-CN" sz="2400" i="1" dirty="0" smtClean="0"/>
              <a:t>m</a:t>
            </a:r>
          </a:p>
          <a:p>
            <a:r>
              <a:rPr lang="en-US" altLang="zh-CN" sz="2400" b="1" dirty="0" smtClean="0"/>
              <a:t>partition of a set S: </a:t>
            </a:r>
            <a:r>
              <a:rPr lang="en-US" altLang="zh-CN" sz="2400" dirty="0" smtClean="0"/>
              <a:t>a collection of </a:t>
            </a:r>
            <a:r>
              <a:rPr lang="en-US" altLang="zh-CN" sz="2400" dirty="0" err="1" smtClean="0"/>
              <a:t>pairwise</a:t>
            </a:r>
            <a:r>
              <a:rPr lang="en-US" altLang="zh-CN" sz="2400" dirty="0" smtClean="0"/>
              <a:t> disjoint nonempty subsets that have S as their union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1395309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143248"/>
            <a:ext cx="1643042" cy="1629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000636"/>
            <a:ext cx="1730701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Chapter </a:t>
            </a:r>
            <a:r>
              <a:rPr lang="en-US" altLang="zh-CN" smtClean="0"/>
              <a:t>9.5,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Exercise 8, 16, 24(b), 48(b)(d), 56(c)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Find the smallest relation containing the relation</a:t>
            </a:r>
            <a:br>
              <a:rPr lang="en-US" altLang="zh-CN" sz="2400" dirty="0" smtClean="0"/>
            </a:br>
            <a:r>
              <a:rPr lang="en-US" altLang="zh-CN" sz="2400" dirty="0" smtClean="0"/>
              <a:t> {(1, 2), (1, 4), (3, 3), (4, 1)} that is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reflexive, symmetric, and transitive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026" name="Equation" r:id="rId3" imgW="0" imgH="0" progId="Equation.3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28662" y="2928934"/>
          <a:ext cx="901700" cy="914400"/>
        </p:xfrm>
        <a:graphic>
          <a:graphicData uri="http://schemas.openxmlformats.org/presentationml/2006/ole">
            <p:oleObj spid="_x0000_s1027" name="Equation" r:id="rId4" imgW="901440" imgH="91440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884482" y="2928934"/>
          <a:ext cx="901700" cy="914400"/>
        </p:xfrm>
        <a:graphic>
          <a:graphicData uri="http://schemas.openxmlformats.org/presentationml/2006/ole">
            <p:oleObj spid="_x0000_s1028" name="Equation" r:id="rId5" imgW="901440" imgH="914400" progId="Equation.3">
              <p:embed/>
            </p:oleObj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857356" y="2928934"/>
            <a:ext cx="1071570" cy="857256"/>
            <a:chOff x="1857356" y="2928934"/>
            <a:chExt cx="1071570" cy="857256"/>
          </a:xfrm>
        </p:grpSpPr>
        <p:sp>
          <p:nvSpPr>
            <p:cNvPr id="8" name="右箭头 7"/>
            <p:cNvSpPr/>
            <p:nvPr/>
          </p:nvSpPr>
          <p:spPr>
            <a:xfrm>
              <a:off x="1857356" y="3571876"/>
              <a:ext cx="1000132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7356" y="2928934"/>
              <a:ext cx="1071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Reflexive closure</a:t>
              </a:r>
              <a:endParaRPr lang="zh-CN" altLang="en-US" dirty="0"/>
            </a:p>
          </p:txBody>
        </p:sp>
      </p:grpSp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4929190" y="2928934"/>
          <a:ext cx="901700" cy="914400"/>
        </p:xfrm>
        <a:graphic>
          <a:graphicData uri="http://schemas.openxmlformats.org/presentationml/2006/ole">
            <p:oleObj spid="_x0000_s1029" name="Equation" r:id="rId6" imgW="901440" imgH="914400" progId="Equation.3">
              <p:embed/>
            </p:oleObj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3714744" y="2928934"/>
            <a:ext cx="1214446" cy="857256"/>
            <a:chOff x="3714744" y="2928934"/>
            <a:chExt cx="1214446" cy="857256"/>
          </a:xfrm>
        </p:grpSpPr>
        <p:sp>
          <p:nvSpPr>
            <p:cNvPr id="13" name="右箭头 12"/>
            <p:cNvSpPr/>
            <p:nvPr/>
          </p:nvSpPr>
          <p:spPr>
            <a:xfrm>
              <a:off x="3857620" y="3571876"/>
              <a:ext cx="1000132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14744" y="2928934"/>
              <a:ext cx="1214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Symmetricclosure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857884" y="2928934"/>
            <a:ext cx="1214446" cy="857256"/>
            <a:chOff x="3714744" y="2928934"/>
            <a:chExt cx="1214446" cy="857256"/>
          </a:xfrm>
        </p:grpSpPr>
        <p:sp>
          <p:nvSpPr>
            <p:cNvPr id="17" name="右箭头 16"/>
            <p:cNvSpPr/>
            <p:nvPr/>
          </p:nvSpPr>
          <p:spPr>
            <a:xfrm>
              <a:off x="3857620" y="3571876"/>
              <a:ext cx="1000132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4744" y="2928934"/>
              <a:ext cx="1214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Transitive closure</a:t>
              </a:r>
              <a:endParaRPr lang="zh-CN" altLang="en-US" dirty="0"/>
            </a:p>
          </p:txBody>
        </p:sp>
      </p:grpSp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776288" y="4214813"/>
          <a:ext cx="1206500" cy="914400"/>
        </p:xfrm>
        <a:graphic>
          <a:graphicData uri="http://schemas.openxmlformats.org/presentationml/2006/ole">
            <p:oleObj spid="_x0000_s1030" name="Equation" r:id="rId7" imgW="1206360" imgH="914400" progId="Equation.3">
              <p:embed/>
            </p:oleObj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/>
        </p:nvGraphicFramePr>
        <p:xfrm>
          <a:off x="2416175" y="4214813"/>
          <a:ext cx="1231900" cy="914400"/>
        </p:xfrm>
        <a:graphic>
          <a:graphicData uri="http://schemas.openxmlformats.org/presentationml/2006/ole">
            <p:oleObj spid="_x0000_s1031" name="Equation" r:id="rId8" imgW="1231560" imgH="914400" progId="Equation.3">
              <p:embed/>
            </p:oleObj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/>
        </p:nvGraphicFramePr>
        <p:xfrm>
          <a:off x="4104482" y="4214813"/>
          <a:ext cx="1219200" cy="914400"/>
        </p:xfrm>
        <a:graphic>
          <a:graphicData uri="http://schemas.openxmlformats.org/presentationml/2006/ole">
            <p:oleObj spid="_x0000_s1032" name="Equation" r:id="rId9" imgW="1218960" imgH="914400" progId="Equation.3">
              <p:embed/>
            </p:oleObj>
          </a:graphicData>
        </a:graphic>
      </p:graphicFrame>
      <p:graphicFrame>
        <p:nvGraphicFramePr>
          <p:cNvPr id="22" name="Object 4"/>
          <p:cNvGraphicFramePr>
            <a:graphicFrameLocks noChangeAspect="1"/>
          </p:cNvGraphicFramePr>
          <p:nvPr/>
        </p:nvGraphicFramePr>
        <p:xfrm>
          <a:off x="5780088" y="4214813"/>
          <a:ext cx="1231900" cy="914400"/>
        </p:xfrm>
        <a:graphic>
          <a:graphicData uri="http://schemas.openxmlformats.org/presentationml/2006/ole">
            <p:oleObj spid="_x0000_s1033" name="Equation" r:id="rId10" imgW="1231560" imgH="914400" progId="Equation.3">
              <p:embed/>
            </p:oleObj>
          </a:graphicData>
        </a:graphic>
      </p:graphicFrame>
      <p:sp>
        <p:nvSpPr>
          <p:cNvPr id="23" name="矩形 22"/>
          <p:cNvSpPr/>
          <p:nvPr/>
        </p:nvSpPr>
        <p:spPr>
          <a:xfrm>
            <a:off x="1714480" y="4429132"/>
            <a:ext cx="28575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285852" y="4903480"/>
            <a:ext cx="28575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57224" y="5429264"/>
            <a:ext cx="5864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{(1,1), (1, 2), (1, 4), (2,1),(2,2), (2,4), (3, 3), (4, 1), (4,2), (4,4)}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Equivalence Relations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relation </a:t>
            </a:r>
            <a:r>
              <a:rPr lang="en-US" altLang="zh-CN" dirty="0" smtClean="0">
                <a:solidFill>
                  <a:srgbClr val="C00000"/>
                </a:solidFill>
              </a:rPr>
              <a:t>R</a:t>
            </a:r>
            <a:r>
              <a:rPr lang="en-US" altLang="zh-CN" dirty="0" smtClean="0"/>
              <a:t> on a set A is called an equivalence relation if it is </a:t>
            </a:r>
            <a:r>
              <a:rPr lang="en-US" altLang="zh-CN" i="1" dirty="0" smtClean="0">
                <a:solidFill>
                  <a:srgbClr val="C00000"/>
                </a:solidFill>
              </a:rPr>
              <a:t>reflexive</a:t>
            </a:r>
            <a:r>
              <a:rPr lang="en-US" altLang="zh-CN" dirty="0" smtClean="0"/>
              <a:t>, </a:t>
            </a:r>
            <a:r>
              <a:rPr lang="en-US" altLang="zh-CN" i="1" dirty="0" smtClean="0">
                <a:solidFill>
                  <a:srgbClr val="C00000"/>
                </a:solidFill>
              </a:rPr>
              <a:t>symmetric</a:t>
            </a:r>
            <a:r>
              <a:rPr lang="en-US" altLang="zh-CN" dirty="0" smtClean="0"/>
              <a:t>, and </a:t>
            </a:r>
            <a:r>
              <a:rPr lang="en-US" altLang="zh-CN" i="1" dirty="0" smtClean="0">
                <a:solidFill>
                  <a:srgbClr val="C00000"/>
                </a:solidFill>
              </a:rPr>
              <a:t>transitive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if 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)∈</a:t>
            </a:r>
            <a:r>
              <a:rPr lang="en-US" altLang="zh-CN" dirty="0" smtClean="0">
                <a:solidFill>
                  <a:srgbClr val="C00000"/>
                </a:solidFill>
              </a:rPr>
              <a:t>R </a:t>
            </a:r>
            <a:r>
              <a:rPr lang="en-US" altLang="zh-CN" dirty="0" smtClean="0"/>
              <a:t>or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i="1" dirty="0" smtClean="0"/>
              <a:t>a R b</a:t>
            </a:r>
            <a:r>
              <a:rPr lang="en-US" altLang="zh-CN" dirty="0" smtClean="0"/>
              <a:t>, a and b are </a:t>
            </a:r>
            <a:r>
              <a:rPr lang="en-US" altLang="zh-CN" b="1" dirty="0" smtClean="0"/>
              <a:t>equivalent</a:t>
            </a:r>
            <a:r>
              <a:rPr lang="en-US" altLang="zh-CN" i="1" dirty="0" smtClean="0"/>
              <a:t>, </a:t>
            </a:r>
            <a:r>
              <a:rPr lang="en-US" altLang="zh-CN" dirty="0" smtClean="0"/>
              <a:t>denoted as </a:t>
            </a:r>
            <a:r>
              <a:rPr lang="en-US" altLang="zh-CN" i="1" dirty="0" smtClean="0"/>
              <a:t>a</a:t>
            </a:r>
            <a:r>
              <a:rPr lang="en-US" altLang="zh-CN" dirty="0" smtClean="0">
                <a:solidFill>
                  <a:srgbClr val="C00000"/>
                </a:solidFill>
              </a:rPr>
              <a:t> ∽ </a:t>
            </a:r>
            <a:r>
              <a:rPr lang="en-US" altLang="zh-CN" i="1" dirty="0" smtClean="0"/>
              <a:t>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Let </a:t>
            </a:r>
            <a:r>
              <a:rPr lang="en-US" altLang="zh-CN" i="1" dirty="0" smtClean="0"/>
              <a:t>R </a:t>
            </a:r>
            <a:r>
              <a:rPr lang="en-US" altLang="zh-CN" dirty="0" smtClean="0"/>
              <a:t>be the relation on the set of integers such that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aRb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if and only if 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C00000"/>
                </a:solidFill>
              </a:rPr>
              <a:t>a = b or a = −b</a:t>
            </a:r>
            <a:r>
              <a:rPr lang="en-US" altLang="zh-CN" i="1" dirty="0" smtClean="0"/>
              <a:t>.</a:t>
            </a:r>
          </a:p>
          <a:p>
            <a:r>
              <a:rPr lang="en-US" altLang="zh-CN" i="1" dirty="0" smtClean="0"/>
              <a:t>Equivalence relation or not?</a:t>
            </a:r>
          </a:p>
          <a:p>
            <a:r>
              <a:rPr lang="en-US" altLang="zh-CN" i="1" dirty="0" smtClean="0">
                <a:solidFill>
                  <a:srgbClr val="C00000"/>
                </a:solidFill>
              </a:rPr>
              <a:t>Reflexive? </a:t>
            </a:r>
          </a:p>
          <a:p>
            <a:r>
              <a:rPr lang="en-US" altLang="zh-CN" i="1" dirty="0" smtClean="0">
                <a:solidFill>
                  <a:srgbClr val="C00000"/>
                </a:solidFill>
              </a:rPr>
              <a:t>Symmetric?</a:t>
            </a:r>
          </a:p>
          <a:p>
            <a:r>
              <a:rPr lang="en-US" altLang="zh-CN" i="1" dirty="0" smtClean="0">
                <a:solidFill>
                  <a:srgbClr val="C00000"/>
                </a:solidFill>
              </a:rPr>
              <a:t>Transitive?</a:t>
            </a:r>
            <a:endParaRPr lang="zh-CN" altLang="en-US" i="1" dirty="0" smtClean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Let </a:t>
            </a:r>
            <a:r>
              <a:rPr lang="en-US" altLang="zh-CN" i="1" dirty="0" smtClean="0"/>
              <a:t>R </a:t>
            </a:r>
            <a:r>
              <a:rPr lang="en-US" altLang="zh-CN" dirty="0" smtClean="0"/>
              <a:t>be the relation on the set of real numbers such that </a:t>
            </a:r>
            <a:r>
              <a:rPr lang="en-US" altLang="zh-CN" i="1" dirty="0" err="1" smtClean="0"/>
              <a:t>aRb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if and only if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−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 is an integer.</a:t>
            </a:r>
          </a:p>
          <a:p>
            <a:r>
              <a:rPr lang="en-US" altLang="zh-CN" dirty="0" smtClean="0"/>
              <a:t>Is </a:t>
            </a:r>
            <a:r>
              <a:rPr lang="en-US" altLang="zh-CN" i="1" dirty="0" smtClean="0"/>
              <a:t>R </a:t>
            </a:r>
            <a:r>
              <a:rPr lang="en-US" altLang="zh-CN" dirty="0" smtClean="0"/>
              <a:t>an equivalence relation?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Reflexive?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−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= 0 is an integer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Symmetric?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−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 is an integer, so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−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is also an integer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Transitive?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−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−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 are integers, so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−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 = (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−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) + (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−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) is also an integer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Let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be an integer with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&gt; 1. </a:t>
            </a:r>
            <a:br>
              <a:rPr lang="en-US" altLang="zh-CN" dirty="0" smtClean="0"/>
            </a:br>
            <a:r>
              <a:rPr lang="en-US" altLang="zh-CN" dirty="0" smtClean="0"/>
              <a:t>R = {(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) |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≡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 (mod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)}</a:t>
            </a:r>
          </a:p>
          <a:p>
            <a:r>
              <a:rPr lang="en-US" altLang="zh-CN" dirty="0" smtClean="0"/>
              <a:t>on the set of integers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Reflexive? </a:t>
            </a:r>
            <a:r>
              <a:rPr lang="en-US" altLang="zh-CN" dirty="0" smtClean="0"/>
              <a:t>a ≡ a (mod m)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Symmetric?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−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km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 −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= (−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)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, so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 ≡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(mod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Transitive?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−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km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 −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lm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−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 = (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−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) + (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 −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) = </a:t>
            </a:r>
            <a:r>
              <a:rPr lang="en-US" altLang="zh-CN" i="1" dirty="0" smtClean="0"/>
              <a:t>km</a:t>
            </a:r>
            <a:r>
              <a:rPr lang="en-US" altLang="zh-CN" dirty="0" smtClean="0"/>
              <a:t> + </a:t>
            </a:r>
            <a:r>
              <a:rPr lang="en-US" altLang="zh-CN" i="1" dirty="0" smtClean="0"/>
              <a:t>lm</a:t>
            </a:r>
            <a:r>
              <a:rPr lang="en-US" altLang="zh-CN" dirty="0" smtClean="0"/>
              <a:t> = (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+ 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)</a:t>
            </a:r>
            <a:r>
              <a:rPr lang="en-US" altLang="zh-CN" i="1" dirty="0" smtClean="0"/>
              <a:t>m</a:t>
            </a:r>
            <a:endParaRPr lang="zh-CN" altLang="en-US" i="1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86116" y="500042"/>
            <a:ext cx="4065537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3200" b="1" dirty="0" smtClean="0"/>
              <a:t>Congruence Modulo </a:t>
            </a:r>
            <a:r>
              <a:rPr lang="en-US" altLang="zh-CN" sz="3200" b="1" i="1" dirty="0" smtClean="0"/>
              <a:t>m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Suppose that R is the relation on the set of strings of English letters such that </a:t>
            </a:r>
            <a:r>
              <a:rPr lang="en-US" altLang="zh-CN" i="1" dirty="0" err="1" smtClean="0"/>
              <a:t>a</a:t>
            </a:r>
            <a:r>
              <a:rPr lang="en-US" altLang="zh-CN" dirty="0" err="1" smtClean="0"/>
              <a:t>R</a:t>
            </a:r>
            <a:r>
              <a:rPr lang="en-US" altLang="zh-CN" i="1" dirty="0" err="1" smtClean="0"/>
              <a:t>b</a:t>
            </a:r>
            <a:r>
              <a:rPr lang="en-US" altLang="zh-CN" dirty="0" smtClean="0"/>
              <a:t> if and only if l(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) = l(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), where l(x) is the length of the string x. </a:t>
            </a:r>
          </a:p>
          <a:p>
            <a:r>
              <a:rPr lang="en-US" altLang="zh-CN" dirty="0" smtClean="0"/>
              <a:t>Is R an equivalence relation?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Let </a:t>
            </a:r>
            <a:r>
              <a:rPr lang="en-US" altLang="zh-CN" sz="2400" i="1" dirty="0" smtClean="0"/>
              <a:t>n</a:t>
            </a:r>
            <a:r>
              <a:rPr lang="en-US" altLang="zh-CN" sz="2400" dirty="0" smtClean="0"/>
              <a:t> be a positive integer and S a set of strings. Suppose that </a:t>
            </a:r>
            <a:r>
              <a:rPr lang="en-US" altLang="zh-CN" sz="2400" i="1" dirty="0" err="1" smtClean="0"/>
              <a:t>R</a:t>
            </a:r>
            <a:r>
              <a:rPr lang="en-US" altLang="zh-CN" sz="2400" i="1" baseline="-25000" dirty="0" err="1" smtClean="0"/>
              <a:t>n</a:t>
            </a:r>
            <a:r>
              <a:rPr lang="en-US" altLang="zh-CN" sz="2400" dirty="0" smtClean="0"/>
              <a:t> is the relation on S such that </a:t>
            </a:r>
            <a:r>
              <a:rPr lang="en-US" altLang="zh-CN" sz="2400" dirty="0" err="1" smtClean="0"/>
              <a:t>s</a:t>
            </a:r>
            <a:r>
              <a:rPr lang="en-US" altLang="zh-CN" sz="2400" i="1" dirty="0" err="1" smtClean="0"/>
              <a:t>R</a:t>
            </a:r>
            <a:r>
              <a:rPr lang="en-US" altLang="zh-CN" sz="2400" i="1" baseline="-25000" dirty="0" err="1" smtClean="0"/>
              <a:t>n</a:t>
            </a:r>
            <a:r>
              <a:rPr lang="en-US" altLang="zh-CN" sz="2400" dirty="0" err="1" smtClean="0"/>
              <a:t>t</a:t>
            </a:r>
            <a:r>
              <a:rPr lang="en-US" altLang="zh-CN" sz="2400" dirty="0" smtClean="0"/>
              <a:t> if and only if s = t , or both s and t have at least </a:t>
            </a:r>
            <a:r>
              <a:rPr lang="en-US" altLang="zh-CN" sz="2400" i="1" dirty="0" smtClean="0"/>
              <a:t>n</a:t>
            </a:r>
            <a:r>
              <a:rPr lang="en-US" altLang="zh-CN" sz="2400" dirty="0" smtClean="0"/>
              <a:t> characters and the first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n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characters of s and t are the same.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Reflexive? </a:t>
            </a:r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Symmetric? </a:t>
            </a:r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Transitive? 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00430" y="3357562"/>
            <a:ext cx="5214974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 smtClean="0"/>
              <a:t>In traditional C, only the first eight characters of a variable name are checked by the compiler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2708</TotalTime>
  <Words>1260</Words>
  <Application>Microsoft Office PowerPoint</Application>
  <PresentationFormat>全屏显示(4:3)</PresentationFormat>
  <Paragraphs>167</Paragraphs>
  <Slides>26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Office 主题</vt:lpstr>
      <vt:lpstr>Equation</vt:lpstr>
      <vt:lpstr>Discrete Math</vt:lpstr>
      <vt:lpstr>Curriculum Progress </vt:lpstr>
      <vt:lpstr>Review</vt:lpstr>
      <vt:lpstr>Equivalence Relations</vt:lpstr>
      <vt:lpstr>Example 1</vt:lpstr>
      <vt:lpstr>Example 2</vt:lpstr>
      <vt:lpstr>Example 3</vt:lpstr>
      <vt:lpstr>Example 4</vt:lpstr>
      <vt:lpstr>Example 5</vt:lpstr>
      <vt:lpstr>Example 6,7</vt:lpstr>
      <vt:lpstr>Content</vt:lpstr>
      <vt:lpstr>Equivalence Classes</vt:lpstr>
      <vt:lpstr>Example 1</vt:lpstr>
      <vt:lpstr>Example 3</vt:lpstr>
      <vt:lpstr>Example 5</vt:lpstr>
      <vt:lpstr>Content</vt:lpstr>
      <vt:lpstr>Partitions</vt:lpstr>
      <vt:lpstr>Partitions</vt:lpstr>
      <vt:lpstr>Partitions</vt:lpstr>
      <vt:lpstr>Example 3</vt:lpstr>
      <vt:lpstr>Example 5</vt:lpstr>
      <vt:lpstr>Partitions</vt:lpstr>
      <vt:lpstr>Example 8</vt:lpstr>
      <vt:lpstr>Content</vt:lpstr>
      <vt:lpstr>Key Knowledge Points</vt:lpstr>
      <vt:lpstr>Homework</vt:lpstr>
    </vt:vector>
  </TitlesOfParts>
  <Company>Ningbo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Hamming Chen</dc:creator>
  <cp:lastModifiedBy>Haiming Chen</cp:lastModifiedBy>
  <cp:revision>816</cp:revision>
  <dcterms:created xsi:type="dcterms:W3CDTF">2017-07-01T03:07:16Z</dcterms:created>
  <dcterms:modified xsi:type="dcterms:W3CDTF">2019-11-15T09:44:37Z</dcterms:modified>
</cp:coreProperties>
</file>