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1" r:id="rId23"/>
    <p:sldId id="276" r:id="rId24"/>
    <p:sldId id="280" r:id="rId25"/>
    <p:sldId id="282" r:id="rId26"/>
    <p:sldId id="283" r:id="rId27"/>
    <p:sldId id="277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239" autoAdjust="0"/>
  </p:normalViewPr>
  <p:slideViewPr>
    <p:cSldViewPr>
      <p:cViewPr varScale="1">
        <p:scale>
          <a:sx n="97" d="100"/>
          <a:sy n="97" d="100"/>
        </p:scale>
        <p:origin x="-19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643050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429000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Well-ordered 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43248"/>
            <a:ext cx="8229600" cy="2697163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The set of ordered pairs of positive integers, Z</a:t>
            </a:r>
            <a:r>
              <a:rPr lang="en-US" altLang="zh-CN" sz="2400" baseline="30000" dirty="0" smtClean="0"/>
              <a:t>+</a:t>
            </a:r>
            <a:r>
              <a:rPr lang="en-US" altLang="zh-CN" sz="2400" dirty="0" smtClean="0"/>
              <a:t>× Z</a:t>
            </a:r>
            <a:r>
              <a:rPr lang="en-US" altLang="zh-CN" sz="2400" baseline="30000" dirty="0" smtClean="0"/>
              <a:t>+</a:t>
            </a:r>
            <a:r>
              <a:rPr lang="en-US" altLang="zh-CN" sz="2400" dirty="0" smtClean="0"/>
              <a:t>, with (a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a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 (b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b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 if 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&lt; b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or if 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= b</a:t>
            </a:r>
            <a:r>
              <a:rPr lang="en-US" altLang="zh-CN" sz="2400" baseline="-25000" dirty="0" smtClean="0"/>
              <a:t>1 </a:t>
            </a:r>
            <a:r>
              <a:rPr lang="en-US" altLang="zh-CN" sz="2400" dirty="0" smtClean="0"/>
              <a:t>and a</a:t>
            </a:r>
            <a:r>
              <a:rPr lang="en-US" altLang="zh-CN" sz="2400" baseline="-25000" dirty="0" smtClean="0"/>
              <a:t>2 </a:t>
            </a:r>
            <a:r>
              <a:rPr lang="en-US" altLang="zh-CN" sz="2400" dirty="0" smtClean="0"/>
              <a:t>≤ b</a:t>
            </a:r>
            <a:r>
              <a:rPr lang="en-US" altLang="zh-CN" sz="2400" baseline="-25000" dirty="0" smtClean="0"/>
              <a:t>2 </a:t>
            </a:r>
            <a:r>
              <a:rPr lang="en-US" altLang="zh-CN" sz="2400" dirty="0" smtClean="0"/>
              <a:t>(the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lexicographic ordering),</a:t>
            </a:r>
            <a:r>
              <a:rPr lang="en-US" altLang="zh-CN" sz="2400" dirty="0" smtClean="0"/>
              <a:t> is a well-ordered set.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set Z, with the usual ≤ ordering, is not well-ordered because the set of negative integers, which is a subset of Z, has no least element.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61546"/>
            <a:ext cx="9144000" cy="92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Lexicographic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</a:t>
            </a:r>
            <a:r>
              <a:rPr lang="en-US" altLang="zh-CN" dirty="0" err="1" smtClean="0"/>
              <a:t>posets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lexicographic ordering    on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 × A</a:t>
            </a:r>
            <a:r>
              <a:rPr lang="en-US" altLang="zh-CN" i="1" baseline="-25000" dirty="0" smtClean="0"/>
              <a:t>2</a:t>
            </a:r>
            <a:endParaRPr lang="en-US" altLang="zh-CN" baseline="-250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714488"/>
            <a:ext cx="314735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285992"/>
            <a:ext cx="428628" cy="4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3143248"/>
            <a:ext cx="703939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71612"/>
            <a:ext cx="9144000" cy="88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285991"/>
            <a:ext cx="3443294" cy="353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6072205"/>
            <a:ext cx="64944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Lexicographic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lexicographic ordering can be defined on the Cartesian product of </a:t>
            </a:r>
            <a:r>
              <a:rPr lang="en-US" altLang="zh-CN" i="1" dirty="0" smtClean="0"/>
              <a:t>n </a:t>
            </a:r>
            <a:r>
              <a:rPr lang="en-US" altLang="zh-CN" dirty="0" err="1" smtClean="0"/>
              <a:t>posets</a:t>
            </a:r>
            <a:r>
              <a:rPr lang="en-US" altLang="zh-CN" i="1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714620"/>
            <a:ext cx="11525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696332"/>
            <a:ext cx="25908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143248"/>
            <a:ext cx="592559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4214818"/>
            <a:ext cx="430276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Lexicographic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definition of lexicographic ordering is that the string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 . . . a</a:t>
            </a:r>
            <a:r>
              <a:rPr lang="en-US" altLang="zh-CN" i="1" baseline="-25000" dirty="0" smtClean="0"/>
              <a:t>m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less than</a:t>
            </a:r>
            <a:r>
              <a:rPr lang="en-US" altLang="zh-CN" i="1" dirty="0" smtClean="0"/>
              <a:t> b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 . . . </a:t>
            </a:r>
            <a:r>
              <a:rPr lang="en-US" altLang="zh-CN" i="1" dirty="0" err="1" smtClean="0"/>
              <a:t>b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if and only if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14686"/>
            <a:ext cx="701374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000100" y="4429132"/>
            <a:ext cx="200026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i="1" dirty="0" smtClean="0"/>
              <a:t>t = min(m, n)</a:t>
            </a:r>
            <a:endParaRPr lang="zh-CN" alt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429132"/>
            <a:ext cx="2895120" cy="5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4857760"/>
            <a:ext cx="3526782" cy="64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5429264"/>
            <a:ext cx="298723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Hasse</a:t>
            </a:r>
            <a:r>
              <a:rPr lang="en-US" altLang="zh-CN" b="1" dirty="0" smtClean="0"/>
              <a:t> Diagrams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1857388" cy="365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071678"/>
            <a:ext cx="142876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1214414" y="5643578"/>
            <a:ext cx="346877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a partial ordering must be reflexive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29190" y="5643578"/>
            <a:ext cx="354789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a partial ordering must be transitive</a:t>
            </a:r>
            <a:endParaRPr lang="zh-CN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2214554"/>
            <a:ext cx="9810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6043856" y="4429132"/>
            <a:ext cx="310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edges are pointed “upward”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Draw the </a:t>
            </a:r>
            <a:r>
              <a:rPr lang="en-US" altLang="zh-CN" sz="2000" dirty="0" err="1" smtClean="0"/>
              <a:t>Hasse</a:t>
            </a:r>
            <a:r>
              <a:rPr lang="en-US" altLang="zh-CN" sz="2000" dirty="0" smtClean="0"/>
              <a:t> diagram representing the partial ordering {(a, b) |a divides b} on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{1, 2, 3, 4, 6, 8, 12}.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2309818" cy="363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571744"/>
            <a:ext cx="2257432" cy="33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2357430"/>
            <a:ext cx="1811170" cy="37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Draw the </a:t>
            </a:r>
            <a:r>
              <a:rPr lang="en-US" altLang="zh-CN" sz="2000" dirty="0" err="1" smtClean="0"/>
              <a:t>Hasse</a:t>
            </a:r>
            <a:r>
              <a:rPr lang="en-US" altLang="zh-CN" sz="2000" dirty="0" smtClean="0"/>
              <a:t> diagram for the partial ordering {(A,B) | A ⊆ B} on the power set P(S) where S = {a, b, c}.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85918" y="5572140"/>
            <a:ext cx="71438" cy="714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42976" y="4929198"/>
            <a:ext cx="71438" cy="714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857496"/>
            <a:ext cx="2571768" cy="2736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 7"/>
          <p:cNvSpPr/>
          <p:nvPr/>
        </p:nvSpPr>
        <p:spPr>
          <a:xfrm>
            <a:off x="1785918" y="4714884"/>
            <a:ext cx="71438" cy="714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57422" y="4857760"/>
            <a:ext cx="71438" cy="714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1538" y="4143380"/>
            <a:ext cx="71438" cy="714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785918" y="3929066"/>
            <a:ext cx="71438" cy="714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85918" y="3429000"/>
            <a:ext cx="71438" cy="714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357422" y="4071942"/>
            <a:ext cx="71438" cy="714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57290" y="3000372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err="1" smtClean="0">
                <a:solidFill>
                  <a:srgbClr val="FF0000"/>
                </a:solidFill>
              </a:rPr>
              <a:t>a,b,c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8596" y="3786190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err="1" smtClean="0">
                <a:solidFill>
                  <a:srgbClr val="FF0000"/>
                </a:solidFill>
              </a:rPr>
              <a:t>a,c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85852" y="3929066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err="1" smtClean="0">
                <a:solidFill>
                  <a:srgbClr val="FF0000"/>
                </a:solidFill>
              </a:rPr>
              <a:t>a,b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14546" y="3786190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err="1" smtClean="0">
                <a:solidFill>
                  <a:srgbClr val="FF0000"/>
                </a:solidFill>
              </a:rPr>
              <a:t>b,c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57290" y="4714884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{c}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596" y="4714884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{a}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85984" y="4714884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{b}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57290" y="5643578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∅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Maximal and Minimal Elements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a </a:t>
            </a:r>
            <a:r>
              <a:rPr lang="en-US" altLang="zh-CN" dirty="0" smtClean="0"/>
              <a:t>is </a:t>
            </a:r>
            <a:r>
              <a:rPr lang="en-US" altLang="zh-CN" dirty="0" smtClean="0">
                <a:solidFill>
                  <a:srgbClr val="FF0000"/>
                </a:solidFill>
              </a:rPr>
              <a:t>maximal</a:t>
            </a:r>
            <a:r>
              <a:rPr lang="en-US" altLang="zh-CN" dirty="0" smtClean="0"/>
              <a:t> in the </a:t>
            </a:r>
            <a:r>
              <a:rPr lang="en-US" altLang="zh-CN" dirty="0" err="1" smtClean="0"/>
              <a:t>poset</a:t>
            </a:r>
            <a:r>
              <a:rPr lang="en-US" altLang="zh-CN" dirty="0" smtClean="0"/>
              <a:t> (S,   ) if there is no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∈ S such that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≺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.</a:t>
            </a:r>
          </a:p>
          <a:p>
            <a:r>
              <a:rPr lang="en-US" altLang="zh-CN" i="1" dirty="0" smtClean="0"/>
              <a:t>a</a:t>
            </a:r>
            <a:r>
              <a:rPr lang="en-US" altLang="zh-CN" dirty="0" smtClean="0"/>
              <a:t> is </a:t>
            </a:r>
            <a:r>
              <a:rPr lang="en-US" altLang="zh-CN" dirty="0" smtClean="0">
                <a:solidFill>
                  <a:srgbClr val="FF0000"/>
                </a:solidFill>
              </a:rPr>
              <a:t>minimal </a:t>
            </a:r>
            <a:r>
              <a:rPr lang="en-US" altLang="zh-CN" dirty="0" smtClean="0"/>
              <a:t>if there is no element </a:t>
            </a:r>
            <a:r>
              <a:rPr lang="en-US" altLang="zh-CN" i="1" dirty="0" smtClean="0"/>
              <a:t>b </a:t>
            </a:r>
            <a:r>
              <a:rPr lang="en-US" altLang="zh-CN" dirty="0" smtClean="0"/>
              <a:t>∈ S such that </a:t>
            </a:r>
            <a:r>
              <a:rPr lang="en-US" altLang="zh-CN" i="1" dirty="0" smtClean="0"/>
              <a:t>b </a:t>
            </a:r>
            <a:r>
              <a:rPr lang="en-US" altLang="zh-CN" dirty="0" smtClean="0"/>
              <a:t>≺ </a:t>
            </a:r>
            <a:r>
              <a:rPr lang="en-US" altLang="zh-CN" i="1" dirty="0" smtClean="0"/>
              <a:t>a.</a:t>
            </a:r>
          </a:p>
          <a:p>
            <a:r>
              <a:rPr lang="en-US" altLang="zh-CN" dirty="0" smtClean="0"/>
              <a:t>They are the “top” and “bottom” elements in the diagram.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643050"/>
            <a:ext cx="428628" cy="4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Maximal and Minimal 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Which elements of the </a:t>
            </a:r>
            <a:r>
              <a:rPr lang="en-US" altLang="zh-CN" dirty="0" err="1" smtClean="0"/>
              <a:t>poset</a:t>
            </a:r>
            <a:r>
              <a:rPr lang="en-US" altLang="zh-CN" dirty="0" smtClean="0"/>
              <a:t> ({2, 4, 5, 10, 12, 20, 25}, |) are maximal, and which are minimal?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3143248"/>
            <a:ext cx="3037839" cy="243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214686"/>
            <a:ext cx="7466013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643438" y="2857496"/>
            <a:ext cx="1805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greatest element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7224" y="4929198"/>
            <a:ext cx="1483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least element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43702" y="4929198"/>
            <a:ext cx="1483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least element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5140" y="2857496"/>
            <a:ext cx="1805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greatest element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Progress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900" b="1" dirty="0" smtClean="0"/>
              <a:t>Part 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Logic </a:t>
            </a:r>
            <a:r>
              <a:rPr lang="zh-CN" altLang="en-US" sz="2900" b="1" dirty="0" smtClean="0"/>
              <a:t>（</a:t>
            </a:r>
            <a:r>
              <a:rPr lang="en-US" altLang="zh-CN" sz="2900" b="1" dirty="0" smtClean="0"/>
              <a:t>Thinking in Mathematics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1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2900" b="1" dirty="0" smtClean="0"/>
              <a:t>Part II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Combinatorial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Basic of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Pigeonhole Principle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Permutation and Combination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Binomial Coefficients and Combinations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Lists and Sequences </a:t>
            </a:r>
            <a:r>
              <a:rPr lang="en-US" altLang="zh-CN" sz="2200" u="sng" dirty="0" smtClean="0">
                <a:solidFill>
                  <a:schemeClr val="bg1">
                    <a:lumMod val="65000"/>
                  </a:schemeClr>
                </a:solidFill>
              </a:rPr>
              <a:t>(Recursive Definition /Recurrence Relations)</a:t>
            </a:r>
          </a:p>
          <a:p>
            <a:r>
              <a:rPr lang="en-US" altLang="zh-CN" sz="2900" b="1" dirty="0" smtClean="0"/>
              <a:t>Part III: Discrete Structure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pPr lvl="1"/>
            <a:r>
              <a:rPr lang="en-US" altLang="zh-CN" sz="2900" dirty="0" smtClean="0">
                <a:solidFill>
                  <a:srgbClr val="FF0000"/>
                </a:solidFill>
              </a:rPr>
              <a:t>Relations</a:t>
            </a:r>
          </a:p>
          <a:p>
            <a:pPr lvl="1"/>
            <a:r>
              <a:rPr lang="en-US" altLang="zh-CN" sz="2900" dirty="0" smtClean="0"/>
              <a:t>Trees</a:t>
            </a:r>
          </a:p>
          <a:p>
            <a:pPr lvl="1"/>
            <a:r>
              <a:rPr lang="en-US" altLang="zh-CN" sz="2900" dirty="0" smtClean="0"/>
              <a:t>Graphs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600" u="sng" dirty="0" smtClean="0"/>
              <a:t>Algebra (Groups)</a:t>
            </a:r>
            <a:r>
              <a:rPr lang="en-US" altLang="zh-CN" sz="2600" dirty="0" smtClean="0"/>
              <a:t> *</a:t>
            </a:r>
            <a:endParaRPr lang="en-US" altLang="zh-CN" sz="2600" u="sng" dirty="0" smtClean="0"/>
          </a:p>
          <a:p>
            <a:pPr lvl="1"/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Upper bound and lower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element that is greater than or equal to all the elements in </a:t>
            </a:r>
            <a:r>
              <a:rPr lang="en-US" altLang="zh-CN" dirty="0" smtClean="0">
                <a:solidFill>
                  <a:srgbClr val="FF0000"/>
                </a:solidFill>
              </a:rPr>
              <a:t>a subset </a:t>
            </a:r>
            <a:r>
              <a:rPr lang="en-US" altLang="zh-CN" i="1" dirty="0" smtClean="0">
                <a:solidFill>
                  <a:srgbClr val="FF0000"/>
                </a:solidFill>
              </a:rPr>
              <a:t>A </a:t>
            </a:r>
            <a:r>
              <a:rPr lang="en-US" altLang="zh-CN" dirty="0" smtClean="0"/>
              <a:t>of a </a:t>
            </a:r>
            <a:r>
              <a:rPr lang="en-US" altLang="zh-CN" dirty="0" err="1" smtClean="0"/>
              <a:t>poset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(S,    ).</a:t>
            </a:r>
          </a:p>
          <a:p>
            <a:r>
              <a:rPr lang="en-US" altLang="zh-CN" i="1" dirty="0" smtClean="0"/>
              <a:t>u</a:t>
            </a:r>
            <a:r>
              <a:rPr lang="en-US" altLang="zh-CN" dirty="0" smtClean="0"/>
              <a:t> is an element of S such that </a:t>
            </a:r>
            <a:r>
              <a:rPr lang="en-US" altLang="zh-CN" i="1" dirty="0" smtClean="0"/>
              <a:t>a    u </a:t>
            </a:r>
            <a:r>
              <a:rPr lang="en-US" altLang="zh-CN" dirty="0" smtClean="0"/>
              <a:t>for all elements </a:t>
            </a:r>
            <a:r>
              <a:rPr lang="en-US" altLang="zh-CN" i="1" dirty="0" smtClean="0"/>
              <a:t>a ∈ A</a:t>
            </a:r>
          </a:p>
          <a:p>
            <a:r>
              <a:rPr lang="en-US" altLang="zh-CN" i="1" dirty="0" smtClean="0"/>
              <a:t>l </a:t>
            </a:r>
            <a:r>
              <a:rPr lang="en-US" altLang="zh-CN" dirty="0" smtClean="0"/>
              <a:t>is an element of S such that</a:t>
            </a:r>
            <a:r>
              <a:rPr lang="en-US" altLang="zh-CN" i="1" dirty="0" smtClean="0"/>
              <a:t> l    a </a:t>
            </a:r>
            <a:r>
              <a:rPr lang="en-US" altLang="zh-CN" dirty="0" smtClean="0"/>
              <a:t>for all elements </a:t>
            </a:r>
            <a:r>
              <a:rPr lang="en-US" altLang="zh-CN" i="1" dirty="0" smtClean="0"/>
              <a:t>a ∈ 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643182"/>
            <a:ext cx="428628" cy="4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3214686"/>
            <a:ext cx="428628" cy="4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4286256"/>
            <a:ext cx="428628" cy="4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8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Find the lower and upper bounds of the subsets {a, b, c}, {j, h}, and {a, c, d, f }</a:t>
            </a:r>
          </a:p>
          <a:p>
            <a:endParaRPr lang="en-US" altLang="zh-CN" sz="2400" dirty="0" smtClean="0"/>
          </a:p>
          <a:p>
            <a:r>
              <a:rPr lang="pt-BR" altLang="zh-CN" sz="2400" dirty="0" smtClean="0"/>
              <a:t>e, f, j, and h; a</a:t>
            </a:r>
          </a:p>
          <a:p>
            <a:r>
              <a:rPr lang="pt-BR" altLang="zh-CN" sz="2400" dirty="0" smtClean="0"/>
              <a:t> ; </a:t>
            </a:r>
            <a:r>
              <a:rPr lang="en-US" altLang="zh-CN" sz="2400" dirty="0" smtClean="0"/>
              <a:t>a, b, c, d, e, and f</a:t>
            </a:r>
          </a:p>
          <a:p>
            <a:r>
              <a:rPr lang="en-US" altLang="zh-CN" sz="2400" dirty="0" smtClean="0"/>
              <a:t>f , h, and j; a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714488"/>
            <a:ext cx="23812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44" y="4786322"/>
            <a:ext cx="3904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least upper bound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lub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(A)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844" y="5429264"/>
            <a:ext cx="4354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greatest lower bound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glb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(A)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72132" y="2214554"/>
            <a:ext cx="857256" cy="2071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857620" y="4643446"/>
            <a:ext cx="5072098" cy="830997"/>
            <a:chOff x="3857620" y="4643446"/>
            <a:chExt cx="5072098" cy="830997"/>
          </a:xfrm>
        </p:grpSpPr>
        <p:sp>
          <p:nvSpPr>
            <p:cNvPr id="9" name="矩形 8"/>
            <p:cNvSpPr/>
            <p:nvPr/>
          </p:nvSpPr>
          <p:spPr>
            <a:xfrm>
              <a:off x="3857620" y="4643446"/>
              <a:ext cx="507209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/>
                <a:t>if </a:t>
              </a:r>
              <a:r>
                <a:rPr lang="en-US" altLang="zh-CN" sz="2400" i="1" dirty="0" smtClean="0"/>
                <a:t>a      </a:t>
              </a:r>
              <a:r>
                <a:rPr lang="en-US" altLang="zh-CN" sz="2400" i="1" dirty="0" smtClean="0">
                  <a:solidFill>
                    <a:srgbClr val="FF0000"/>
                  </a:solidFill>
                </a:rPr>
                <a:t>x</a:t>
              </a:r>
              <a:r>
                <a:rPr lang="en-US" altLang="zh-CN" sz="2400" i="1" dirty="0" smtClean="0"/>
                <a:t> whenever a ∈ A, and </a:t>
              </a:r>
              <a:r>
                <a:rPr lang="en-US" altLang="zh-CN" sz="2400" i="1" dirty="0" smtClean="0">
                  <a:solidFill>
                    <a:srgbClr val="FF0000"/>
                  </a:solidFill>
                </a:rPr>
                <a:t>x</a:t>
              </a:r>
              <a:r>
                <a:rPr lang="en-US" altLang="zh-CN" sz="2400" i="1" dirty="0" smtClean="0"/>
                <a:t>      z whenever z is an upper bound of A</a:t>
              </a:r>
              <a:endParaRPr lang="zh-CN" altLang="en-US" sz="2400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57686" y="4714884"/>
              <a:ext cx="346028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869310" y="4714884"/>
              <a:ext cx="346028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" name="组合 14"/>
          <p:cNvGrpSpPr/>
          <p:nvPr/>
        </p:nvGrpSpPr>
        <p:grpSpPr>
          <a:xfrm>
            <a:off x="4286248" y="5357826"/>
            <a:ext cx="5072098" cy="830997"/>
            <a:chOff x="3857620" y="4643446"/>
            <a:chExt cx="5072098" cy="830997"/>
          </a:xfrm>
        </p:grpSpPr>
        <p:sp>
          <p:nvSpPr>
            <p:cNvPr id="16" name="矩形 15"/>
            <p:cNvSpPr/>
            <p:nvPr/>
          </p:nvSpPr>
          <p:spPr>
            <a:xfrm>
              <a:off x="3857620" y="4643446"/>
              <a:ext cx="507209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/>
                <a:t>if 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y</a:t>
              </a:r>
              <a:r>
                <a:rPr lang="en-US" altLang="zh-CN" sz="2400" i="1" dirty="0" smtClean="0"/>
                <a:t>      a whenever a ∈ A, and z      </a:t>
              </a:r>
              <a:r>
                <a:rPr lang="en-US" altLang="zh-CN" sz="2400" i="1" dirty="0" smtClean="0">
                  <a:solidFill>
                    <a:srgbClr val="FF0000"/>
                  </a:solidFill>
                </a:rPr>
                <a:t>y</a:t>
              </a:r>
              <a:r>
                <a:rPr lang="en-US" altLang="zh-CN" sz="2400" i="1" dirty="0" smtClean="0"/>
                <a:t> whenever z is an lower bound of A</a:t>
              </a:r>
              <a:endParaRPr lang="zh-CN" altLang="en-US" sz="2400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57686" y="4714884"/>
              <a:ext cx="346028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869310" y="4714884"/>
              <a:ext cx="346028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Find the greatest lower bound and the least upper bound of the sets {3</a:t>
            </a:r>
            <a:r>
              <a:rPr lang="en-US" altLang="zh-CN" sz="2800" i="1" dirty="0" smtClean="0"/>
              <a:t>, </a:t>
            </a:r>
            <a:r>
              <a:rPr lang="en-US" altLang="zh-CN" sz="2800" dirty="0" smtClean="0"/>
              <a:t>9, 12}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and {1, 2, 4, 5, 10}, if they exist, </a:t>
            </a:r>
            <a:r>
              <a:rPr lang="en-US" altLang="zh-CN" sz="2800" dirty="0" smtClean="0">
                <a:solidFill>
                  <a:srgbClr val="FF0000"/>
                </a:solidFill>
              </a:rPr>
              <a:t>in the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poset</a:t>
            </a:r>
            <a:r>
              <a:rPr lang="en-US" altLang="zh-CN" sz="2800" dirty="0" smtClean="0">
                <a:solidFill>
                  <a:srgbClr val="FF0000"/>
                </a:solidFill>
              </a:rPr>
              <a:t> (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Z</a:t>
            </a:r>
            <a:r>
              <a:rPr lang="en-US" altLang="zh-CN" sz="2800" b="1" baseline="30000" dirty="0" smtClean="0">
                <a:solidFill>
                  <a:srgbClr val="FF0000"/>
                </a:solidFill>
              </a:rPr>
              <a:t>+</a:t>
            </a:r>
            <a:r>
              <a:rPr lang="en-US" altLang="zh-CN" sz="2800" dirty="0" smtClean="0">
                <a:solidFill>
                  <a:srgbClr val="FF0000"/>
                </a:solidFill>
              </a:rPr>
              <a:t>, |).</a:t>
            </a:r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glb</a:t>
            </a:r>
            <a:r>
              <a:rPr lang="en-US" altLang="zh-CN" sz="2800" dirty="0" smtClean="0"/>
              <a:t>({3</a:t>
            </a:r>
            <a:r>
              <a:rPr lang="en-US" altLang="zh-CN" sz="2800" i="1" dirty="0" smtClean="0"/>
              <a:t>, </a:t>
            </a:r>
            <a:r>
              <a:rPr lang="en-US" altLang="zh-CN" sz="2800" dirty="0" smtClean="0"/>
              <a:t>9, 12}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)=3, </a:t>
            </a:r>
            <a:r>
              <a:rPr lang="en-US" altLang="zh-CN" sz="2800" dirty="0" err="1" smtClean="0"/>
              <a:t>lub</a:t>
            </a:r>
            <a:r>
              <a:rPr lang="en-US" altLang="zh-CN" sz="2800" dirty="0" smtClean="0"/>
              <a:t>({3</a:t>
            </a:r>
            <a:r>
              <a:rPr lang="en-US" altLang="zh-CN" sz="2800" i="1" dirty="0" smtClean="0"/>
              <a:t>, </a:t>
            </a:r>
            <a:r>
              <a:rPr lang="en-US" altLang="zh-CN" sz="2800" dirty="0" smtClean="0"/>
              <a:t>9, 12}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)=36</a:t>
            </a:r>
          </a:p>
          <a:p>
            <a:r>
              <a:rPr lang="en-US" altLang="zh-CN" sz="2800" dirty="0" err="1" smtClean="0"/>
              <a:t>glb</a:t>
            </a:r>
            <a:r>
              <a:rPr lang="en-US" altLang="zh-CN" sz="2800" dirty="0" smtClean="0"/>
              <a:t>({1, 2, 4, 5, 10})=1, </a:t>
            </a:r>
            <a:r>
              <a:rPr lang="en-US" altLang="zh-CN" sz="2800" dirty="0" err="1" smtClean="0"/>
              <a:t>lub</a:t>
            </a:r>
            <a:r>
              <a:rPr lang="en-US" altLang="zh-CN" sz="2800" dirty="0" smtClean="0"/>
              <a:t> ({1, 2, 4, 5, 10})=20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Lattices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partially ordered set in which </a:t>
            </a:r>
            <a:r>
              <a:rPr lang="en-US" altLang="zh-CN" u="sng" dirty="0" smtClean="0">
                <a:solidFill>
                  <a:srgbClr val="FF0000"/>
                </a:solidFill>
              </a:rPr>
              <a:t>every pair of elements</a:t>
            </a:r>
            <a:r>
              <a:rPr lang="en-US" altLang="zh-CN" dirty="0" smtClean="0"/>
              <a:t> has both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 least upper bound and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 greatest lower bound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214686"/>
            <a:ext cx="56007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 the </a:t>
            </a:r>
            <a:r>
              <a:rPr lang="en-US" altLang="zh-CN" dirty="0" err="1" smtClean="0"/>
              <a:t>poset</a:t>
            </a:r>
            <a:r>
              <a:rPr lang="en-US" altLang="zh-CN" dirty="0" smtClean="0"/>
              <a:t> (</a:t>
            </a:r>
            <a:r>
              <a:rPr lang="en-US" altLang="zh-CN" b="1" dirty="0" smtClean="0"/>
              <a:t>Z</a:t>
            </a:r>
            <a:r>
              <a:rPr lang="en-US" altLang="zh-CN" b="1" baseline="30000" dirty="0" smtClean="0"/>
              <a:t>+</a:t>
            </a:r>
            <a:r>
              <a:rPr lang="en-US" altLang="zh-CN" dirty="0" smtClean="0"/>
              <a:t>, |) a lattice?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whether the </a:t>
            </a:r>
            <a:r>
              <a:rPr lang="en-US" altLang="zh-CN" dirty="0" err="1" smtClean="0"/>
              <a:t>posets</a:t>
            </a:r>
            <a:r>
              <a:rPr lang="en-US" altLang="zh-CN" dirty="0" smtClean="0"/>
              <a:t> ({1, 2, 3, 4, 5}, |) and ({1, 2, 4, 8, 16}, |) are lattices</a:t>
            </a:r>
            <a:r>
              <a:rPr lang="en-US" altLang="zh-CN" i="1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whether (P (S),⊆) is a lattice where S is a set.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9.6</a:t>
            </a:r>
          </a:p>
          <a:p>
            <a:pPr lvl="1"/>
            <a:r>
              <a:rPr lang="en-US" altLang="zh-CN" dirty="0" smtClean="0"/>
              <a:t>Exercise 4</a:t>
            </a:r>
            <a:r>
              <a:rPr lang="en-US" altLang="zh-CN" dirty="0" smtClean="0"/>
              <a:t>, </a:t>
            </a:r>
            <a:r>
              <a:rPr lang="en-US" altLang="zh-CN" dirty="0" smtClean="0"/>
              <a:t>8(c), 20, 22(b)(d), 32</a:t>
            </a:r>
            <a:r>
              <a:rPr lang="en-US" altLang="zh-CN" dirty="0" smtClean="0"/>
              <a:t>, </a:t>
            </a:r>
            <a:r>
              <a:rPr lang="en-US" altLang="zh-CN" dirty="0" smtClean="0"/>
              <a:t>44(a)(d)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Partial Orderings</a:t>
            </a:r>
            <a:r>
              <a:rPr lang="zh-CN" altLang="en-US" dirty="0" smtClean="0"/>
              <a:t>（偏序）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relation R on a set S is called a partial ordering or partial order if it is </a:t>
            </a:r>
            <a:r>
              <a:rPr lang="en-US" altLang="zh-CN" dirty="0" smtClean="0">
                <a:solidFill>
                  <a:srgbClr val="FF0000"/>
                </a:solidFill>
              </a:rPr>
              <a:t>reflexive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antisymmetric</a:t>
            </a:r>
            <a:r>
              <a:rPr lang="en-US" altLang="zh-CN" dirty="0" smtClean="0"/>
              <a:t>, and </a:t>
            </a:r>
            <a:r>
              <a:rPr lang="en-US" altLang="zh-CN" dirty="0" smtClean="0">
                <a:solidFill>
                  <a:srgbClr val="FF0000"/>
                </a:solidFill>
              </a:rPr>
              <a:t>transitive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 set S together with a partial ordering R is called a partially ordered set, or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poset</a:t>
            </a: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部分有序集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, and is denoted by (S,R).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“greater than or equal” relation (≥) on the set of integers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reflexive?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antisymmetric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transitive?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divisibility relation | on the set of positive integers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reflexive?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antisymmetric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transitive?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inclusion relation ⊆ on the power set of a set </a:t>
            </a:r>
            <a:r>
              <a:rPr lang="en-US" altLang="zh-CN" i="1" dirty="0" smtClean="0"/>
              <a:t>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reflexive?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antisymmetric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transitive?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R be the relation on the set of people such that 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R</a:t>
            </a:r>
            <a:r>
              <a:rPr lang="en-US" altLang="zh-CN" i="1" dirty="0" err="1" smtClean="0"/>
              <a:t>y</a:t>
            </a:r>
            <a:r>
              <a:rPr lang="en-US" altLang="zh-CN" dirty="0" smtClean="0"/>
              <a:t> if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are people and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is older than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antisymmetric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transitive?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reflexive?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Partial Orderings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 different </a:t>
            </a:r>
            <a:r>
              <a:rPr lang="en-US" altLang="zh-CN" dirty="0" err="1" smtClean="0"/>
              <a:t>posets</a:t>
            </a:r>
            <a:r>
              <a:rPr lang="en-US" altLang="zh-CN" dirty="0" smtClean="0"/>
              <a:t> different symbols such as </a:t>
            </a:r>
            <a:r>
              <a:rPr lang="en-US" altLang="zh-CN" dirty="0" smtClean="0">
                <a:solidFill>
                  <a:srgbClr val="FF0000"/>
                </a:solidFill>
              </a:rPr>
              <a:t>≤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⊆</a:t>
            </a:r>
            <a:r>
              <a:rPr lang="en-US" altLang="zh-CN" dirty="0" smtClean="0"/>
              <a:t>, and </a:t>
            </a:r>
            <a:r>
              <a:rPr lang="en-US" altLang="zh-CN" dirty="0" smtClean="0">
                <a:solidFill>
                  <a:srgbClr val="FF0000"/>
                </a:solidFill>
              </a:rPr>
              <a:t>|</a:t>
            </a:r>
            <a:r>
              <a:rPr lang="en-US" altLang="zh-CN" dirty="0" smtClean="0"/>
              <a:t>, are used for a partial ordering.</a:t>
            </a:r>
          </a:p>
          <a:p>
            <a:r>
              <a:rPr lang="en-US" altLang="zh-CN" dirty="0" smtClean="0"/>
              <a:t>a symbol that we can use when we discuss the ordering relation in an arbitrary </a:t>
            </a:r>
            <a:r>
              <a:rPr lang="en-US" altLang="zh-CN" dirty="0" err="1" smtClean="0"/>
              <a:t>poset</a:t>
            </a:r>
            <a:endParaRPr lang="en-US" altLang="zh-CN" dirty="0" smtClean="0"/>
          </a:p>
          <a:p>
            <a:r>
              <a:rPr lang="en-US" altLang="zh-CN" dirty="0" smtClean="0"/>
              <a:t>the symbol    is used to denote the relation in any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poset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not just the </a:t>
            </a:r>
            <a:r>
              <a:rPr lang="en-US" altLang="zh-CN" i="1" dirty="0" smtClean="0"/>
              <a:t>“less </a:t>
            </a:r>
            <a:r>
              <a:rPr lang="en-US" altLang="zh-CN" dirty="0" smtClean="0"/>
              <a:t>than or </a:t>
            </a:r>
            <a:r>
              <a:rPr lang="en-US" altLang="zh-CN" dirty="0" err="1" smtClean="0"/>
              <a:t>equals”relation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429132"/>
            <a:ext cx="428628" cy="4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Partial Orderings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776"/>
            <a:ext cx="9144000" cy="97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857752" y="1971652"/>
            <a:ext cx="121444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3043222"/>
            <a:ext cx="9144001" cy="34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0" y="3686164"/>
            <a:ext cx="91440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/>
              <a:t>When </a:t>
            </a:r>
            <a:r>
              <a:rPr lang="en-US" altLang="zh-CN" sz="2800" dirty="0" smtClean="0">
                <a:solidFill>
                  <a:srgbClr val="FF0000"/>
                </a:solidFill>
              </a:rPr>
              <a:t>every two </a:t>
            </a:r>
            <a:r>
              <a:rPr lang="en-US" altLang="zh-CN" sz="2800" dirty="0" smtClean="0"/>
              <a:t>elements in the set are comparable, the relation is called a </a:t>
            </a:r>
            <a:r>
              <a:rPr lang="en-US" altLang="zh-CN" sz="2800" b="1" dirty="0" smtClean="0"/>
              <a:t>total ordering.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428596" y="4734580"/>
            <a:ext cx="828680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/>
              <a:t>A totally ordered set is also called a </a:t>
            </a:r>
            <a:r>
              <a:rPr lang="en-US" altLang="zh-CN" sz="2800" i="1" dirty="0" smtClean="0"/>
              <a:t>chain.</a:t>
            </a:r>
            <a:endParaRPr lang="zh-CN" altLang="en-US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3" y="5329238"/>
            <a:ext cx="1914537" cy="55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00456" y="5329238"/>
            <a:ext cx="201455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组合 15"/>
          <p:cNvGrpSpPr/>
          <p:nvPr/>
        </p:nvGrpSpPr>
        <p:grpSpPr>
          <a:xfrm>
            <a:off x="5929322" y="5429264"/>
            <a:ext cx="500066" cy="428628"/>
            <a:chOff x="5929322" y="5429264"/>
            <a:chExt cx="500066" cy="428628"/>
          </a:xfrm>
        </p:grpSpPr>
        <p:cxnSp>
          <p:nvCxnSpPr>
            <p:cNvPr id="13" name="直接连接符 12"/>
            <p:cNvCxnSpPr/>
            <p:nvPr/>
          </p:nvCxnSpPr>
          <p:spPr>
            <a:xfrm rot="10800000" flipV="1">
              <a:off x="5929322" y="5429264"/>
              <a:ext cx="500066" cy="4286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929322" y="5429264"/>
              <a:ext cx="500066" cy="4286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1096</Words>
  <Application>Microsoft Office PowerPoint</Application>
  <PresentationFormat>全屏显示(4:3)</PresentationFormat>
  <Paragraphs>151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Discrete Math</vt:lpstr>
      <vt:lpstr>Curriculum Progress </vt:lpstr>
      <vt:lpstr>Partial Orderings（偏序）</vt:lpstr>
      <vt:lpstr>Example 1</vt:lpstr>
      <vt:lpstr>Example 2</vt:lpstr>
      <vt:lpstr>Example 3</vt:lpstr>
      <vt:lpstr>Example 4</vt:lpstr>
      <vt:lpstr>Partial Orderings</vt:lpstr>
      <vt:lpstr>Partial Orderings</vt:lpstr>
      <vt:lpstr>Well-ordered Set</vt:lpstr>
      <vt:lpstr>Lexicographic Order</vt:lpstr>
      <vt:lpstr>Example 5</vt:lpstr>
      <vt:lpstr>Lexicographic Order</vt:lpstr>
      <vt:lpstr>Lexicographic Order</vt:lpstr>
      <vt:lpstr>Hasse Diagrams</vt:lpstr>
      <vt:lpstr>Example 6</vt:lpstr>
      <vt:lpstr>Example 2</vt:lpstr>
      <vt:lpstr>Maximal and Minimal Elements</vt:lpstr>
      <vt:lpstr>Maximal and Minimal Elements</vt:lpstr>
      <vt:lpstr>Upper bound and lower bound</vt:lpstr>
      <vt:lpstr>Example 7</vt:lpstr>
      <vt:lpstr>Example 8</vt:lpstr>
      <vt:lpstr>Lattices</vt:lpstr>
      <vt:lpstr>Example 8</vt:lpstr>
      <vt:lpstr>Example 9</vt:lpstr>
      <vt:lpstr>Example 10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288</cp:revision>
  <dcterms:created xsi:type="dcterms:W3CDTF">2017-07-01T03:07:16Z</dcterms:created>
  <dcterms:modified xsi:type="dcterms:W3CDTF">2019-11-18T09:59:25Z</dcterms:modified>
</cp:coreProperties>
</file>