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0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702682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Directed </a:t>
            </a:r>
            <a:r>
              <a:rPr lang="en-US" altLang="zh-CN" dirty="0" err="1" smtClean="0"/>
              <a:t>Multigraphs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Directed graphs that </a:t>
            </a:r>
            <a:r>
              <a:rPr lang="en-US" altLang="zh-CN" sz="2800" dirty="0" smtClean="0"/>
              <a:t>have </a:t>
            </a:r>
            <a:r>
              <a:rPr lang="en-US" altLang="zh-CN" sz="2800" b="1" dirty="0" smtClean="0"/>
              <a:t>multiple directed </a:t>
            </a:r>
            <a:r>
              <a:rPr lang="en-US" altLang="zh-CN" sz="2800" b="1" dirty="0" smtClean="0"/>
              <a:t>edges </a:t>
            </a:r>
            <a:r>
              <a:rPr lang="en-US" altLang="zh-CN" sz="2800" dirty="0" smtClean="0"/>
              <a:t>from </a:t>
            </a:r>
            <a:r>
              <a:rPr lang="en-US" altLang="zh-CN" sz="2800" dirty="0" smtClean="0"/>
              <a:t>a vertex to a second (</a:t>
            </a:r>
            <a:r>
              <a:rPr lang="en-US" altLang="zh-CN" sz="2800" dirty="0" smtClean="0">
                <a:solidFill>
                  <a:srgbClr val="FF0000"/>
                </a:solidFill>
              </a:rPr>
              <a:t>possibly the same</a:t>
            </a:r>
            <a:r>
              <a:rPr lang="en-US" altLang="zh-CN" sz="2800" dirty="0" smtClean="0"/>
              <a:t>) vertex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4286256"/>
            <a:ext cx="36141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Directed Graphs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5446745"/>
            <a:ext cx="8472518" cy="625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/>
              <a:t>Mixed </a:t>
            </a:r>
            <a:r>
              <a:rPr lang="en-US" altLang="zh-CN" sz="2400" b="1" dirty="0" smtClean="0"/>
              <a:t>Graph: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 graph with both directed and undirected edges.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Graph Terminology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0" cy="24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Graph </a:t>
            </a:r>
            <a:r>
              <a:rPr lang="en-US" altLang="zh-CN" sz="2800" dirty="0" smtClean="0"/>
              <a:t>Models-SOCIAL </a:t>
            </a:r>
            <a:r>
              <a:rPr lang="en-US" altLang="zh-CN" sz="2800" dirty="0" smtClean="0"/>
              <a:t>NETWORKS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Acquaintanceship and Friendship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641538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Graph Models-SOCIAL NETWORKS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Influence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4181497" cy="268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Graph Models-SOCIAL NETWORKS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academic collaboration graph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146" name="Picture 2" descr="「academic collaboration graph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6572296" cy="4435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 smtClean="0"/>
              <a:t>Models-</a:t>
            </a:r>
            <a:r>
              <a:rPr lang="en-US" altLang="zh-CN" dirty="0" smtClean="0"/>
              <a:t>COMMUNICATIONNETWORKS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Call Graphs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24100"/>
            <a:ext cx="9106611" cy="27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 smtClean="0"/>
              <a:t>Models-</a:t>
            </a:r>
            <a:br>
              <a:rPr lang="en-US" altLang="zh-CN" dirty="0" smtClean="0"/>
            </a:br>
            <a:r>
              <a:rPr lang="en-US" altLang="zh-CN" dirty="0" smtClean="0"/>
              <a:t>INFORMATION </a:t>
            </a:r>
            <a:r>
              <a:rPr lang="en-US" altLang="zh-CN" dirty="0" smtClean="0"/>
              <a:t>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Web Graph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Citation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Graph Models-</a:t>
            </a:r>
            <a:br>
              <a:rPr lang="en-US" altLang="zh-CN" dirty="0" smtClean="0"/>
            </a:br>
            <a:r>
              <a:rPr lang="en-US" altLang="zh-CN" sz="3100" dirty="0" smtClean="0"/>
              <a:t>SOFTWARE DESIGN APPLICATIONS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Module Dependency Graphs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480908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Graph Models-</a:t>
            </a:r>
            <a:br>
              <a:rPr lang="en-US" altLang="zh-CN" dirty="0" smtClean="0"/>
            </a:br>
            <a:r>
              <a:rPr lang="en-US" altLang="zh-CN" sz="3100" dirty="0" smtClean="0"/>
              <a:t>SOFTWARE DESIGN APPLICATIONS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Module Dependency Graphs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71678"/>
            <a:ext cx="4086246" cy="358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Graph Models-</a:t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r>
              <a:rPr lang="en-US" altLang="zh-CN" dirty="0" smtClean="0"/>
              <a:t>TRANSPORTATION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Airline Routes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2770" name="Picture 2" descr="「Airline Routes Delta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428736"/>
            <a:ext cx="5433931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Graphs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Graph Models-</a:t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r>
              <a:rPr lang="en-US" altLang="zh-CN" dirty="0" smtClean="0"/>
              <a:t>TRANSPORTATION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Road Networks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5842" name="Picture 2" descr="「road network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643050"/>
            <a:ext cx="5257367" cy="4330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Graph Models-</a:t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r>
              <a:rPr lang="en-US" altLang="zh-CN" dirty="0" smtClean="0"/>
              <a:t>BIOLOGICAL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niche overlap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357430"/>
            <a:ext cx="4154637" cy="344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 smtClean="0"/>
              <a:t>Models-TOURNAMENTS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Round-Robin Tournaments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85992"/>
            <a:ext cx="3814780" cy="353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 smtClean="0"/>
              <a:t>Models-TOURNAMENTS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Single-Elimination Tournament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6952439" cy="28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10.1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Exercise </a:t>
            </a:r>
            <a:r>
              <a:rPr lang="en-US" altLang="zh-CN" dirty="0" smtClean="0"/>
              <a:t>2</a:t>
            </a:r>
            <a:r>
              <a:rPr lang="en-US" altLang="zh-CN" dirty="0" smtClean="0"/>
              <a:t>, 16, 20, 28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graph</a:t>
            </a:r>
            <a:r>
              <a:rPr lang="en-US" altLang="zh-CN" sz="2400" i="1" dirty="0" smtClean="0"/>
              <a:t> G = (V ,E) </a:t>
            </a:r>
            <a:r>
              <a:rPr lang="en-US" altLang="zh-CN" sz="2400" dirty="0" smtClean="0"/>
              <a:t>consists of </a:t>
            </a:r>
            <a:r>
              <a:rPr lang="en-US" altLang="zh-CN" sz="2400" i="1" dirty="0" smtClean="0"/>
              <a:t>V </a:t>
            </a:r>
            <a:r>
              <a:rPr lang="en-US" altLang="zh-CN" sz="2400" dirty="0" smtClean="0"/>
              <a:t>, a nonempty set of vertices (or nodes) and </a:t>
            </a:r>
            <a:r>
              <a:rPr lang="en-US" altLang="zh-CN" sz="2400" i="1" dirty="0" smtClean="0"/>
              <a:t>E</a:t>
            </a:r>
            <a:r>
              <a:rPr lang="en-US" altLang="zh-CN" sz="2400" dirty="0" smtClean="0"/>
              <a:t>, a set of edges. Each edge has either </a:t>
            </a:r>
            <a:r>
              <a:rPr lang="en-US" altLang="zh-CN" sz="2400" dirty="0" smtClean="0">
                <a:solidFill>
                  <a:srgbClr val="C00000"/>
                </a:solidFill>
              </a:rPr>
              <a:t>one</a:t>
            </a:r>
            <a:r>
              <a:rPr lang="en-US" altLang="zh-CN" sz="2400" dirty="0" smtClean="0"/>
              <a:t> or two vertices associated with it, called its endpoints. An edge is said to connect its endpoints</a:t>
            </a:r>
            <a:r>
              <a:rPr lang="en-US" altLang="zh-CN" sz="2400" i="1" dirty="0" smtClean="0"/>
              <a:t>.</a:t>
            </a:r>
          </a:p>
          <a:p>
            <a:endParaRPr lang="en-US" altLang="zh-CN" sz="2400" i="1" dirty="0" smtClean="0"/>
          </a:p>
          <a:p>
            <a:r>
              <a:rPr lang="en-US" altLang="zh-CN" sz="2400" b="1" dirty="0" smtClean="0"/>
              <a:t>infinite graph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finite graph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Picture 2" descr="https://timgsa.baidu.com/timg?image&amp;quality=80&amp;size=b9999_10000&amp;sec=1544186175989&amp;di=40136088b7c1b02341f9bc8b189ffee5&amp;imgtype=0&amp;src=http%3A%2F%2Fthumbor.forbes.com%2Fthumbor%2F960x0%2Fhttps%3A%2F%2Fspecials-images.forbesimg.com%2Fimageserve%2F5aeca8f3a7ea436b547c47d3%2F960x0.jpg%3Ffit%3Dscale"/>
          <p:cNvPicPr>
            <a:picLocks noChangeAspect="1" noChangeArrowheads="1"/>
          </p:cNvPicPr>
          <p:nvPr/>
        </p:nvPicPr>
        <p:blipFill>
          <a:blip r:embed="rId2"/>
          <a:srcRect t="4051"/>
          <a:stretch>
            <a:fillRect/>
          </a:stretch>
        </p:blipFill>
        <p:spPr bwMode="auto">
          <a:xfrm>
            <a:off x="-32" y="1576411"/>
            <a:ext cx="8858280" cy="471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 descr="https://timgsa.baidu.com/timg?image&amp;quality=80&amp;size=b9999_10000&amp;sec=1544186282668&amp;di=22747770353d1e34ae14f98bb03d50fd&amp;imgtype=0&amp;src=http%3A%2F%2Fcdn2.vox-cdn.com%2Fassets%2F4463451%2FG82F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215338" cy="48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42976" y="142852"/>
            <a:ext cx="5857916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 graph in which </a:t>
            </a:r>
            <a:r>
              <a:rPr lang="en-US" altLang="zh-CN" sz="2400" dirty="0" smtClean="0">
                <a:solidFill>
                  <a:srgbClr val="C00000"/>
                </a:solidFill>
              </a:rPr>
              <a:t>each edge connects two different vertices </a:t>
            </a:r>
            <a:r>
              <a:rPr lang="en-US" altLang="zh-CN" sz="2400" dirty="0" smtClean="0"/>
              <a:t>and where </a:t>
            </a:r>
            <a:r>
              <a:rPr lang="en-US" altLang="zh-CN" sz="2400" dirty="0" smtClean="0">
                <a:solidFill>
                  <a:srgbClr val="C00000"/>
                </a:solidFill>
              </a:rPr>
              <a:t>no two edges connect the same pair of vertices </a:t>
            </a:r>
            <a:r>
              <a:rPr lang="en-US" altLang="zh-CN" sz="2400" dirty="0" smtClean="0"/>
              <a:t>is called a </a:t>
            </a:r>
            <a:r>
              <a:rPr lang="en-US" altLang="zh-CN" sz="2400" b="1" dirty="0" smtClean="0"/>
              <a:t>simple graph.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Multigraphs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多重图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m </a:t>
            </a:r>
            <a:r>
              <a:rPr lang="en-US" altLang="zh-CN" dirty="0" smtClean="0"/>
              <a:t>different edges associated to the same unordered pair of vertices {</a:t>
            </a:r>
            <a:r>
              <a:rPr lang="en-US" altLang="zh-CN" i="1" dirty="0" smtClean="0"/>
              <a:t>u, v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{</a:t>
            </a:r>
            <a:r>
              <a:rPr lang="en-US" altLang="zh-CN" i="1" dirty="0" smtClean="0"/>
              <a:t>u, v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an edge of multiplicity </a:t>
            </a:r>
            <a:r>
              <a:rPr lang="en-US" altLang="zh-CN" i="1" dirty="0" smtClean="0"/>
              <a:t>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00438"/>
            <a:ext cx="6786610" cy="224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Pseudographs</a:t>
            </a:r>
            <a:r>
              <a:rPr lang="en-US" altLang="zh-CN" dirty="0" smtClean="0"/>
              <a:t>(</a:t>
            </a:r>
            <a:r>
              <a:rPr lang="zh-CN" altLang="en-US" dirty="0" smtClean="0"/>
              <a:t>伪图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Graphs that may include loops, and possibly multiple edges connecting the same pair of vertices or a vertex to itself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59436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786314" y="5214950"/>
            <a:ext cx="4034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undirected graphs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directed graph (or digraph) </a:t>
            </a:r>
            <a:r>
              <a:rPr lang="en-US" altLang="zh-CN" sz="2800" i="1" dirty="0" smtClean="0"/>
              <a:t>(V ,E) </a:t>
            </a:r>
            <a:r>
              <a:rPr lang="en-US" altLang="zh-CN" sz="2800" dirty="0" smtClean="0"/>
              <a:t>consists of a nonempty set of vertices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 and a set </a:t>
            </a:r>
            <a:r>
              <a:rPr lang="en-US" altLang="zh-CN" sz="2800" dirty="0" smtClean="0"/>
              <a:t>of directed </a:t>
            </a:r>
            <a:r>
              <a:rPr lang="en-US" altLang="zh-CN" sz="2800" dirty="0" smtClean="0"/>
              <a:t>edges (or arcs)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. Each directed edge is associated with an </a:t>
            </a:r>
            <a:r>
              <a:rPr lang="en-US" altLang="zh-CN" sz="2800" dirty="0" smtClean="0">
                <a:solidFill>
                  <a:srgbClr val="FF0000"/>
                </a:solidFill>
              </a:rPr>
              <a:t>ordered pair of vertices.</a:t>
            </a:r>
          </a:p>
          <a:p>
            <a:r>
              <a:rPr lang="en-US" altLang="zh-CN" sz="2800" dirty="0" smtClean="0"/>
              <a:t>The directed edge associated with the ordered pair </a:t>
            </a:r>
            <a:r>
              <a:rPr lang="en-US" altLang="zh-CN" sz="2800" i="1" dirty="0" smtClean="0"/>
              <a:t>(u, v) </a:t>
            </a:r>
            <a:r>
              <a:rPr lang="en-US" altLang="zh-CN" sz="2800" dirty="0" smtClean="0"/>
              <a:t>is said to start at </a:t>
            </a:r>
            <a:r>
              <a:rPr lang="en-US" altLang="zh-CN" sz="2800" i="1" dirty="0" smtClean="0"/>
              <a:t>u </a:t>
            </a:r>
            <a:r>
              <a:rPr lang="en-US" altLang="zh-CN" sz="2800" dirty="0" smtClean="0"/>
              <a:t>and end at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Simple Directed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directed graph has </a:t>
            </a:r>
            <a:r>
              <a:rPr lang="en-US" altLang="zh-CN" dirty="0" smtClean="0">
                <a:solidFill>
                  <a:srgbClr val="FF0000"/>
                </a:solidFill>
              </a:rPr>
              <a:t>no loops </a:t>
            </a:r>
            <a:r>
              <a:rPr lang="en-US" altLang="zh-CN" dirty="0" smtClean="0"/>
              <a:t>and has </a:t>
            </a:r>
            <a:r>
              <a:rPr lang="en-US" altLang="zh-CN" dirty="0" smtClean="0">
                <a:solidFill>
                  <a:srgbClr val="FF0000"/>
                </a:solidFill>
              </a:rPr>
              <a:t>no multiple directed edges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7143800" cy="215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458</Words>
  <Application>Microsoft Office PowerPoint</Application>
  <PresentationFormat>全屏显示(4:3)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Discrete Math</vt:lpstr>
      <vt:lpstr>Curriculum Progress </vt:lpstr>
      <vt:lpstr>Graphs</vt:lpstr>
      <vt:lpstr>Examples</vt:lpstr>
      <vt:lpstr>幻灯片 5</vt:lpstr>
      <vt:lpstr>Multigraphs(多重图)</vt:lpstr>
      <vt:lpstr>Pseudographs(伪图)</vt:lpstr>
      <vt:lpstr>Digraph</vt:lpstr>
      <vt:lpstr>Simple Directed Graph</vt:lpstr>
      <vt:lpstr>Directed Multigraphs</vt:lpstr>
      <vt:lpstr>Graph Terminology</vt:lpstr>
      <vt:lpstr>Graph Models-SOCIAL NETWORKS</vt:lpstr>
      <vt:lpstr>Graph Models-SOCIAL NETWORKS</vt:lpstr>
      <vt:lpstr>Graph Models-SOCIAL NETWORKS</vt:lpstr>
      <vt:lpstr>Graph Models-COMMUNICATIONNETWORKS</vt:lpstr>
      <vt:lpstr>Graph Models- INFORMATION NETWORKS</vt:lpstr>
      <vt:lpstr>Graph Models- SOFTWARE DESIGN APPLICATIONS</vt:lpstr>
      <vt:lpstr>Graph Models- SOFTWARE DESIGN APPLICATIONS</vt:lpstr>
      <vt:lpstr>Graph Models-  TRANSPORTATION NETWORKS</vt:lpstr>
      <vt:lpstr>Graph Models-  TRANSPORTATION NETWORKS</vt:lpstr>
      <vt:lpstr>Graph Models-  BIOLOGICAL NETWORKS</vt:lpstr>
      <vt:lpstr>Graph Models-TOURNAMENTS</vt:lpstr>
      <vt:lpstr>Graph Models-TOURNAMENTS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366</cp:revision>
  <dcterms:created xsi:type="dcterms:W3CDTF">2017-07-01T03:07:16Z</dcterms:created>
  <dcterms:modified xsi:type="dcterms:W3CDTF">2019-11-25T16:42:46Z</dcterms:modified>
</cp:coreProperties>
</file>