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94" r:id="rId4"/>
    <p:sldId id="295" r:id="rId5"/>
    <p:sldId id="296" r:id="rId6"/>
    <p:sldId id="297" r:id="rId7"/>
    <p:sldId id="298" r:id="rId8"/>
    <p:sldId id="299" r:id="rId9"/>
    <p:sldId id="300" r:id="rId10"/>
    <p:sldId id="301" r:id="rId11"/>
    <p:sldId id="302" r:id="rId12"/>
    <p:sldId id="303" r:id="rId13"/>
    <p:sldId id="304" r:id="rId14"/>
    <p:sldId id="305" r:id="rId15"/>
    <p:sldId id="306" r:id="rId16"/>
    <p:sldId id="307" r:id="rId17"/>
    <p:sldId id="308" r:id="rId18"/>
    <p:sldId id="309" r:id="rId19"/>
    <p:sldId id="310" r:id="rId20"/>
    <p:sldId id="311" r:id="rId21"/>
    <p:sldId id="312" r:id="rId22"/>
    <p:sldId id="313" r:id="rId23"/>
    <p:sldId id="314" r:id="rId24"/>
    <p:sldId id="293" r:id="rId2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5714" autoAdjust="0"/>
  </p:normalViewPr>
  <p:slideViewPr>
    <p:cSldViewPr>
      <p:cViewPr varScale="1">
        <p:scale>
          <a:sx n="56" d="100"/>
          <a:sy n="56" d="100"/>
        </p:scale>
        <p:origin x="-113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C34F93-2816-42E0-8E5C-486A9B22928D}" type="datetimeFigureOut">
              <a:rPr lang="zh-CN" altLang="en-US" smtClean="0"/>
              <a:pPr/>
              <a:t>2019/9/9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6186C7-A00C-48B2-8D92-622C916D297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Mathematical argument </a:t>
            </a:r>
            <a:r>
              <a:rPr lang="zh-CN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数学论证 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proof</a:t>
            </a: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Conjecture </a:t>
            </a:r>
            <a:r>
              <a:rPr lang="zh-CN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推测</a:t>
            </a:r>
            <a:endParaRPr lang="en-US" altLang="zh-CN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186C7-A00C-48B2-8D92-622C916D2973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849C1-C78C-4710-BA5F-6A9638C136CA}" type="datetime1">
              <a:rPr lang="zh-CN" altLang="en-US" smtClean="0"/>
              <a:pPr/>
              <a:t>2019/9/9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/>
            </a:lvl1pPr>
          </a:lstStyle>
          <a:p>
            <a:fld id="{9E3A2DB7-315D-4834-9C72-2DD9442B488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图片 6" descr="nbu-logo.jpg"/>
          <p:cNvPicPr>
            <a:picLocks noChangeAspect="1"/>
          </p:cNvPicPr>
          <p:nvPr userDrawn="1"/>
        </p:nvPicPr>
        <p:blipFill>
          <a:blip r:embed="rId2"/>
          <a:srcRect b="11097"/>
          <a:stretch>
            <a:fillRect/>
          </a:stretch>
        </p:blipFill>
        <p:spPr>
          <a:xfrm>
            <a:off x="5934078" y="214290"/>
            <a:ext cx="3209922" cy="11430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F2EA4-8756-4A91-B5E4-C302B875FE8C}" type="datetime1">
              <a:rPr lang="zh-CN" altLang="en-US" smtClean="0"/>
              <a:pPr/>
              <a:t>2019/9/9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8CBD6-D1A0-4492-8A5A-11C65C88944E}" type="datetime1">
              <a:rPr lang="zh-CN" altLang="en-US" smtClean="0"/>
              <a:pPr/>
              <a:t>2019/9/9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6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latin typeface="微软雅黑" pitchFamily="34" charset="-122"/>
                <a:ea typeface="微软雅黑" pitchFamily="34" charset="-122"/>
              </a:defRPr>
            </a:lvl2pPr>
            <a:lvl3pPr>
              <a:defRPr>
                <a:latin typeface="微软雅黑" pitchFamily="34" charset="-122"/>
                <a:ea typeface="微软雅黑" pitchFamily="34" charset="-122"/>
              </a:defRPr>
            </a:lvl3pPr>
            <a:lvl4pPr>
              <a:defRPr>
                <a:latin typeface="微软雅黑" pitchFamily="34" charset="-122"/>
                <a:ea typeface="微软雅黑" pitchFamily="34" charset="-122"/>
              </a:defRPr>
            </a:lvl4pPr>
            <a:lvl5pPr>
              <a:defRPr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3DBF5-C36C-4751-891D-486C0599CEEA}" type="datetime1">
              <a:rPr lang="zh-CN" altLang="en-US" smtClean="0"/>
              <a:pPr/>
              <a:t>2019/9/9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9E3A2DB7-315D-4834-9C72-2DD9442B488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7" name="图片 6" descr="nbu-logo-1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00958" y="50594"/>
            <a:ext cx="1500188" cy="15001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B9C73-8199-45BF-859E-77F7C8C9399E}" type="datetime1">
              <a:rPr lang="zh-CN" altLang="en-US" smtClean="0"/>
              <a:pPr/>
              <a:t>2019/9/9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4C8F7-13D3-4FF9-97DF-9C17F0028368}" type="datetime1">
              <a:rPr lang="zh-CN" altLang="en-US" smtClean="0"/>
              <a:pPr/>
              <a:t>2019/9/9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AD626-62DF-4385-9E52-D2CF2F70B426}" type="datetime1">
              <a:rPr lang="zh-CN" altLang="en-US" smtClean="0"/>
              <a:pPr/>
              <a:t>2019/9/9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D1E71-1B79-4AA6-8882-5C81468FF929}" type="datetime1">
              <a:rPr lang="zh-CN" altLang="en-US" smtClean="0"/>
              <a:pPr/>
              <a:t>2019/9/9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FCE6-EEF1-444D-B6F9-84EC11AF282E}" type="datetime1">
              <a:rPr lang="zh-CN" altLang="en-US" smtClean="0"/>
              <a:pPr/>
              <a:t>2019/9/9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FEFC8-740A-4FA0-89EB-364FE87D2AB1}" type="datetime1">
              <a:rPr lang="zh-CN" altLang="en-US" smtClean="0"/>
              <a:pPr/>
              <a:t>2019/9/9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2596B-9364-44E0-B073-89F5C948CD5A}" type="datetime1">
              <a:rPr lang="zh-CN" altLang="en-US" smtClean="0"/>
              <a:pPr/>
              <a:t>2019/9/9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37DB9D-1D91-4F63-BDE5-0ECBBA29E4AF}" type="datetime1">
              <a:rPr lang="zh-CN" altLang="en-US" smtClean="0"/>
              <a:pPr/>
              <a:t>2019/9/9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A2DB7-315D-4834-9C72-2DD9442B488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3314" name="AutoShape 2" descr="http://img1.imgtn.bdimg.com/it/u=2800068669,3888819830&amp;fm=26&amp;gp=0.jpg"/>
          <p:cNvSpPr>
            <a:spLocks noChangeAspect="1" noChangeArrowheads="1"/>
          </p:cNvSpPr>
          <p:nvPr userDrawn="1"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316" name="AutoShape 4" descr="http://img1.imgtn.bdimg.com/it/u=2800068669,3888819830&amp;fm=26&amp;gp=0.jpg"/>
          <p:cNvSpPr>
            <a:spLocks noChangeAspect="1" noChangeArrowheads="1"/>
          </p:cNvSpPr>
          <p:nvPr userDrawn="1"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318" name="AutoShape 6" descr="http://img1.imgtn.bdimg.com/it/u=2800068669,3888819830&amp;fm=26&amp;gp=0.jpg"/>
          <p:cNvSpPr>
            <a:spLocks noChangeAspect="1" noChangeArrowheads="1"/>
          </p:cNvSpPr>
          <p:nvPr userDrawn="1"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0" y="1285860"/>
            <a:ext cx="7500958" cy="2009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0" y="6143644"/>
            <a:ext cx="9144000" cy="1588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14714" y="1643050"/>
            <a:ext cx="5386398" cy="1470025"/>
          </a:xfrm>
        </p:spPr>
        <p:txBody>
          <a:bodyPr/>
          <a:lstStyle/>
          <a:p>
            <a:pPr algn="l"/>
            <a:r>
              <a:rPr lang="en-US" altLang="zh-CN" dirty="0" smtClean="0">
                <a:latin typeface="Arial" pitchFamily="34" charset="0"/>
                <a:cs typeface="Arial" pitchFamily="34" charset="0"/>
              </a:rPr>
              <a:t>Discrete Math</a:t>
            </a:r>
            <a:endParaRPr lang="zh-CN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414714" y="3429000"/>
            <a:ext cx="5014938" cy="214314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altLang="zh-CN" sz="3600" dirty="0" smtClean="0">
                <a:latin typeface="Arial" pitchFamily="34" charset="0"/>
                <a:cs typeface="Arial" pitchFamily="34" charset="0"/>
              </a:rPr>
              <a:t>Haiming Chen</a:t>
            </a:r>
          </a:p>
          <a:p>
            <a:pPr algn="l"/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Associate Professor, PhD</a:t>
            </a:r>
          </a:p>
          <a:p>
            <a:pPr algn="l"/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Department of Computer Science,</a:t>
            </a:r>
          </a:p>
          <a:p>
            <a:pPr algn="l"/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Ningbo University</a:t>
            </a:r>
          </a:p>
          <a:p>
            <a:pPr algn="l"/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http://www.chenhaiming.cn</a:t>
            </a:r>
            <a:endParaRPr lang="zh-CN" alt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1</a:t>
            </a:fld>
            <a:endParaRPr lang="zh-CN" alt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857364"/>
            <a:ext cx="3018336" cy="3676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Uniqueness Quantifier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∃!x P(x) [or ∃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xP(x)]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∃!x(x−1=0)</a:t>
            </a:r>
          </a:p>
          <a:p>
            <a:r>
              <a:rPr lang="en-US" altLang="zh-CN" dirty="0" smtClean="0"/>
              <a:t>∃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x(x-1=0)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10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Precedence of Quantifiers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∀</a:t>
            </a:r>
            <a:r>
              <a:rPr lang="en-US" altLang="zh-CN" i="1" dirty="0" err="1" smtClean="0"/>
              <a:t>xP</a:t>
            </a:r>
            <a:r>
              <a:rPr lang="en-US" altLang="zh-CN" i="1" dirty="0" smtClean="0"/>
              <a:t>(x) ∨ Q(x)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∀</a:t>
            </a:r>
            <a:r>
              <a:rPr lang="en-US" altLang="zh-CN" i="1" dirty="0" smtClean="0"/>
              <a:t>x(P(x) ∨ Q(x))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500166" y="2500306"/>
            <a:ext cx="801823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b="1" dirty="0" smtClean="0"/>
              <a:t>bound</a:t>
            </a:r>
            <a:endParaRPr lang="zh-CN" altLang="en-US" dirty="0"/>
          </a:p>
        </p:txBody>
      </p:sp>
      <p:cxnSp>
        <p:nvCxnSpPr>
          <p:cNvPr id="7" name="直接箭头连接符 6"/>
          <p:cNvCxnSpPr>
            <a:stCxn id="5" idx="0"/>
          </p:cNvCxnSpPr>
          <p:nvPr/>
        </p:nvCxnSpPr>
        <p:spPr>
          <a:xfrm rot="16200000" flipV="1">
            <a:off x="1522027" y="2121255"/>
            <a:ext cx="428628" cy="3294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3214678" y="2500306"/>
            <a:ext cx="568425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b="1" dirty="0" smtClean="0"/>
              <a:t>free</a:t>
            </a:r>
            <a:endParaRPr lang="zh-CN" altLang="en-US" dirty="0"/>
          </a:p>
        </p:txBody>
      </p:sp>
      <p:cxnSp>
        <p:nvCxnSpPr>
          <p:cNvPr id="10" name="直接箭头连接符 9"/>
          <p:cNvCxnSpPr>
            <a:stCxn id="8" idx="0"/>
          </p:cNvCxnSpPr>
          <p:nvPr/>
        </p:nvCxnSpPr>
        <p:spPr>
          <a:xfrm rot="16200000" flipV="1">
            <a:off x="3106752" y="2108166"/>
            <a:ext cx="428628" cy="35565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4429124" y="2071678"/>
            <a:ext cx="4572000" cy="9233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zh-CN" dirty="0" smtClean="0"/>
              <a:t>All the variables that occur in a propositional function must be bound or set equal to a particular value to turn it into a proposition.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1429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CN" b="1" dirty="0" smtClean="0"/>
              <a:t>Logical Equivalences Involving Quantifiers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∀</a:t>
            </a:r>
            <a:r>
              <a:rPr lang="en-US" altLang="zh-CN" i="1" dirty="0" smtClean="0">
                <a:solidFill>
                  <a:srgbClr val="FF0000"/>
                </a:solidFill>
              </a:rPr>
              <a:t>x(P(x) ∧ Q(x)) ≡ ∀</a:t>
            </a:r>
            <a:r>
              <a:rPr lang="en-US" altLang="zh-CN" i="1" dirty="0" err="1" smtClean="0">
                <a:solidFill>
                  <a:srgbClr val="FF0000"/>
                </a:solidFill>
              </a:rPr>
              <a:t>xP</a:t>
            </a:r>
            <a:r>
              <a:rPr lang="en-US" altLang="zh-CN" i="1" dirty="0" smtClean="0">
                <a:solidFill>
                  <a:srgbClr val="FF0000"/>
                </a:solidFill>
              </a:rPr>
              <a:t>(x) ∧ ∀</a:t>
            </a:r>
            <a:r>
              <a:rPr lang="en-US" altLang="zh-CN" i="1" dirty="0" err="1" smtClean="0">
                <a:solidFill>
                  <a:srgbClr val="FF0000"/>
                </a:solidFill>
              </a:rPr>
              <a:t>xQ</a:t>
            </a:r>
            <a:r>
              <a:rPr lang="en-US" altLang="zh-CN" i="1" dirty="0" smtClean="0">
                <a:solidFill>
                  <a:srgbClr val="FF0000"/>
                </a:solidFill>
              </a:rPr>
              <a:t>(x)</a:t>
            </a:r>
          </a:p>
          <a:p>
            <a:r>
              <a:rPr lang="en-US" altLang="zh-CN" dirty="0" smtClean="0"/>
              <a:t>∀</a:t>
            </a:r>
            <a:r>
              <a:rPr lang="en-US" altLang="zh-CN" i="1" dirty="0" smtClean="0"/>
              <a:t>x(P(x) V Q(x)) ≡ ∀</a:t>
            </a:r>
            <a:r>
              <a:rPr lang="en-US" altLang="zh-CN" i="1" dirty="0" err="1" smtClean="0"/>
              <a:t>xP</a:t>
            </a:r>
            <a:r>
              <a:rPr lang="en-US" altLang="zh-CN" i="1" dirty="0" smtClean="0"/>
              <a:t>(x) V ∀</a:t>
            </a:r>
            <a:r>
              <a:rPr lang="en-US" altLang="zh-CN" i="1" dirty="0" err="1" smtClean="0"/>
              <a:t>xQ</a:t>
            </a:r>
            <a:r>
              <a:rPr lang="en-US" altLang="zh-CN" i="1" dirty="0" smtClean="0"/>
              <a:t>(x)</a:t>
            </a:r>
          </a:p>
          <a:p>
            <a:endParaRPr lang="en-US" altLang="zh-CN" i="1" dirty="0" smtClean="0"/>
          </a:p>
          <a:p>
            <a:r>
              <a:rPr lang="en-US" altLang="zh-CN" dirty="0" smtClean="0">
                <a:solidFill>
                  <a:srgbClr val="FF0000"/>
                </a:solidFill>
              </a:rPr>
              <a:t>∃</a:t>
            </a:r>
            <a:r>
              <a:rPr lang="en-US" altLang="zh-CN" i="1" dirty="0" smtClean="0">
                <a:solidFill>
                  <a:srgbClr val="FF0000"/>
                </a:solidFill>
              </a:rPr>
              <a:t> x(P(x) V Q(x)) ≡ </a:t>
            </a:r>
            <a:r>
              <a:rPr lang="en-US" altLang="zh-CN" dirty="0" smtClean="0">
                <a:solidFill>
                  <a:srgbClr val="FF0000"/>
                </a:solidFill>
              </a:rPr>
              <a:t>∃ </a:t>
            </a:r>
            <a:r>
              <a:rPr lang="en-US" altLang="zh-CN" i="1" dirty="0" err="1" smtClean="0">
                <a:solidFill>
                  <a:srgbClr val="FF0000"/>
                </a:solidFill>
              </a:rPr>
              <a:t>xP</a:t>
            </a:r>
            <a:r>
              <a:rPr lang="en-US" altLang="zh-CN" i="1" dirty="0" smtClean="0">
                <a:solidFill>
                  <a:srgbClr val="FF0000"/>
                </a:solidFill>
              </a:rPr>
              <a:t>(x) V </a:t>
            </a:r>
            <a:r>
              <a:rPr lang="en-US" altLang="zh-CN" dirty="0" smtClean="0">
                <a:solidFill>
                  <a:srgbClr val="FF0000"/>
                </a:solidFill>
              </a:rPr>
              <a:t>∃ </a:t>
            </a:r>
            <a:r>
              <a:rPr lang="en-US" altLang="zh-CN" i="1" dirty="0" err="1" smtClean="0">
                <a:solidFill>
                  <a:srgbClr val="FF0000"/>
                </a:solidFill>
              </a:rPr>
              <a:t>xQ</a:t>
            </a:r>
            <a:r>
              <a:rPr lang="en-US" altLang="zh-CN" i="1" dirty="0" smtClean="0">
                <a:solidFill>
                  <a:srgbClr val="FF0000"/>
                </a:solidFill>
              </a:rPr>
              <a:t>(x)</a:t>
            </a:r>
          </a:p>
          <a:p>
            <a:r>
              <a:rPr lang="en-US" altLang="zh-CN" dirty="0" smtClean="0"/>
              <a:t>∃</a:t>
            </a:r>
            <a:r>
              <a:rPr lang="en-US" altLang="zh-CN" i="1" dirty="0" smtClean="0"/>
              <a:t> x(P(x) ∧ Q(x)) ≡ </a:t>
            </a:r>
            <a:r>
              <a:rPr lang="en-US" altLang="zh-CN" dirty="0" smtClean="0"/>
              <a:t>∃ </a:t>
            </a:r>
            <a:r>
              <a:rPr lang="en-US" altLang="zh-CN" i="1" dirty="0" err="1" smtClean="0"/>
              <a:t>xP</a:t>
            </a:r>
            <a:r>
              <a:rPr lang="en-US" altLang="zh-CN" i="1" dirty="0" smtClean="0"/>
              <a:t>(x) ∧ </a:t>
            </a:r>
            <a:r>
              <a:rPr lang="en-US" altLang="zh-CN" dirty="0" smtClean="0"/>
              <a:t>∃ </a:t>
            </a:r>
            <a:r>
              <a:rPr lang="en-US" altLang="zh-CN" i="1" dirty="0" err="1" smtClean="0"/>
              <a:t>xQ</a:t>
            </a:r>
            <a:r>
              <a:rPr lang="en-US" altLang="zh-CN" i="1" dirty="0" smtClean="0"/>
              <a:t>(x)</a:t>
            </a:r>
          </a:p>
          <a:p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cxnSp>
        <p:nvCxnSpPr>
          <p:cNvPr id="6" name="直接连接符 5"/>
          <p:cNvCxnSpPr/>
          <p:nvPr/>
        </p:nvCxnSpPr>
        <p:spPr>
          <a:xfrm rot="16200000" flipH="1">
            <a:off x="7572396" y="2285992"/>
            <a:ext cx="357190" cy="35719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rot="5400000">
            <a:off x="7572396" y="2285992"/>
            <a:ext cx="285752" cy="28575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rot="16200000" flipH="1">
            <a:off x="7572396" y="4143380"/>
            <a:ext cx="357190" cy="35719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rot="5400000">
            <a:off x="7572396" y="4143380"/>
            <a:ext cx="285752" cy="28575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</a:rPr>
              <a:t>Negating</a:t>
            </a:r>
            <a:r>
              <a:rPr lang="en-US" altLang="zh-CN" sz="3200" b="1" dirty="0" smtClean="0"/>
              <a:t> Quantified Expressions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714752"/>
            <a:ext cx="8229600" cy="2411411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Show that </a:t>
            </a:r>
            <a:r>
              <a:rPr lang="zh-CN" altLang="en-US" sz="2400" dirty="0" smtClean="0"/>
              <a:t>￢∀</a:t>
            </a:r>
            <a:r>
              <a:rPr lang="en-US" altLang="zh-CN" sz="2400" dirty="0" smtClean="0"/>
              <a:t>x(P(x) → Q(x)) and ∃x(P(x)∧</a:t>
            </a:r>
            <a:r>
              <a:rPr lang="zh-CN" altLang="en-US" sz="2400" dirty="0" smtClean="0"/>
              <a:t>￢</a:t>
            </a:r>
            <a:r>
              <a:rPr lang="en-US" altLang="zh-CN" sz="2400" dirty="0" smtClean="0"/>
              <a:t>Q(x)) are logically equivalent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71612"/>
            <a:ext cx="9132887" cy="169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 smtClean="0"/>
              <a:t>Translating from English into Logical Expressions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Express the statement “Every student in this class has studied calculus” using predicates and quantifiers.</a:t>
            </a:r>
          </a:p>
          <a:p>
            <a:endParaRPr lang="en-US" altLang="zh-CN" sz="2000" dirty="0" smtClean="0"/>
          </a:p>
          <a:p>
            <a:pPr lvl="1"/>
            <a:r>
              <a:rPr lang="en-US" altLang="zh-CN" sz="1600" i="1" dirty="0" smtClean="0"/>
              <a:t>C(x), x has studied calculus</a:t>
            </a:r>
          </a:p>
          <a:p>
            <a:pPr lvl="1"/>
            <a:r>
              <a:rPr lang="en-US" altLang="zh-CN" sz="1600" dirty="0" smtClean="0"/>
              <a:t>∀</a:t>
            </a:r>
            <a:r>
              <a:rPr lang="en-US" altLang="zh-CN" sz="1600" i="1" dirty="0" err="1" smtClean="0"/>
              <a:t>xC</a:t>
            </a:r>
            <a:r>
              <a:rPr lang="en-US" altLang="zh-CN" sz="1600" i="1" dirty="0" smtClean="0"/>
              <a:t>(x)</a:t>
            </a:r>
          </a:p>
          <a:p>
            <a:endParaRPr lang="en-US" altLang="zh-CN" sz="2000" i="1" dirty="0" smtClean="0"/>
          </a:p>
          <a:p>
            <a:pPr lvl="1"/>
            <a:r>
              <a:rPr lang="en-US" altLang="zh-CN" sz="1600" i="1" dirty="0" smtClean="0"/>
              <a:t>S(x), </a:t>
            </a:r>
            <a:r>
              <a:rPr lang="en-US" altLang="zh-CN" sz="1600" dirty="0" smtClean="0"/>
              <a:t>person </a:t>
            </a:r>
            <a:r>
              <a:rPr lang="en-US" altLang="zh-CN" sz="1600" i="1" dirty="0" smtClean="0"/>
              <a:t>x is in this class</a:t>
            </a:r>
          </a:p>
          <a:p>
            <a:pPr lvl="1"/>
            <a:r>
              <a:rPr lang="en-US" altLang="zh-CN" sz="1600" dirty="0" smtClean="0"/>
              <a:t>∀</a:t>
            </a:r>
            <a:r>
              <a:rPr lang="en-US" altLang="zh-CN" sz="1600" i="1" dirty="0" smtClean="0"/>
              <a:t>x(S(x) → C(x))</a:t>
            </a:r>
          </a:p>
          <a:p>
            <a:endParaRPr lang="en-US" altLang="zh-CN" sz="2000" i="1" dirty="0" smtClean="0"/>
          </a:p>
          <a:p>
            <a:pPr lvl="1"/>
            <a:r>
              <a:rPr lang="en-US" altLang="zh-CN" sz="1600" i="1" dirty="0" smtClean="0"/>
              <a:t>Q(x, y), </a:t>
            </a:r>
            <a:r>
              <a:rPr lang="en-US" altLang="zh-CN" sz="1600" dirty="0" smtClean="0"/>
              <a:t>student </a:t>
            </a:r>
            <a:r>
              <a:rPr lang="en-US" altLang="zh-CN" sz="1600" i="1" dirty="0" smtClean="0"/>
              <a:t>x has </a:t>
            </a:r>
            <a:r>
              <a:rPr lang="en-US" altLang="zh-CN" sz="1600" dirty="0" smtClean="0"/>
              <a:t>studied subject </a:t>
            </a:r>
            <a:r>
              <a:rPr lang="en-US" altLang="zh-CN" sz="1600" i="1" dirty="0" smtClean="0"/>
              <a:t>y</a:t>
            </a:r>
          </a:p>
          <a:p>
            <a:pPr lvl="1"/>
            <a:r>
              <a:rPr lang="en-US" altLang="zh-CN" sz="1600" dirty="0" smtClean="0"/>
              <a:t>∀</a:t>
            </a:r>
            <a:r>
              <a:rPr lang="en-US" altLang="zh-CN" sz="1600" i="1" dirty="0" smtClean="0"/>
              <a:t>x(S(x) → Q(x, calculus))</a:t>
            </a:r>
            <a:endParaRPr lang="zh-CN" altLang="en-US" sz="1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14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 smtClean="0"/>
              <a:t>Translating from English into Logical Expressions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Use predicates and quantifiers to express the system specifications </a:t>
            </a:r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Every mail message larger than one megabyte will be compressed </a:t>
            </a:r>
          </a:p>
          <a:p>
            <a:pPr lvl="1"/>
            <a:r>
              <a:rPr lang="en-US" altLang="zh-CN" sz="1800" dirty="0" smtClean="0"/>
              <a:t>S(m, y) be “Mail message m is larger than y megabytes,” where the variable x has the domain of all mail messages and the variable y is a positive real number</a:t>
            </a:r>
          </a:p>
          <a:p>
            <a:pPr lvl="1"/>
            <a:r>
              <a:rPr lang="en-US" altLang="zh-CN" sz="1800" i="1" dirty="0" smtClean="0"/>
              <a:t>C(m) denote </a:t>
            </a:r>
            <a:r>
              <a:rPr lang="en-US" altLang="zh-CN" sz="1800" dirty="0" smtClean="0"/>
              <a:t>“Mail message </a:t>
            </a:r>
            <a:r>
              <a:rPr lang="en-US" altLang="zh-CN" sz="1800" i="1" dirty="0" smtClean="0"/>
              <a:t>m will be compressed.”</a:t>
            </a:r>
            <a:endParaRPr lang="en-US" altLang="zh-CN" sz="1800" dirty="0" smtClean="0"/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If a user is active, at least one network link will be available</a:t>
            </a:r>
          </a:p>
          <a:p>
            <a:pPr lvl="1"/>
            <a:r>
              <a:rPr lang="en-US" altLang="zh-CN" sz="1600" i="1" dirty="0" smtClean="0"/>
              <a:t>A(u) represent “User u is active,”</a:t>
            </a:r>
          </a:p>
          <a:p>
            <a:pPr lvl="1"/>
            <a:r>
              <a:rPr lang="en-US" altLang="zh-CN" sz="1600" i="1" dirty="0" smtClean="0"/>
              <a:t>S(n, x) denote “Network link n is in state x,”</a:t>
            </a:r>
          </a:p>
          <a:p>
            <a:pPr lvl="1"/>
            <a:endParaRPr lang="zh-CN" altLang="en-US" sz="1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15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Nested Quantifiers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one quantifier is within the scope of another</a:t>
            </a:r>
          </a:p>
          <a:p>
            <a:r>
              <a:rPr lang="en-US" altLang="zh-CN" dirty="0" smtClean="0"/>
              <a:t>∀</a:t>
            </a:r>
            <a:r>
              <a:rPr lang="en-US" altLang="zh-CN" i="1" dirty="0" err="1" smtClean="0"/>
              <a:t>x∃y</a:t>
            </a:r>
            <a:r>
              <a:rPr lang="en-US" altLang="zh-CN" i="1" dirty="0" smtClean="0"/>
              <a:t>(x + y = 0</a:t>
            </a:r>
            <a:r>
              <a:rPr lang="en-US" altLang="zh-CN" i="1" dirty="0" smtClean="0"/>
              <a:t>)</a:t>
            </a:r>
          </a:p>
          <a:p>
            <a:r>
              <a:rPr lang="es-ES" altLang="zh-CN" dirty="0" smtClean="0"/>
              <a:t>∀</a:t>
            </a:r>
            <a:r>
              <a:rPr lang="es-ES" altLang="zh-CN" i="1" dirty="0" smtClean="0"/>
              <a:t>x∀y(x + y = y + x</a:t>
            </a:r>
            <a:r>
              <a:rPr lang="es-ES" altLang="zh-CN" i="1" dirty="0" smtClean="0"/>
              <a:t>)</a:t>
            </a:r>
          </a:p>
          <a:p>
            <a:r>
              <a:rPr lang="en-US" altLang="zh-CN" dirty="0" smtClean="0"/>
              <a:t>∀</a:t>
            </a:r>
            <a:r>
              <a:rPr lang="en-US" altLang="zh-CN" i="1" dirty="0" err="1" smtClean="0"/>
              <a:t>x∀y∀z</a:t>
            </a:r>
            <a:r>
              <a:rPr lang="en-US" altLang="zh-CN" i="1" dirty="0" smtClean="0"/>
              <a:t>(x + (y + z) = (x + y) + z</a:t>
            </a:r>
            <a:r>
              <a:rPr lang="en-US" altLang="zh-CN" i="1" dirty="0" smtClean="0"/>
              <a:t>)</a:t>
            </a:r>
          </a:p>
          <a:p>
            <a:r>
              <a:rPr lang="es-ES" altLang="zh-CN" dirty="0" smtClean="0"/>
              <a:t>∀</a:t>
            </a:r>
            <a:r>
              <a:rPr lang="es-ES" altLang="zh-CN" i="1" dirty="0" smtClean="0"/>
              <a:t>x∀y((x &gt; 0) ∧ (y &lt; 0) → (xy &lt; 0))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16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The Order of Quantifiers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∀</a:t>
            </a:r>
            <a:r>
              <a:rPr lang="en-US" altLang="zh-CN" i="1" dirty="0" err="1" smtClean="0"/>
              <a:t>x∀yP</a:t>
            </a:r>
            <a:r>
              <a:rPr lang="en-US" altLang="zh-CN" i="1" dirty="0" smtClean="0"/>
              <a:t>(x, y</a:t>
            </a:r>
            <a:r>
              <a:rPr lang="en-US" altLang="zh-CN" i="1" dirty="0" smtClean="0"/>
              <a:t>)</a:t>
            </a:r>
          </a:p>
          <a:p>
            <a:r>
              <a:rPr lang="en-US" altLang="zh-CN" dirty="0" smtClean="0"/>
              <a:t>∃</a:t>
            </a:r>
            <a:r>
              <a:rPr lang="en-US" altLang="zh-CN" i="1" dirty="0" err="1" smtClean="0"/>
              <a:t>y∀xQ</a:t>
            </a:r>
            <a:r>
              <a:rPr lang="en-US" altLang="zh-CN" i="1" dirty="0" smtClean="0"/>
              <a:t>(x, y</a:t>
            </a:r>
            <a:r>
              <a:rPr lang="en-US" altLang="zh-CN" i="1" dirty="0" smtClean="0"/>
              <a:t>)         x </a:t>
            </a:r>
            <a:r>
              <a:rPr lang="en-US" altLang="zh-CN" i="1" dirty="0" smtClean="0"/>
              <a:t>+ y = 0</a:t>
            </a:r>
            <a:endParaRPr lang="en-US" altLang="zh-CN" i="1" dirty="0" smtClean="0"/>
          </a:p>
          <a:p>
            <a:r>
              <a:rPr lang="en-US" altLang="zh-CN" dirty="0" smtClean="0"/>
              <a:t>∀</a:t>
            </a:r>
            <a:r>
              <a:rPr lang="en-US" altLang="zh-CN" i="1" dirty="0" err="1" smtClean="0"/>
              <a:t>x∃yQ</a:t>
            </a:r>
            <a:r>
              <a:rPr lang="en-US" altLang="zh-CN" i="1" dirty="0" smtClean="0"/>
              <a:t>(x, y</a:t>
            </a:r>
            <a:r>
              <a:rPr lang="en-US" altLang="zh-CN" i="1" dirty="0" smtClean="0"/>
              <a:t>)</a:t>
            </a:r>
          </a:p>
          <a:p>
            <a:r>
              <a:rPr lang="en-US" altLang="zh-CN" dirty="0" smtClean="0"/>
              <a:t>∀</a:t>
            </a:r>
            <a:r>
              <a:rPr lang="en-US" altLang="zh-CN" i="1" dirty="0" err="1" smtClean="0"/>
              <a:t>x∀y∃zQ</a:t>
            </a:r>
            <a:r>
              <a:rPr lang="en-US" altLang="zh-CN" i="1" dirty="0" smtClean="0"/>
              <a:t>(x, y, z</a:t>
            </a:r>
            <a:r>
              <a:rPr lang="en-US" altLang="zh-CN" i="1" dirty="0" smtClean="0"/>
              <a:t>)   x </a:t>
            </a:r>
            <a:r>
              <a:rPr lang="en-US" altLang="zh-CN" i="1" dirty="0" smtClean="0"/>
              <a:t>+ y = </a:t>
            </a:r>
            <a:r>
              <a:rPr lang="en-US" altLang="zh-CN" i="1" dirty="0" smtClean="0"/>
              <a:t>z</a:t>
            </a:r>
          </a:p>
          <a:p>
            <a:r>
              <a:rPr lang="pl-PL" altLang="zh-CN" dirty="0" smtClean="0"/>
              <a:t>∃</a:t>
            </a:r>
            <a:r>
              <a:rPr lang="pl-PL" altLang="zh-CN" i="1" dirty="0" smtClean="0"/>
              <a:t>z∀x∀yQ(x, y, z)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17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 smtClean="0"/>
              <a:t>Translating Mathematical Statements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18</a:t>
            </a:fld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3" y="1643050"/>
            <a:ext cx="2507069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786" y="2571744"/>
            <a:ext cx="7649506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Translating English Sentences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If </a:t>
            </a:r>
            <a:r>
              <a:rPr lang="en-US" altLang="zh-CN" dirty="0" smtClean="0"/>
              <a:t>a person is female and is a parent, then this person is </a:t>
            </a:r>
            <a:r>
              <a:rPr lang="en-US" altLang="zh-CN" dirty="0" smtClean="0"/>
              <a:t>someone’s mother</a:t>
            </a:r>
          </a:p>
          <a:p>
            <a:pPr lvl="1"/>
            <a:r>
              <a:rPr lang="en-US" altLang="zh-CN" i="1" dirty="0" smtClean="0"/>
              <a:t>F(x</a:t>
            </a:r>
            <a:r>
              <a:rPr lang="en-US" altLang="zh-CN" i="1" dirty="0" smtClean="0"/>
              <a:t>) to represent “x is female</a:t>
            </a:r>
            <a:r>
              <a:rPr lang="en-US" altLang="zh-CN" i="1" dirty="0" smtClean="0"/>
              <a:t>,”</a:t>
            </a:r>
          </a:p>
          <a:p>
            <a:pPr lvl="1"/>
            <a:r>
              <a:rPr lang="en-US" altLang="zh-CN" i="1" dirty="0" smtClean="0"/>
              <a:t>P(x</a:t>
            </a:r>
            <a:r>
              <a:rPr lang="en-US" altLang="zh-CN" i="1" dirty="0" smtClean="0"/>
              <a:t>) to represent “x is a </a:t>
            </a:r>
            <a:r>
              <a:rPr lang="en-US" altLang="zh-CN" i="1" dirty="0" smtClean="0"/>
              <a:t>parent</a:t>
            </a:r>
          </a:p>
          <a:p>
            <a:pPr lvl="1"/>
            <a:r>
              <a:rPr lang="en-US" altLang="zh-CN" i="1" dirty="0" smtClean="0"/>
              <a:t>M(x</a:t>
            </a:r>
            <a:r>
              <a:rPr lang="en-US" altLang="zh-CN" i="1" dirty="0" smtClean="0"/>
              <a:t>, y) to represent “x is the mother of y.”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19</a:t>
            </a:fld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4500570"/>
            <a:ext cx="5298318" cy="107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Logic and Proofs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en-US" altLang="zh-CN" dirty="0" smtClean="0"/>
              <a:t>Propositional Logic</a:t>
            </a:r>
          </a:p>
          <a:p>
            <a:r>
              <a:rPr lang="en-US" altLang="zh-CN" dirty="0" smtClean="0"/>
              <a:t>Predicates and Quantifiers</a:t>
            </a:r>
          </a:p>
          <a:p>
            <a:r>
              <a:rPr lang="en-US" altLang="zh-CN" dirty="0" smtClean="0"/>
              <a:t>Inference/Reasoning (Logic Argument)</a:t>
            </a:r>
          </a:p>
          <a:p>
            <a:r>
              <a:rPr lang="en-US" altLang="zh-CN" dirty="0" smtClean="0"/>
              <a:t>Proof (Mathematical Argument 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2</a:t>
            </a:fld>
            <a:endParaRPr lang="zh-CN" altLang="en-US" dirty="0"/>
          </a:p>
        </p:txBody>
      </p:sp>
      <p:sp>
        <p:nvSpPr>
          <p:cNvPr id="5" name="左箭头 4"/>
          <p:cNvSpPr/>
          <p:nvPr/>
        </p:nvSpPr>
        <p:spPr>
          <a:xfrm>
            <a:off x="6143636" y="2285992"/>
            <a:ext cx="2071702" cy="42862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Translating English Sentences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Everyone has exactly one best </a:t>
            </a:r>
            <a:r>
              <a:rPr lang="en-US" altLang="zh-CN" dirty="0" smtClean="0"/>
              <a:t>friend</a:t>
            </a:r>
          </a:p>
          <a:p>
            <a:pPr lvl="1"/>
            <a:r>
              <a:rPr lang="en-US" altLang="zh-CN" i="1" dirty="0" smtClean="0"/>
              <a:t>B(x, y) to be the statement “y is the best </a:t>
            </a:r>
            <a:r>
              <a:rPr lang="en-US" altLang="zh-CN" i="1" dirty="0" smtClean="0"/>
              <a:t>friend </a:t>
            </a:r>
            <a:r>
              <a:rPr lang="en-US" altLang="zh-CN" dirty="0" smtClean="0"/>
              <a:t>of </a:t>
            </a:r>
            <a:r>
              <a:rPr lang="en-US" altLang="zh-CN" i="1" dirty="0" smtClean="0"/>
              <a:t>x,”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20</a:t>
            </a:fld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3214686"/>
            <a:ext cx="6746922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57289" y="4071942"/>
            <a:ext cx="2502261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Translating English Sentences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There is a woman who has taken a flight on </a:t>
            </a:r>
            <a:r>
              <a:rPr lang="en-US" altLang="zh-CN" dirty="0" smtClean="0"/>
              <a:t>every airline </a:t>
            </a:r>
            <a:r>
              <a:rPr lang="en-US" altLang="zh-CN" dirty="0" smtClean="0"/>
              <a:t>in the </a:t>
            </a:r>
            <a:r>
              <a:rPr lang="en-US" altLang="zh-CN" dirty="0" smtClean="0"/>
              <a:t>world</a:t>
            </a:r>
          </a:p>
          <a:p>
            <a:pPr lvl="1"/>
            <a:r>
              <a:rPr lang="en-US" altLang="zh-CN" i="1" dirty="0" smtClean="0"/>
              <a:t>P(w, f ) be “w has taken f </a:t>
            </a:r>
            <a:r>
              <a:rPr lang="en-US" altLang="zh-CN" i="1" dirty="0" smtClean="0"/>
              <a:t>”</a:t>
            </a:r>
          </a:p>
          <a:p>
            <a:pPr lvl="1"/>
            <a:r>
              <a:rPr lang="en-US" altLang="zh-CN" i="1" dirty="0" smtClean="0"/>
              <a:t>Q(f, a) be “f is a flight on a</a:t>
            </a:r>
            <a:r>
              <a:rPr lang="en-US" altLang="zh-CN" i="1" dirty="0" smtClean="0"/>
              <a:t>.”</a:t>
            </a:r>
          </a:p>
          <a:p>
            <a:pPr lvl="1"/>
            <a:endParaRPr lang="en-US" altLang="zh-CN" i="1" dirty="0" smtClean="0"/>
          </a:p>
          <a:p>
            <a:pPr lvl="1"/>
            <a:endParaRPr lang="en-US" altLang="zh-CN" i="1" dirty="0" smtClean="0"/>
          </a:p>
          <a:p>
            <a:pPr lvl="1"/>
            <a:r>
              <a:rPr lang="en-US" altLang="zh-CN" i="1" dirty="0" smtClean="0"/>
              <a:t>R(w, f, a) is “w has taken f on a.”</a:t>
            </a:r>
            <a:endParaRPr lang="en-US" altLang="zh-CN" i="1" dirty="0" smtClean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21</a:t>
            </a:fld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3857628"/>
            <a:ext cx="4563193" cy="766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62" y="5357826"/>
            <a:ext cx="311101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Negating Nested Quantifiers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∀</a:t>
            </a:r>
            <a:r>
              <a:rPr lang="en-US" altLang="zh-CN" i="1" dirty="0" err="1" smtClean="0"/>
              <a:t>x∃y</a:t>
            </a:r>
            <a:r>
              <a:rPr lang="en-US" altLang="zh-CN" i="1" dirty="0" smtClean="0"/>
              <a:t>(</a:t>
            </a:r>
            <a:r>
              <a:rPr lang="en-US" altLang="zh-CN" i="1" dirty="0" err="1" smtClean="0"/>
              <a:t>xy</a:t>
            </a:r>
            <a:r>
              <a:rPr lang="en-US" altLang="zh-CN" i="1" dirty="0" smtClean="0"/>
              <a:t> = 1)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22</a:t>
            </a:fld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2571744"/>
            <a:ext cx="8518741" cy="3429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Negating Nested Quantifiers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There </a:t>
            </a:r>
            <a:r>
              <a:rPr lang="en-US" altLang="zh-CN" sz="2800" dirty="0" smtClean="0"/>
              <a:t>does not exist a woman who has taken </a:t>
            </a:r>
            <a:r>
              <a:rPr lang="en-US" altLang="zh-CN" sz="2800" dirty="0" smtClean="0"/>
              <a:t>a flight </a:t>
            </a:r>
            <a:r>
              <a:rPr lang="en-US" altLang="zh-CN" sz="2800" dirty="0" smtClean="0"/>
              <a:t>on every airline in the </a:t>
            </a:r>
            <a:r>
              <a:rPr lang="en-US" altLang="zh-CN" sz="2800" dirty="0" smtClean="0"/>
              <a:t>world</a:t>
            </a:r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23</a:t>
            </a:fld>
            <a:endParaRPr lang="zh-CN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480" y="2857496"/>
            <a:ext cx="4563193" cy="766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Homework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472518" cy="4525963"/>
          </a:xfrm>
        </p:spPr>
        <p:txBody>
          <a:bodyPr/>
          <a:lstStyle/>
          <a:p>
            <a:r>
              <a:rPr lang="en-US" altLang="zh-CN" dirty="0" smtClean="0"/>
              <a:t>Review the Chapter </a:t>
            </a:r>
            <a:r>
              <a:rPr lang="en-US" altLang="zh-CN" dirty="0" smtClean="0"/>
              <a:t>1.4, 1.5</a:t>
            </a:r>
            <a:endParaRPr lang="en-US" altLang="zh-CN" dirty="0" smtClean="0"/>
          </a:p>
          <a:p>
            <a:r>
              <a:rPr lang="en-US" altLang="zh-CN" dirty="0" smtClean="0"/>
              <a:t>Chapter </a:t>
            </a:r>
            <a:r>
              <a:rPr lang="en-US" altLang="zh-CN" dirty="0" smtClean="0"/>
              <a:t>1.4 </a:t>
            </a:r>
            <a:r>
              <a:rPr lang="en-US" altLang="zh-CN" dirty="0" smtClean="0"/>
              <a:t>Exercise </a:t>
            </a:r>
            <a:r>
              <a:rPr lang="en-US" altLang="zh-CN" dirty="0" smtClean="0"/>
              <a:t>28, 40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; </a:t>
            </a:r>
            <a:endParaRPr lang="en-US" altLang="zh-CN" dirty="0" smtClean="0"/>
          </a:p>
          <a:p>
            <a:r>
              <a:rPr lang="en-US" altLang="zh-CN" dirty="0" smtClean="0"/>
              <a:t>Chapter </a:t>
            </a:r>
            <a:r>
              <a:rPr lang="en-US" altLang="zh-CN" dirty="0" smtClean="0"/>
              <a:t>1.5 </a:t>
            </a:r>
            <a:r>
              <a:rPr lang="en-US" altLang="zh-CN" dirty="0" smtClean="0"/>
              <a:t>Exercise 8, 12, </a:t>
            </a:r>
            <a:r>
              <a:rPr lang="en-US" altLang="zh-CN" dirty="0" smtClean="0"/>
              <a:t>18, 26</a:t>
            </a:r>
            <a:r>
              <a:rPr lang="en-US" altLang="zh-CN" dirty="0" smtClean="0"/>
              <a:t>, </a:t>
            </a:r>
            <a:r>
              <a:rPr lang="en-US" altLang="zh-CN" dirty="0" smtClean="0"/>
              <a:t>30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38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24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Predicates and Quantifiers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“</a:t>
            </a:r>
            <a:r>
              <a:rPr lang="en-US" altLang="zh-CN" dirty="0" smtClean="0">
                <a:solidFill>
                  <a:srgbClr val="FF0000"/>
                </a:solidFill>
              </a:rPr>
              <a:t>Every </a:t>
            </a:r>
            <a:r>
              <a:rPr lang="en-US" altLang="zh-CN" dirty="0" smtClean="0"/>
              <a:t>computer connected to the university network is functioning properly.”</a:t>
            </a:r>
          </a:p>
          <a:p>
            <a:r>
              <a:rPr lang="en-US" altLang="zh-CN" dirty="0" smtClean="0"/>
              <a:t>“</a:t>
            </a:r>
            <a:r>
              <a:rPr lang="en-US" altLang="zh-CN" dirty="0" smtClean="0">
                <a:solidFill>
                  <a:srgbClr val="FF0000"/>
                </a:solidFill>
              </a:rPr>
              <a:t>There is </a:t>
            </a:r>
            <a:r>
              <a:rPr lang="en-US" altLang="zh-CN" dirty="0" smtClean="0"/>
              <a:t>a computer on the university network that is under attack by an intruder.”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Predicates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computer x </a:t>
            </a:r>
            <a:r>
              <a:rPr lang="en-US" altLang="zh-CN" dirty="0" smtClean="0">
                <a:solidFill>
                  <a:srgbClr val="FF0000"/>
                </a:solidFill>
              </a:rPr>
              <a:t>is functioning properly</a:t>
            </a:r>
          </a:p>
          <a:p>
            <a:r>
              <a:rPr lang="en-US" altLang="zh-CN" dirty="0" smtClean="0"/>
              <a:t>computer x </a:t>
            </a:r>
            <a:r>
              <a:rPr lang="en-US" altLang="zh-CN" dirty="0" smtClean="0">
                <a:solidFill>
                  <a:srgbClr val="FF0000"/>
                </a:solidFill>
              </a:rPr>
              <a:t>is under attack by an intruder</a:t>
            </a:r>
          </a:p>
          <a:p>
            <a:r>
              <a:rPr lang="en-US" altLang="zh-CN" dirty="0" smtClean="0"/>
              <a:t>x </a:t>
            </a:r>
            <a:r>
              <a:rPr lang="en-US" altLang="zh-CN" dirty="0" smtClean="0">
                <a:solidFill>
                  <a:srgbClr val="FF0000"/>
                </a:solidFill>
              </a:rPr>
              <a:t>&gt; 3</a:t>
            </a:r>
          </a:p>
          <a:p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b="1" dirty="0" smtClean="0"/>
              <a:t>propositional function </a:t>
            </a:r>
            <a:r>
              <a:rPr lang="en-US" altLang="zh-CN" dirty="0" smtClean="0"/>
              <a:t>P(x)</a:t>
            </a:r>
          </a:p>
          <a:p>
            <a:r>
              <a:rPr lang="en-US" altLang="zh-CN" dirty="0" smtClean="0"/>
              <a:t>Used for expressing </a:t>
            </a:r>
            <a:r>
              <a:rPr lang="en-US" altLang="zh-CN" b="1" dirty="0" smtClean="0"/>
              <a:t>preconditions </a:t>
            </a:r>
            <a:r>
              <a:rPr lang="en-US" altLang="zh-CN" dirty="0" smtClean="0"/>
              <a:t>and</a:t>
            </a:r>
            <a:r>
              <a:rPr lang="en-US" altLang="zh-CN" b="1" dirty="0" smtClean="0"/>
              <a:t> </a:t>
            </a:r>
            <a:r>
              <a:rPr lang="en-US" altLang="zh-CN" b="1" dirty="0" err="1" smtClean="0"/>
              <a:t>postconditions</a:t>
            </a:r>
            <a:r>
              <a:rPr lang="en-US" altLang="zh-CN" b="1" dirty="0" smtClean="0"/>
              <a:t> </a:t>
            </a:r>
            <a:r>
              <a:rPr lang="en-US" altLang="zh-CN" dirty="0" smtClean="0"/>
              <a:t>in verifying the correctness of computer programs</a:t>
            </a:r>
            <a:endParaRPr lang="zh-CN" altLang="en-US" dirty="0" smtClean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4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Quantifiers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i="1" dirty="0" smtClean="0"/>
              <a:t>all, some, many, none, and few</a:t>
            </a:r>
          </a:p>
          <a:p>
            <a:r>
              <a:rPr lang="en-US" altLang="zh-CN" dirty="0" smtClean="0"/>
              <a:t>universal quantification</a:t>
            </a:r>
          </a:p>
          <a:p>
            <a:r>
              <a:rPr lang="en-US" altLang="zh-CN" dirty="0" smtClean="0"/>
              <a:t>existential quantification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5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Universal Quantifier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213" y="1643050"/>
            <a:ext cx="9094787" cy="227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5214950"/>
            <a:ext cx="8732837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矩形 6"/>
          <p:cNvSpPr/>
          <p:nvPr/>
        </p:nvSpPr>
        <p:spPr>
          <a:xfrm>
            <a:off x="500034" y="4143380"/>
            <a:ext cx="16466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/>
              <a:t>domain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Examples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What is the truth value of ∀</a:t>
            </a:r>
            <a:r>
              <a:rPr lang="en-US" altLang="zh-CN" sz="2000" i="1" dirty="0" err="1" smtClean="0"/>
              <a:t>x</a:t>
            </a:r>
            <a:r>
              <a:rPr lang="en-US" altLang="zh-CN" sz="2000" i="1" dirty="0" err="1" smtClean="0">
                <a:solidFill>
                  <a:srgbClr val="FF0000"/>
                </a:solidFill>
              </a:rPr>
              <a:t>P</a:t>
            </a:r>
            <a:r>
              <a:rPr lang="en-US" altLang="zh-CN" sz="2000" i="1" dirty="0" smtClean="0">
                <a:solidFill>
                  <a:srgbClr val="FF0000"/>
                </a:solidFill>
              </a:rPr>
              <a:t>(x), </a:t>
            </a:r>
            <a:r>
              <a:rPr lang="en-US" altLang="zh-CN" sz="2000" i="1" dirty="0" smtClean="0"/>
              <a:t>where P(x) is the statement “x</a:t>
            </a:r>
            <a:r>
              <a:rPr lang="en-US" altLang="zh-CN" sz="2000" i="1" baseline="30000" dirty="0" smtClean="0"/>
              <a:t>2</a:t>
            </a:r>
            <a:r>
              <a:rPr lang="en-US" altLang="zh-CN" sz="2000" i="1" dirty="0" smtClean="0"/>
              <a:t> &lt; 10” and the domain </a:t>
            </a:r>
            <a:r>
              <a:rPr lang="en-US" altLang="zh-CN" sz="2000" dirty="0" smtClean="0"/>
              <a:t>consists of the positive integers not exceeding 4?</a:t>
            </a:r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What is the truth value of ∀</a:t>
            </a:r>
            <a:r>
              <a:rPr lang="en-US" altLang="zh-CN" sz="2000" i="1" dirty="0" smtClean="0"/>
              <a:t>x(x</a:t>
            </a:r>
            <a:r>
              <a:rPr lang="en-US" altLang="zh-CN" sz="2000" i="1" baseline="30000" dirty="0" smtClean="0"/>
              <a:t>2</a:t>
            </a:r>
            <a:r>
              <a:rPr lang="en-US" altLang="zh-CN" sz="2000" i="1" dirty="0" smtClean="0"/>
              <a:t> ≥ x) if the domain consists of all real numbers? What is the </a:t>
            </a:r>
            <a:r>
              <a:rPr lang="en-US" altLang="zh-CN" sz="2000" dirty="0" smtClean="0"/>
              <a:t>truth value of this statement if the domain consists of all integers?</a:t>
            </a: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7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Existential Quantifier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785926"/>
            <a:ext cx="9163050" cy="196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4286256"/>
            <a:ext cx="8789987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What is the truth value of ∃</a:t>
            </a:r>
            <a:r>
              <a:rPr lang="en-US" altLang="zh-CN" sz="2400" i="1" dirty="0" err="1" smtClean="0"/>
              <a:t>xP</a:t>
            </a:r>
            <a:r>
              <a:rPr lang="en-US" altLang="zh-CN" sz="2400" i="1" dirty="0" smtClean="0"/>
              <a:t>(x), where P(x) is the statement “x</a:t>
            </a:r>
            <a:r>
              <a:rPr lang="en-US" altLang="zh-CN" sz="2400" i="1" baseline="30000" dirty="0" smtClean="0"/>
              <a:t>2</a:t>
            </a:r>
            <a:r>
              <a:rPr lang="en-US" altLang="zh-CN" sz="2400" i="1" dirty="0" smtClean="0"/>
              <a:t> &gt; 10” and the universe of </a:t>
            </a:r>
            <a:r>
              <a:rPr lang="en-US" altLang="zh-CN" sz="2400" dirty="0" smtClean="0">
                <a:solidFill>
                  <a:srgbClr val="FF0000"/>
                </a:solidFill>
              </a:rPr>
              <a:t>discourse </a:t>
            </a:r>
            <a:r>
              <a:rPr lang="en-US" altLang="zh-CN" sz="2400" dirty="0" smtClean="0"/>
              <a:t>consists of the positive integers not exceeding 4?</a:t>
            </a:r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What do the statements ∀</a:t>
            </a:r>
            <a:r>
              <a:rPr lang="en-US" altLang="zh-CN" sz="2400" i="1" dirty="0" smtClean="0">
                <a:solidFill>
                  <a:srgbClr val="FF0000"/>
                </a:solidFill>
              </a:rPr>
              <a:t>x &lt; 0 </a:t>
            </a:r>
            <a:r>
              <a:rPr lang="en-US" altLang="zh-CN" sz="2400" i="1" dirty="0" smtClean="0"/>
              <a:t>(x</a:t>
            </a:r>
            <a:r>
              <a:rPr lang="en-US" altLang="zh-CN" sz="2400" i="1" baseline="30000" dirty="0" smtClean="0"/>
              <a:t>2 </a:t>
            </a:r>
            <a:r>
              <a:rPr lang="en-US" altLang="zh-CN" sz="2400" i="1" dirty="0" smtClean="0"/>
              <a:t>&gt; 0), ∀</a:t>
            </a:r>
            <a:r>
              <a:rPr lang="en-US" altLang="zh-CN" sz="2400" i="1" dirty="0" smtClean="0">
                <a:solidFill>
                  <a:srgbClr val="FF0000"/>
                </a:solidFill>
              </a:rPr>
              <a:t>y </a:t>
            </a:r>
            <a:r>
              <a:rPr lang="zh-CN" altLang="en-US" sz="2400" i="1" dirty="0" smtClean="0">
                <a:solidFill>
                  <a:srgbClr val="FF0000"/>
                </a:solidFill>
              </a:rPr>
              <a:t>≠</a:t>
            </a:r>
            <a:r>
              <a:rPr lang="en-US" altLang="zh-CN" sz="2400" i="1" dirty="0" smtClean="0">
                <a:solidFill>
                  <a:srgbClr val="FF0000"/>
                </a:solidFill>
              </a:rPr>
              <a:t> 0 </a:t>
            </a:r>
            <a:r>
              <a:rPr lang="en-US" altLang="zh-CN" sz="2400" i="1" dirty="0" smtClean="0"/>
              <a:t>(y</a:t>
            </a:r>
            <a:r>
              <a:rPr lang="en-US" altLang="zh-CN" sz="2400" i="1" baseline="30000" dirty="0" smtClean="0"/>
              <a:t>3 </a:t>
            </a:r>
            <a:r>
              <a:rPr lang="zh-CN" altLang="en-US" sz="2400" i="1" dirty="0" smtClean="0">
                <a:solidFill>
                  <a:srgbClr val="FF0000"/>
                </a:solidFill>
              </a:rPr>
              <a:t>≠ </a:t>
            </a:r>
            <a:r>
              <a:rPr lang="en-US" altLang="zh-CN" sz="2400" i="1" dirty="0" smtClean="0"/>
              <a:t>0), and ∃z &gt; 0 (z</a:t>
            </a:r>
            <a:r>
              <a:rPr lang="en-US" altLang="zh-CN" sz="2400" i="1" baseline="30000" dirty="0" smtClean="0"/>
              <a:t>2</a:t>
            </a:r>
            <a:r>
              <a:rPr lang="en-US" altLang="zh-CN" sz="2400" i="1" dirty="0" smtClean="0"/>
              <a:t> = 2) </a:t>
            </a:r>
            <a:r>
              <a:rPr lang="en-US" altLang="zh-CN" sz="2400" dirty="0" smtClean="0"/>
              <a:t>mean,</a:t>
            </a:r>
            <a:r>
              <a:rPr lang="en-US" altLang="zh-CN" sz="2400" i="1" dirty="0" smtClean="0"/>
              <a:t> </a:t>
            </a:r>
            <a:r>
              <a:rPr lang="en-US" altLang="zh-CN" sz="2400" dirty="0" smtClean="0"/>
              <a:t>where</a:t>
            </a:r>
            <a:r>
              <a:rPr lang="en-US" altLang="zh-CN" sz="2400" i="1" dirty="0" smtClean="0"/>
              <a:t> </a:t>
            </a:r>
            <a:r>
              <a:rPr lang="en-US" altLang="zh-CN" sz="2400" dirty="0" smtClean="0"/>
              <a:t>the domain in each case consists of the real numbers?</a:t>
            </a:r>
          </a:p>
          <a:p>
            <a:pPr lvl="1"/>
            <a:r>
              <a:rPr lang="en-US" altLang="zh-CN" sz="2000" dirty="0" smtClean="0"/>
              <a:t>∀</a:t>
            </a:r>
            <a:r>
              <a:rPr lang="en-US" altLang="zh-CN" sz="2000" i="1" dirty="0" smtClean="0"/>
              <a:t>x(x &lt; 0 → x</a:t>
            </a:r>
            <a:r>
              <a:rPr lang="en-US" altLang="zh-CN" sz="2000" i="1" baseline="30000" dirty="0" smtClean="0"/>
              <a:t>2</a:t>
            </a:r>
            <a:r>
              <a:rPr lang="en-US" altLang="zh-CN" sz="2000" i="1" dirty="0" smtClean="0"/>
              <a:t> &gt; 0)</a:t>
            </a:r>
          </a:p>
          <a:p>
            <a:pPr lvl="1"/>
            <a:r>
              <a:rPr lang="en-US" altLang="zh-CN" sz="2000" dirty="0" smtClean="0"/>
              <a:t>∀</a:t>
            </a:r>
            <a:r>
              <a:rPr lang="en-US" altLang="zh-CN" sz="2000" i="1" dirty="0" smtClean="0"/>
              <a:t>y(y </a:t>
            </a:r>
            <a:r>
              <a:rPr lang="zh-CN" altLang="en-US" sz="2000" i="1" dirty="0" smtClean="0">
                <a:solidFill>
                  <a:srgbClr val="FF0000"/>
                </a:solidFill>
              </a:rPr>
              <a:t>≠</a:t>
            </a:r>
            <a:r>
              <a:rPr lang="en-US" altLang="zh-CN" sz="2000" i="1" dirty="0" smtClean="0"/>
              <a:t> 0 → y</a:t>
            </a:r>
            <a:r>
              <a:rPr lang="en-US" altLang="zh-CN" sz="2000" i="1" baseline="30000" dirty="0" smtClean="0"/>
              <a:t>3</a:t>
            </a:r>
            <a:r>
              <a:rPr lang="en-US" altLang="zh-CN" sz="2000" i="1" dirty="0" smtClean="0"/>
              <a:t> </a:t>
            </a:r>
            <a:r>
              <a:rPr lang="zh-CN" altLang="en-US" sz="2000" i="1" dirty="0" smtClean="0">
                <a:solidFill>
                  <a:srgbClr val="FF0000"/>
                </a:solidFill>
              </a:rPr>
              <a:t>≠</a:t>
            </a:r>
            <a:r>
              <a:rPr lang="en-US" altLang="zh-CN" sz="2000" i="1" dirty="0" smtClean="0"/>
              <a:t> 0)</a:t>
            </a:r>
          </a:p>
          <a:p>
            <a:pPr lvl="1"/>
            <a:r>
              <a:rPr lang="en-US" altLang="zh-CN" sz="2000" dirty="0" smtClean="0"/>
              <a:t>∃</a:t>
            </a:r>
            <a:r>
              <a:rPr lang="en-US" altLang="zh-CN" sz="2000" i="1" dirty="0" smtClean="0"/>
              <a:t>z(z &gt; 0 ∧ z</a:t>
            </a:r>
            <a:r>
              <a:rPr lang="en-US" altLang="zh-CN" sz="2000" i="1" baseline="30000" dirty="0" smtClean="0"/>
              <a:t>2 </a:t>
            </a:r>
            <a:r>
              <a:rPr lang="en-US" altLang="zh-CN" sz="2000" i="1" dirty="0" smtClean="0"/>
              <a:t>= 2)</a:t>
            </a: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9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3135</TotalTime>
  <Words>975</Words>
  <Application>Microsoft Office PowerPoint</Application>
  <PresentationFormat>全屏显示(4:3)</PresentationFormat>
  <Paragraphs>145</Paragraphs>
  <Slides>24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5" baseType="lpstr">
      <vt:lpstr>Office 主题</vt:lpstr>
      <vt:lpstr>Discrete Math</vt:lpstr>
      <vt:lpstr>Logic and Proofs</vt:lpstr>
      <vt:lpstr>Predicates and Quantifiers</vt:lpstr>
      <vt:lpstr>Predicates</vt:lpstr>
      <vt:lpstr>Quantifiers</vt:lpstr>
      <vt:lpstr>Universal Quantifier</vt:lpstr>
      <vt:lpstr>Examples</vt:lpstr>
      <vt:lpstr>Existential Quantifier</vt:lpstr>
      <vt:lpstr>Examples</vt:lpstr>
      <vt:lpstr>Uniqueness Quantifier</vt:lpstr>
      <vt:lpstr>Precedence of Quantifiers</vt:lpstr>
      <vt:lpstr>Logical Equivalences Involving Quantifiers</vt:lpstr>
      <vt:lpstr>Negating Quantified Expressions</vt:lpstr>
      <vt:lpstr>Translating from English into Logical Expressions</vt:lpstr>
      <vt:lpstr>Translating from English into Logical Expressions</vt:lpstr>
      <vt:lpstr>Nested Quantifiers</vt:lpstr>
      <vt:lpstr>The Order of Quantifiers</vt:lpstr>
      <vt:lpstr>Translating Mathematical Statements</vt:lpstr>
      <vt:lpstr>Translating English Sentences</vt:lpstr>
      <vt:lpstr>Translating English Sentences</vt:lpstr>
      <vt:lpstr>Translating English Sentences</vt:lpstr>
      <vt:lpstr>Negating Nested Quantifiers</vt:lpstr>
      <vt:lpstr>Negating Nested Quantifiers</vt:lpstr>
      <vt:lpstr>Homework</vt:lpstr>
    </vt:vector>
  </TitlesOfParts>
  <Company>Ningbo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Hamming Chen</dc:creator>
  <cp:lastModifiedBy>Haiming Chen</cp:lastModifiedBy>
  <cp:revision>460</cp:revision>
  <dcterms:created xsi:type="dcterms:W3CDTF">2017-07-01T03:07:16Z</dcterms:created>
  <dcterms:modified xsi:type="dcterms:W3CDTF">2019-09-09T16:04:38Z</dcterms:modified>
</cp:coreProperties>
</file>