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 varScale="1">
        <p:scale>
          <a:sx n="59" d="100"/>
          <a:sy n="59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Representing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adjacency lists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247091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285992"/>
            <a:ext cx="3714776" cy="313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Representing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Adjacency Matrices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0306"/>
            <a:ext cx="423132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b="3846"/>
          <a:stretch>
            <a:fillRect/>
          </a:stretch>
        </p:blipFill>
        <p:spPr bwMode="auto">
          <a:xfrm>
            <a:off x="1285853" y="3786190"/>
            <a:ext cx="5593072" cy="193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571876"/>
            <a:ext cx="279402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3786190"/>
            <a:ext cx="257832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爆炸形 2 8"/>
          <p:cNvSpPr/>
          <p:nvPr/>
        </p:nvSpPr>
        <p:spPr>
          <a:xfrm>
            <a:off x="5286380" y="1414082"/>
            <a:ext cx="3143272" cy="201491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Directed?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Representing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How to choose?</a:t>
            </a:r>
          </a:p>
          <a:p>
            <a:pPr lvl="1"/>
            <a:r>
              <a:rPr lang="en-US" altLang="zh-CN" sz="4000" b="1" dirty="0" smtClean="0"/>
              <a:t>sparse</a:t>
            </a:r>
          </a:p>
          <a:p>
            <a:pPr lvl="1"/>
            <a:r>
              <a:rPr lang="en-US" altLang="zh-CN" sz="4000" b="1" dirty="0" smtClean="0"/>
              <a:t>dense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Representing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Incidence Matrices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532315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113" y="3714752"/>
            <a:ext cx="623966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643314"/>
            <a:ext cx="304627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3500438"/>
            <a:ext cx="471735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Isomorphism of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32577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286124"/>
            <a:ext cx="2428892" cy="270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357562"/>
            <a:ext cx="2857520" cy="261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Determining whether Two Simple Graphs are Isomorphic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There are </a:t>
            </a:r>
            <a:r>
              <a:rPr lang="en-US" altLang="zh-CN" sz="2800" i="1" dirty="0" smtClean="0"/>
              <a:t>n! </a:t>
            </a:r>
            <a:r>
              <a:rPr lang="en-US" altLang="zh-CN" sz="2800" dirty="0" smtClean="0"/>
              <a:t>possible one-to-one correspondences between the vertex sets of two simple graphs with </a:t>
            </a:r>
            <a:r>
              <a:rPr lang="en-US" altLang="zh-CN" sz="2800" i="1" dirty="0" smtClean="0"/>
              <a:t>n </a:t>
            </a:r>
            <a:r>
              <a:rPr lang="en-US" altLang="zh-CN" sz="2800" dirty="0" smtClean="0"/>
              <a:t>vertices</a:t>
            </a:r>
          </a:p>
          <a:p>
            <a:r>
              <a:rPr lang="en-US" altLang="zh-CN" sz="2800" dirty="0" smtClean="0"/>
              <a:t>The number of vertices, the number of edges, and the number of vertices of each degree are all </a:t>
            </a:r>
            <a:r>
              <a:rPr lang="en-US" altLang="zh-CN" sz="2800" dirty="0" smtClean="0">
                <a:solidFill>
                  <a:srgbClr val="FF0000"/>
                </a:solidFill>
              </a:rPr>
              <a:t>invariants</a:t>
            </a:r>
            <a:r>
              <a:rPr lang="en-US" altLang="zh-CN" sz="2800" dirty="0" smtClean="0"/>
              <a:t> under isomorphism. 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402004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4214818"/>
            <a:ext cx="4572032" cy="180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140643" y="2428868"/>
            <a:ext cx="5003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use adjacency matrices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Determining whether Two Simple Graphs are Isomorphic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Algorithms </a:t>
            </a:r>
          </a:p>
          <a:p>
            <a:pPr lvl="1"/>
            <a:r>
              <a:rPr lang="en-US" altLang="zh-CN" dirty="0" smtClean="0"/>
              <a:t>general purpose software for isomorphism testing, called NAUTY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Applications of Graph </a:t>
            </a:r>
            <a:r>
              <a:rPr lang="en-US" altLang="zh-CN" b="1" dirty="0" err="1" smtClean="0"/>
              <a:t>Isomorphisms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chemistry : molecular graphs</a:t>
            </a:r>
          </a:p>
          <a:p>
            <a:r>
              <a:rPr lang="en-US" altLang="zh-CN" dirty="0" smtClean="0"/>
              <a:t>Bioinformatics</a:t>
            </a:r>
          </a:p>
          <a:p>
            <a:r>
              <a:rPr lang="en-US" altLang="zh-CN" dirty="0" smtClean="0"/>
              <a:t>design of electronic circuits</a:t>
            </a:r>
          </a:p>
          <a:p>
            <a:r>
              <a:rPr lang="en-US" altLang="zh-CN" dirty="0" smtClean="0"/>
              <a:t>computer vision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10.2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2, 8, 18, 20(a)(d)(e)(f)</a:t>
            </a:r>
          </a:p>
          <a:p>
            <a:r>
              <a:rPr lang="en-US" altLang="zh-CN" dirty="0" smtClean="0"/>
              <a:t>Chapter 10.3</a:t>
            </a:r>
          </a:p>
          <a:p>
            <a:pPr lvl="1"/>
            <a:r>
              <a:rPr lang="en-US" altLang="zh-CN" dirty="0" smtClean="0"/>
              <a:t>4, 8, 12, 24, 36, 44, 57(a), 58(a)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Relations</a:t>
            </a:r>
          </a:p>
          <a:p>
            <a:pPr lvl="1"/>
            <a:r>
              <a:rPr lang="en-US" altLang="zh-CN" sz="2900" dirty="0" smtClean="0">
                <a:solidFill>
                  <a:srgbClr val="C00000"/>
                </a:solidFill>
              </a:rPr>
              <a:t>Graphs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Graph 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Two vertices </a:t>
            </a:r>
            <a:r>
              <a:rPr lang="en-US" altLang="zh-CN" sz="2800" i="1" dirty="0" smtClean="0"/>
              <a:t>u</a:t>
            </a:r>
            <a:r>
              <a:rPr lang="en-US" altLang="zh-CN" sz="2800" dirty="0" smtClean="0"/>
              <a:t> and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 in an </a:t>
            </a:r>
            <a:r>
              <a:rPr lang="en-US" altLang="zh-CN" sz="2800" dirty="0" smtClean="0">
                <a:solidFill>
                  <a:srgbClr val="FF0000"/>
                </a:solidFill>
              </a:rPr>
              <a:t>undirected graph </a:t>
            </a:r>
            <a:r>
              <a:rPr lang="en-US" altLang="zh-CN" sz="2800" i="1" dirty="0" smtClean="0"/>
              <a:t>G</a:t>
            </a:r>
            <a:r>
              <a:rPr lang="en-US" altLang="zh-CN" sz="2800" dirty="0" smtClean="0"/>
              <a:t> are called </a:t>
            </a:r>
            <a:r>
              <a:rPr lang="en-US" altLang="zh-CN" sz="2800" dirty="0" smtClean="0">
                <a:solidFill>
                  <a:srgbClr val="FF0000"/>
                </a:solidFill>
              </a:rPr>
              <a:t>adjacent (or neighbors) </a:t>
            </a:r>
            <a:r>
              <a:rPr lang="en-US" altLang="zh-CN" sz="2800" dirty="0" smtClean="0"/>
              <a:t>in </a:t>
            </a:r>
            <a:r>
              <a:rPr lang="en-US" altLang="zh-CN" sz="2800" i="1" dirty="0" smtClean="0"/>
              <a:t>G</a:t>
            </a:r>
            <a:r>
              <a:rPr lang="en-US" altLang="zh-CN" sz="2800" dirty="0" smtClean="0"/>
              <a:t> if </a:t>
            </a:r>
            <a:r>
              <a:rPr lang="en-US" altLang="zh-CN" sz="2800" i="1" dirty="0" smtClean="0"/>
              <a:t>u</a:t>
            </a:r>
            <a:r>
              <a:rPr lang="en-US" altLang="zh-CN" sz="2800" dirty="0" smtClean="0"/>
              <a:t> and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 are endpoints of an edge e of </a:t>
            </a:r>
            <a:r>
              <a:rPr lang="en-US" altLang="zh-CN" sz="2800" i="1" dirty="0" smtClean="0"/>
              <a:t>G</a:t>
            </a:r>
            <a:r>
              <a:rPr lang="en-US" altLang="zh-CN" sz="2800" dirty="0" smtClean="0"/>
              <a:t>. Such an edge </a:t>
            </a:r>
            <a:r>
              <a:rPr lang="en-US" altLang="zh-CN" sz="2800" i="1" dirty="0" smtClean="0"/>
              <a:t>e</a:t>
            </a:r>
            <a:r>
              <a:rPr lang="en-US" altLang="zh-CN" sz="2800" dirty="0" smtClean="0"/>
              <a:t> is called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incident with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关联</a:t>
            </a:r>
            <a:r>
              <a:rPr lang="en-US" altLang="zh-CN" sz="2800" dirty="0" smtClean="0">
                <a:solidFill>
                  <a:srgbClr val="FF0000"/>
                </a:solidFill>
              </a:rPr>
              <a:t>) </a:t>
            </a:r>
            <a:r>
              <a:rPr lang="en-US" altLang="zh-CN" sz="2800" dirty="0" smtClean="0"/>
              <a:t>the vertices </a:t>
            </a:r>
            <a:r>
              <a:rPr lang="en-US" altLang="zh-CN" sz="2800" i="1" dirty="0" smtClean="0"/>
              <a:t>u </a:t>
            </a:r>
            <a:r>
              <a:rPr lang="en-US" altLang="zh-CN" sz="2800" dirty="0" smtClean="0"/>
              <a:t>and</a:t>
            </a:r>
            <a:r>
              <a:rPr lang="en-US" altLang="zh-CN" sz="2800" i="1" dirty="0" smtClean="0"/>
              <a:t> v </a:t>
            </a:r>
            <a:r>
              <a:rPr lang="en-US" altLang="zh-CN" sz="2800" dirty="0" smtClean="0"/>
              <a:t>and </a:t>
            </a:r>
            <a:r>
              <a:rPr lang="en-US" altLang="zh-CN" sz="2800" i="1" dirty="0" smtClean="0"/>
              <a:t>e</a:t>
            </a:r>
            <a:r>
              <a:rPr lang="en-US" altLang="zh-CN" sz="2800" dirty="0" smtClean="0"/>
              <a:t> is said to </a:t>
            </a:r>
            <a:r>
              <a:rPr lang="en-US" altLang="zh-CN" sz="2800" dirty="0" smtClean="0">
                <a:solidFill>
                  <a:srgbClr val="FF0000"/>
                </a:solidFill>
              </a:rPr>
              <a:t>connect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u </a:t>
            </a:r>
            <a:r>
              <a:rPr lang="en-US" altLang="zh-CN" sz="2800" dirty="0" smtClean="0"/>
              <a:t>and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429132"/>
            <a:ext cx="8905377" cy="11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degree of a vertex in an undirected graph </a:t>
            </a:r>
            <a:r>
              <a:rPr lang="en-US" altLang="zh-CN" sz="2800" dirty="0" smtClean="0"/>
              <a:t>is the number of edges incident with it, except that </a:t>
            </a:r>
            <a:r>
              <a:rPr lang="en-US" altLang="zh-CN" sz="2800" dirty="0" smtClean="0">
                <a:solidFill>
                  <a:srgbClr val="FF0000"/>
                </a:solidFill>
              </a:rPr>
              <a:t>a loop at a vertex contributes twice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to the degree </a:t>
            </a:r>
            <a:r>
              <a:rPr lang="en-US" altLang="zh-CN" sz="2800" dirty="0" smtClean="0"/>
              <a:t>of that vertex. The degree of the vertex 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 is denoted by deg(</a:t>
            </a:r>
            <a:r>
              <a:rPr lang="en-US" altLang="zh-CN" sz="2800" i="1" dirty="0" smtClean="0"/>
              <a:t>v</a:t>
            </a:r>
            <a:r>
              <a:rPr lang="en-US" altLang="zh-CN" sz="2800" dirty="0" smtClean="0"/>
              <a:t>).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143380"/>
            <a:ext cx="350755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000504"/>
            <a:ext cx="2928958" cy="206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214414" y="5715016"/>
            <a:ext cx="396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 vertex of degree zero is called </a:t>
            </a:r>
            <a:r>
              <a:rPr lang="en-US" altLang="zh-CN" b="1" dirty="0" smtClean="0">
                <a:solidFill>
                  <a:srgbClr val="C00000"/>
                </a:solidFill>
              </a:rPr>
              <a:t>isolated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72330" y="4714884"/>
            <a:ext cx="207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 vertex is </a:t>
            </a:r>
            <a:r>
              <a:rPr lang="en-US" altLang="zh-CN" b="1" dirty="0" smtClean="0">
                <a:solidFill>
                  <a:srgbClr val="C00000"/>
                </a:solidFill>
              </a:rPr>
              <a:t>pendant </a:t>
            </a:r>
            <a:r>
              <a:rPr lang="en-US" altLang="zh-CN" dirty="0" smtClean="0">
                <a:solidFill>
                  <a:srgbClr val="C00000"/>
                </a:solidFill>
              </a:rPr>
              <a:t>if and only if it has degree one.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Handshaking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31435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500570"/>
            <a:ext cx="850761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When </a:t>
            </a:r>
            <a:r>
              <a:rPr lang="en-US" altLang="zh-CN" sz="2400" i="1" dirty="0" smtClean="0"/>
              <a:t>(u, v) </a:t>
            </a:r>
            <a:r>
              <a:rPr lang="en-US" altLang="zh-CN" sz="2400" dirty="0" smtClean="0"/>
              <a:t>is an edge of the graph </a:t>
            </a:r>
            <a:r>
              <a:rPr lang="en-US" altLang="zh-CN" sz="2400" i="1" dirty="0" smtClean="0"/>
              <a:t>G</a:t>
            </a:r>
            <a:r>
              <a:rPr lang="en-US" altLang="zh-CN" sz="2400" dirty="0" smtClean="0"/>
              <a:t> with </a:t>
            </a:r>
            <a:r>
              <a:rPr lang="en-US" altLang="zh-CN" sz="2400" dirty="0" smtClean="0">
                <a:solidFill>
                  <a:srgbClr val="FF0000"/>
                </a:solidFill>
              </a:rPr>
              <a:t>directed edges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u</a:t>
            </a:r>
            <a:r>
              <a:rPr lang="en-US" altLang="zh-CN" sz="2400" dirty="0" smtClean="0"/>
              <a:t> is said to be </a:t>
            </a:r>
            <a:r>
              <a:rPr lang="en-US" altLang="zh-CN" sz="2400" dirty="0" smtClean="0">
                <a:solidFill>
                  <a:srgbClr val="FF0000"/>
                </a:solidFill>
              </a:rPr>
              <a:t>adjacent to </a:t>
            </a:r>
            <a:r>
              <a:rPr lang="en-US" altLang="zh-CN" sz="2400" i="1" dirty="0" smtClean="0"/>
              <a:t>v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v</a:t>
            </a:r>
            <a:r>
              <a:rPr lang="en-US" altLang="zh-CN" sz="2400" dirty="0" smtClean="0"/>
              <a:t> is said to be </a:t>
            </a:r>
            <a:r>
              <a:rPr lang="en-US" altLang="zh-CN" sz="2400" dirty="0" smtClean="0">
                <a:solidFill>
                  <a:srgbClr val="FF0000"/>
                </a:solidFill>
              </a:rPr>
              <a:t>adjacent from </a:t>
            </a:r>
            <a:r>
              <a:rPr lang="en-US" altLang="zh-CN" sz="2400" i="1" dirty="0" smtClean="0"/>
              <a:t>u</a:t>
            </a:r>
            <a:r>
              <a:rPr lang="en-US" altLang="zh-CN" sz="2400" dirty="0" smtClean="0"/>
              <a:t>. The vertex </a:t>
            </a:r>
            <a:r>
              <a:rPr lang="en-US" altLang="zh-CN" sz="2400" i="1" dirty="0" smtClean="0"/>
              <a:t>u</a:t>
            </a:r>
            <a:r>
              <a:rPr lang="en-US" altLang="zh-CN" sz="2400" dirty="0" smtClean="0"/>
              <a:t> is called the initial vertex of (</a:t>
            </a:r>
            <a:r>
              <a:rPr lang="en-US" altLang="zh-CN" sz="2400" i="1" dirty="0" smtClean="0"/>
              <a:t>u, v</a:t>
            </a:r>
            <a:r>
              <a:rPr lang="en-US" altLang="zh-CN" sz="2400" dirty="0" smtClean="0"/>
              <a:t>), and </a:t>
            </a:r>
            <a:r>
              <a:rPr lang="en-US" altLang="zh-CN" sz="2400" i="1" dirty="0" smtClean="0"/>
              <a:t>v</a:t>
            </a:r>
            <a:r>
              <a:rPr lang="en-US" altLang="zh-CN" sz="2400" dirty="0" smtClean="0"/>
              <a:t> is called the terminal or end vertex of (</a:t>
            </a:r>
            <a:r>
              <a:rPr lang="en-US" altLang="zh-CN" sz="2400" i="1" dirty="0" smtClean="0"/>
              <a:t>u, v</a:t>
            </a:r>
            <a:r>
              <a:rPr lang="en-US" altLang="zh-CN" sz="2400" dirty="0" smtClean="0"/>
              <a:t>). The initial vertex and terminal vertex of a loop are the same.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 Terminology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8986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143248"/>
            <a:ext cx="4000528" cy="252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0050" y="3786190"/>
            <a:ext cx="49339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Special Simple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Complete Graphs</a:t>
            </a:r>
          </a:p>
          <a:p>
            <a:pPr lvl="1"/>
            <a:r>
              <a:rPr lang="en-US" altLang="zh-CN" dirty="0" smtClean="0"/>
              <a:t>a simple graph that contains exactly one edge between each pair of distinct vertices</a:t>
            </a:r>
          </a:p>
          <a:p>
            <a:r>
              <a:rPr lang="en-US" altLang="zh-CN" dirty="0" smtClean="0"/>
              <a:t>Cycles</a:t>
            </a:r>
          </a:p>
          <a:p>
            <a:pPr lvl="1"/>
            <a:r>
              <a:rPr lang="en-US" altLang="zh-CN" dirty="0" smtClean="0"/>
              <a:t>consists of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vertices</a:t>
            </a:r>
            <a:r>
              <a:rPr lang="en-US" altLang="zh-CN" i="1" dirty="0" smtClean="0"/>
              <a:t> v</a:t>
            </a:r>
            <a:r>
              <a:rPr lang="en-US" altLang="zh-CN" sz="2000" i="1" baseline="-25000" dirty="0" smtClean="0"/>
              <a:t>1</a:t>
            </a:r>
            <a:r>
              <a:rPr lang="en-US" altLang="zh-CN" i="1" dirty="0" smtClean="0"/>
              <a:t>, v</a:t>
            </a:r>
            <a:r>
              <a:rPr lang="en-US" altLang="zh-CN" sz="2000" i="1" baseline="-25000" dirty="0" smtClean="0"/>
              <a:t>2</a:t>
            </a:r>
            <a:r>
              <a:rPr lang="en-US" altLang="zh-CN" i="1" dirty="0" smtClean="0"/>
              <a:t>, . . . , </a:t>
            </a:r>
            <a:r>
              <a:rPr lang="en-US" altLang="zh-CN" i="1" dirty="0" err="1" smtClean="0"/>
              <a:t>v</a:t>
            </a:r>
            <a:r>
              <a:rPr lang="en-US" altLang="zh-CN" sz="2000" i="1" baseline="-25000" dirty="0" err="1" smtClean="0"/>
              <a:t>n</a:t>
            </a:r>
            <a:r>
              <a:rPr lang="en-US" altLang="zh-CN" sz="2000" i="1" dirty="0" smtClean="0"/>
              <a:t> </a:t>
            </a:r>
            <a:r>
              <a:rPr lang="en-US" altLang="zh-CN" dirty="0" smtClean="0"/>
              <a:t>and edges </a:t>
            </a:r>
            <a:r>
              <a:rPr lang="en-US" altLang="zh-CN" i="1" dirty="0" smtClean="0"/>
              <a:t>{v</a:t>
            </a:r>
            <a:r>
              <a:rPr lang="en-US" altLang="zh-CN" sz="2000" i="1" baseline="-25000" dirty="0" smtClean="0"/>
              <a:t>1</a:t>
            </a:r>
            <a:r>
              <a:rPr lang="en-US" altLang="zh-CN" i="1" dirty="0" smtClean="0"/>
              <a:t>, v</a:t>
            </a:r>
            <a:r>
              <a:rPr lang="en-US" altLang="zh-CN" sz="2000" i="1" baseline="-25000" dirty="0" smtClean="0"/>
              <a:t>2</a:t>
            </a:r>
            <a:r>
              <a:rPr lang="en-US" altLang="zh-CN" i="1" dirty="0" smtClean="0"/>
              <a:t>}, 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v</a:t>
            </a:r>
            <a:r>
              <a:rPr lang="en-US" altLang="zh-CN" sz="2400" i="1" baseline="-25000" dirty="0" smtClean="0"/>
              <a:t>2</a:t>
            </a:r>
            <a:r>
              <a:rPr lang="en-US" altLang="zh-CN" i="1" dirty="0" smtClean="0"/>
              <a:t>, v</a:t>
            </a:r>
            <a:r>
              <a:rPr lang="en-US" altLang="zh-CN" sz="2400" i="1" baseline="-25000" dirty="0" smtClean="0"/>
              <a:t>3</a:t>
            </a:r>
            <a:r>
              <a:rPr lang="en-US" altLang="zh-CN" i="1" dirty="0" smtClean="0"/>
              <a:t>}, . . . , {v</a:t>
            </a:r>
            <a:r>
              <a:rPr lang="en-US" altLang="zh-CN" sz="2400" i="1" baseline="-25000" dirty="0" smtClean="0"/>
              <a:t>n−1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v</a:t>
            </a:r>
            <a:r>
              <a:rPr lang="en-US" altLang="zh-CN" sz="2400" i="1" baseline="-25000" dirty="0" err="1" smtClean="0"/>
              <a:t>n</a:t>
            </a:r>
            <a:r>
              <a:rPr lang="en-US" altLang="zh-CN" i="1" dirty="0" smtClean="0"/>
              <a:t>}, and {</a:t>
            </a:r>
            <a:r>
              <a:rPr lang="en-US" altLang="zh-CN" i="1" dirty="0" err="1" smtClean="0"/>
              <a:t>v</a:t>
            </a:r>
            <a:r>
              <a:rPr lang="en-US" altLang="zh-CN" sz="2400" i="1" baseline="-25000" dirty="0" err="1" smtClean="0"/>
              <a:t>n</a:t>
            </a:r>
            <a:r>
              <a:rPr lang="en-US" altLang="zh-CN" i="1" dirty="0" smtClean="0"/>
              <a:t>, v</a:t>
            </a:r>
            <a:r>
              <a:rPr lang="en-US" altLang="zh-CN" sz="2400" i="1" baseline="-25000" dirty="0" smtClean="0"/>
              <a:t>1</a:t>
            </a:r>
            <a:r>
              <a:rPr lang="en-US" altLang="zh-CN" i="1" dirty="0" smtClean="0"/>
              <a:t>}.</a:t>
            </a:r>
          </a:p>
          <a:p>
            <a:r>
              <a:rPr lang="en-US" altLang="zh-CN" b="1" dirty="0" smtClean="0"/>
              <a:t>Wheels</a:t>
            </a:r>
          </a:p>
          <a:p>
            <a:pPr lvl="1"/>
            <a:r>
              <a:rPr lang="en-US" altLang="zh-CN" dirty="0" smtClean="0"/>
              <a:t>add an additional vertex to a cycle </a:t>
            </a:r>
            <a:r>
              <a:rPr lang="en-US" altLang="zh-CN" i="1" dirty="0" err="1" smtClean="0"/>
              <a:t>C</a:t>
            </a:r>
            <a:r>
              <a:rPr lang="en-US" altLang="zh-CN" sz="2000" i="1" dirty="0" err="1" smtClean="0"/>
              <a:t>n</a:t>
            </a:r>
            <a:r>
              <a:rPr lang="en-US" altLang="zh-CN" i="1" dirty="0" smtClean="0"/>
              <a:t>, for n ≥ 3, </a:t>
            </a:r>
            <a:r>
              <a:rPr lang="en-US" altLang="zh-CN" dirty="0" smtClean="0"/>
              <a:t>and connect this new vertex to each of the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vertices in </a:t>
            </a:r>
            <a:r>
              <a:rPr lang="en-US" altLang="zh-CN" i="1" dirty="0" err="1" smtClean="0"/>
              <a:t>C</a:t>
            </a:r>
            <a:r>
              <a:rPr lang="en-US" altLang="zh-CN" sz="2000" i="1" dirty="0" err="1" smtClean="0"/>
              <a:t>n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by new edges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Special Simple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i="1" dirty="0" smtClean="0"/>
              <a:t>n-dimensional hypercube </a:t>
            </a:r>
            <a:r>
              <a:rPr lang="en-US" altLang="zh-CN" dirty="0" smtClean="0"/>
              <a:t>(n-Cubes)</a:t>
            </a:r>
          </a:p>
          <a:p>
            <a:pPr lvl="1"/>
            <a:r>
              <a:rPr lang="en-US" altLang="zh-CN" dirty="0" smtClean="0"/>
              <a:t>a graph that has vertices representing the 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 bit strings of length </a:t>
            </a:r>
            <a:r>
              <a:rPr lang="en-US" altLang="zh-CN" i="1" dirty="0" smtClean="0"/>
              <a:t>n</a:t>
            </a:r>
            <a:endParaRPr lang="en-US" altLang="zh-CN" dirty="0" smtClean="0"/>
          </a:p>
          <a:p>
            <a:r>
              <a:rPr lang="en-US" altLang="zh-CN" b="1" dirty="0" smtClean="0"/>
              <a:t>Bipartite Graphs</a:t>
            </a:r>
          </a:p>
          <a:p>
            <a:pPr lvl="1"/>
            <a:r>
              <a:rPr lang="en-US" altLang="zh-CN" dirty="0" smtClean="0"/>
              <a:t>vertex set can be divided into </a:t>
            </a:r>
            <a:r>
              <a:rPr lang="en-US" altLang="zh-CN" dirty="0" smtClean="0">
                <a:solidFill>
                  <a:srgbClr val="FF0000"/>
                </a:solidFill>
              </a:rPr>
              <a:t>two disjoint </a:t>
            </a:r>
            <a:r>
              <a:rPr lang="en-US" altLang="zh-CN" dirty="0" smtClean="0"/>
              <a:t>subsets such that each edge connects a vertex in one of these subsets to a vertex in the other subset.</a:t>
            </a:r>
          </a:p>
          <a:p>
            <a:r>
              <a:rPr lang="en-US" altLang="zh-CN" b="1" dirty="0" smtClean="0"/>
              <a:t>Planar Graphs</a:t>
            </a:r>
          </a:p>
          <a:p>
            <a:pPr lvl="1"/>
            <a:r>
              <a:rPr lang="en-US" altLang="zh-CN" dirty="0" smtClean="0"/>
              <a:t>a graph can be drawn in the plane without edges crossing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632</Words>
  <Application>Microsoft Office PowerPoint</Application>
  <PresentationFormat>全屏显示(4:3)</PresentationFormat>
  <Paragraphs>98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Discrete Math</vt:lpstr>
      <vt:lpstr>Curriculum Progress </vt:lpstr>
      <vt:lpstr>Graph Terminology</vt:lpstr>
      <vt:lpstr>Graph Terminology</vt:lpstr>
      <vt:lpstr>Handshaking Theorem</vt:lpstr>
      <vt:lpstr>Graph Terminology</vt:lpstr>
      <vt:lpstr>Graph Terminology</vt:lpstr>
      <vt:lpstr>Some Special Simple Graphs</vt:lpstr>
      <vt:lpstr>Some Special Simple Graphs</vt:lpstr>
      <vt:lpstr>Representing Graphs</vt:lpstr>
      <vt:lpstr>Representing Graphs</vt:lpstr>
      <vt:lpstr>Representing Graphs</vt:lpstr>
      <vt:lpstr>Representing Graphs</vt:lpstr>
      <vt:lpstr>Isomorphism of Graphs</vt:lpstr>
      <vt:lpstr>Determining whether Two Simple Graphs are Isomorphic</vt:lpstr>
      <vt:lpstr>Example</vt:lpstr>
      <vt:lpstr>Determining whether Two Simple Graphs are Isomorphic</vt:lpstr>
      <vt:lpstr>Applications of Graph Isomorphisms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405</cp:revision>
  <dcterms:created xsi:type="dcterms:W3CDTF">2017-07-01T03:07:16Z</dcterms:created>
  <dcterms:modified xsi:type="dcterms:W3CDTF">2019-11-29T12:19:07Z</dcterms:modified>
</cp:coreProperties>
</file>