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1" r:id="rId4"/>
    <p:sldId id="282" r:id="rId5"/>
    <p:sldId id="283" r:id="rId6"/>
    <p:sldId id="284" r:id="rId7"/>
    <p:sldId id="285" r:id="rId8"/>
    <p:sldId id="280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239" autoAdjust="0"/>
  </p:normalViewPr>
  <p:slideViewPr>
    <p:cSldViewPr>
      <p:cViewPr varScale="1">
        <p:scale>
          <a:sx n="59" d="100"/>
          <a:sy n="59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643050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429000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857364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Connectedness in Undirected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An undirected graph is called </a:t>
            </a:r>
            <a:r>
              <a:rPr lang="en-US" altLang="zh-CN" i="1" dirty="0" smtClean="0">
                <a:solidFill>
                  <a:srgbClr val="FF0000"/>
                </a:solidFill>
              </a:rPr>
              <a:t>connected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if there is a path between every pair of distinct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vertices of the graph. </a:t>
            </a:r>
          </a:p>
          <a:p>
            <a:r>
              <a:rPr lang="en-US" altLang="zh-CN" dirty="0" smtClean="0"/>
              <a:t>An undirected graph that is not connected is called </a:t>
            </a:r>
            <a:r>
              <a:rPr lang="en-US" altLang="zh-CN" i="1" dirty="0" smtClean="0">
                <a:solidFill>
                  <a:srgbClr val="FF0000"/>
                </a:solidFill>
              </a:rPr>
              <a:t>disconnected</a:t>
            </a:r>
            <a:r>
              <a:rPr lang="en-US" altLang="zh-CN" i="1" dirty="0" smtClean="0"/>
              <a:t>. </a:t>
            </a:r>
          </a:p>
          <a:p>
            <a:r>
              <a:rPr lang="en-US" altLang="zh-CN" i="1" dirty="0" smtClean="0"/>
              <a:t>We </a:t>
            </a:r>
            <a:r>
              <a:rPr lang="en-US" altLang="zh-CN" dirty="0" smtClean="0"/>
              <a:t>say that we </a:t>
            </a:r>
            <a:r>
              <a:rPr lang="en-US" altLang="zh-CN" i="1" dirty="0" smtClean="0"/>
              <a:t>disconnect </a:t>
            </a:r>
            <a:r>
              <a:rPr lang="en-US" altLang="zh-CN" dirty="0" smtClean="0"/>
              <a:t>a graph when we </a:t>
            </a:r>
            <a:r>
              <a:rPr lang="en-US" altLang="zh-CN" dirty="0" smtClean="0">
                <a:solidFill>
                  <a:srgbClr val="FF0000"/>
                </a:solidFill>
              </a:rPr>
              <a:t>remove vertices or edges, or both</a:t>
            </a:r>
            <a:r>
              <a:rPr lang="en-US" altLang="zh-CN" dirty="0" smtClean="0"/>
              <a:t>, to produce a disconnected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Connected or disconnected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214554"/>
            <a:ext cx="4210070" cy="300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Connected component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connected component </a:t>
            </a:r>
            <a:r>
              <a:rPr lang="zh-CN" altLang="en-US" sz="2400" dirty="0" smtClean="0"/>
              <a:t>（连通分支）</a:t>
            </a:r>
            <a:r>
              <a:rPr lang="en-US" altLang="zh-CN" sz="2400" dirty="0" smtClean="0"/>
              <a:t>of a graph </a:t>
            </a:r>
            <a:r>
              <a:rPr lang="en-US" altLang="zh-CN" sz="2400" i="1" dirty="0" smtClean="0"/>
              <a:t>G </a:t>
            </a:r>
            <a:r>
              <a:rPr lang="en-US" altLang="zh-CN" sz="2400" dirty="0" smtClean="0"/>
              <a:t>is a maximal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connected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subgraph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 of G</a:t>
            </a:r>
          </a:p>
          <a:p>
            <a:r>
              <a:rPr lang="en-US" altLang="zh-CN" sz="2400" dirty="0" smtClean="0"/>
              <a:t>A graph </a:t>
            </a:r>
            <a:r>
              <a:rPr lang="en-US" altLang="zh-CN" sz="2400" i="1" dirty="0" smtClean="0"/>
              <a:t>G </a:t>
            </a:r>
            <a:r>
              <a:rPr lang="en-US" altLang="zh-CN" sz="2400" dirty="0" smtClean="0"/>
              <a:t>that is not connected has two or more connected components that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disjoint</a:t>
            </a:r>
            <a:r>
              <a:rPr lang="en-US" altLang="zh-CN" sz="2400" dirty="0" smtClean="0"/>
              <a:t> and have </a:t>
            </a:r>
            <a:r>
              <a:rPr lang="en-US" altLang="zh-CN" sz="2400" i="1" dirty="0" smtClean="0"/>
              <a:t>G </a:t>
            </a:r>
            <a:r>
              <a:rPr lang="en-US" altLang="zh-CN" sz="2400" dirty="0" smtClean="0"/>
              <a:t>as their </a:t>
            </a:r>
            <a:r>
              <a:rPr lang="en-US" altLang="zh-CN" sz="2400" i="1" dirty="0" smtClean="0"/>
              <a:t>union.</a:t>
            </a:r>
            <a:endParaRPr lang="en-US" altLang="zh-CN" sz="2400" i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00438"/>
            <a:ext cx="4286280" cy="23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cut vertex (or articulation point)</a:t>
            </a:r>
          </a:p>
          <a:p>
            <a:pPr lvl="1"/>
            <a:r>
              <a:rPr lang="en-US" altLang="zh-CN" dirty="0" smtClean="0"/>
              <a:t>the removal from a graph of a vertex and all incident edges produces a </a:t>
            </a:r>
            <a:r>
              <a:rPr lang="en-US" altLang="zh-CN" dirty="0" err="1" smtClean="0"/>
              <a:t>subgraph</a:t>
            </a:r>
            <a:r>
              <a:rPr lang="en-US" altLang="zh-CN" dirty="0" smtClean="0"/>
              <a:t> with more connected components</a:t>
            </a:r>
          </a:p>
          <a:p>
            <a:r>
              <a:rPr lang="en-US" altLang="zh-CN" b="1" dirty="0" smtClean="0"/>
              <a:t>cut edge or bridge</a:t>
            </a:r>
          </a:p>
          <a:p>
            <a:pPr lvl="1"/>
            <a:r>
              <a:rPr lang="en-US" altLang="zh-CN" dirty="0" smtClean="0"/>
              <a:t>an edge whose removal produces a graph with more connected components than in the original graph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cut vertex &amp; cut edge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2914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857628"/>
            <a:ext cx="30904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2143116"/>
            <a:ext cx="2457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b="1" dirty="0" err="1" smtClean="0"/>
              <a:t>nonseparable</a:t>
            </a:r>
            <a:r>
              <a:rPr lang="en-US" altLang="zh-CN" b="1" dirty="0" smtClean="0"/>
              <a:t> graphs</a:t>
            </a:r>
          </a:p>
          <a:p>
            <a:pPr lvl="1"/>
            <a:r>
              <a:rPr lang="en-US" altLang="zh-CN" dirty="0" smtClean="0"/>
              <a:t>connected graphs </a:t>
            </a:r>
            <a:r>
              <a:rPr lang="en-US" altLang="zh-CN" dirty="0" smtClean="0">
                <a:solidFill>
                  <a:srgbClr val="FF0000"/>
                </a:solidFill>
              </a:rPr>
              <a:t>without cut vertices</a:t>
            </a:r>
          </a:p>
          <a:p>
            <a:pPr lvl="1"/>
            <a:r>
              <a:rPr lang="en-US" altLang="zh-CN" b="1" dirty="0" err="1" smtClean="0"/>
              <a:t>K</a:t>
            </a:r>
            <a:r>
              <a:rPr lang="en-US" altLang="zh-CN" b="1" baseline="-25000" dirty="0" err="1" smtClean="0"/>
              <a:t>n</a:t>
            </a:r>
            <a:endParaRPr lang="en-US" altLang="zh-CN" b="1" baseline="-25000" dirty="0" smtClean="0"/>
          </a:p>
          <a:p>
            <a:r>
              <a:rPr lang="en-US" altLang="zh-CN" b="1" dirty="0" smtClean="0"/>
              <a:t>Vertex Connectivity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Vertex cut: </a:t>
            </a:r>
            <a:r>
              <a:rPr lang="en-US" altLang="zh-CN" dirty="0" smtClean="0"/>
              <a:t>the minimum number of vertices that can be removed to disconnect a graph</a:t>
            </a:r>
          </a:p>
          <a:p>
            <a:pPr lvl="1"/>
            <a:r>
              <a:rPr lang="el-GR" altLang="zh-CN" i="1" dirty="0" smtClean="0"/>
              <a:t>κ(</a:t>
            </a:r>
            <a:r>
              <a:rPr lang="en-US" altLang="zh-CN" i="1" dirty="0" smtClean="0"/>
              <a:t>G)</a:t>
            </a:r>
            <a:endParaRPr lang="en-US" altLang="zh-CN" b="1" baseline="-25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1868" y="5000636"/>
            <a:ext cx="507209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Every connected graph, except a complete graph, has a vertex cut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1071538" y="5429264"/>
            <a:ext cx="237116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l-GR" altLang="zh-CN" sz="2800" dirty="0" smtClean="0"/>
              <a:t>0 ≤ </a:t>
            </a:r>
            <a:r>
              <a:rPr lang="el-GR" altLang="zh-CN" sz="2800" i="1" dirty="0" smtClean="0"/>
              <a:t>κ(</a:t>
            </a:r>
            <a:r>
              <a:rPr lang="en-US" altLang="zh-CN" sz="2800" i="1" dirty="0" smtClean="0"/>
              <a:t>G) ≤ n − 1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k</a:t>
            </a:r>
            <a:r>
              <a:rPr lang="en-US" altLang="zh-CN" dirty="0" smtClean="0"/>
              <a:t>-connected (or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-vertex-connected), if </a:t>
            </a:r>
            <a:r>
              <a:rPr lang="en-US" altLang="zh-CN" i="1" dirty="0" smtClean="0"/>
              <a:t>κ(G) </a:t>
            </a:r>
            <a:r>
              <a:rPr lang="en-US" altLang="zh-CN" i="1" dirty="0" smtClean="0">
                <a:solidFill>
                  <a:srgbClr val="FF0000"/>
                </a:solidFill>
              </a:rPr>
              <a:t>≥</a:t>
            </a:r>
            <a:r>
              <a:rPr lang="en-US" altLang="zh-CN" i="1" dirty="0" smtClean="0"/>
              <a:t> k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1-connected</a:t>
            </a:r>
          </a:p>
          <a:p>
            <a:pPr lvl="1"/>
            <a:r>
              <a:rPr lang="en-US" altLang="zh-CN" dirty="0" smtClean="0"/>
              <a:t>it is connected and </a:t>
            </a:r>
            <a:r>
              <a:rPr lang="en-US" altLang="zh-CN" dirty="0" smtClean="0">
                <a:solidFill>
                  <a:srgbClr val="FF0000"/>
                </a:solidFill>
              </a:rPr>
              <a:t>not a graph containing a single vertex</a:t>
            </a:r>
          </a:p>
          <a:p>
            <a:r>
              <a:rPr lang="en-US" altLang="zh-CN" dirty="0" smtClean="0"/>
              <a:t>2-connected, or </a:t>
            </a:r>
            <a:r>
              <a:rPr lang="en-US" altLang="zh-CN" b="1" dirty="0" err="1" smtClean="0"/>
              <a:t>biconnected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it is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nonseparable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 has at least three vertices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2914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857628"/>
            <a:ext cx="30904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057400"/>
            <a:ext cx="2457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edge connectivity</a:t>
            </a:r>
          </a:p>
          <a:p>
            <a:pPr lvl="1"/>
            <a:r>
              <a:rPr lang="en-US" altLang="zh-CN" b="1" dirty="0" smtClean="0"/>
              <a:t>edge cut: </a:t>
            </a:r>
            <a:r>
              <a:rPr lang="en-US" altLang="zh-CN" dirty="0" smtClean="0"/>
              <a:t>the smallest set of edges that can be removed to disconnect it</a:t>
            </a:r>
          </a:p>
          <a:p>
            <a:pPr lvl="1"/>
            <a:r>
              <a:rPr lang="el-GR" altLang="zh-CN" i="1" dirty="0" smtClean="0"/>
              <a:t>λ(</a:t>
            </a:r>
            <a:r>
              <a:rPr lang="en-US" altLang="zh-CN" i="1" dirty="0" smtClean="0"/>
              <a:t>G)</a:t>
            </a:r>
          </a:p>
          <a:p>
            <a:pPr lvl="1"/>
            <a:r>
              <a:rPr lang="el-GR" altLang="zh-CN" dirty="0" smtClean="0"/>
              <a:t>0 ≤ </a:t>
            </a:r>
            <a:r>
              <a:rPr lang="el-GR" altLang="zh-CN" i="1" dirty="0" smtClean="0"/>
              <a:t>λ(</a:t>
            </a:r>
            <a:r>
              <a:rPr lang="en-US" altLang="zh-CN" i="1" dirty="0" smtClean="0"/>
              <a:t>G) ≤ n − 1</a:t>
            </a:r>
          </a:p>
          <a:p>
            <a:pPr lvl="1"/>
            <a:endParaRPr lang="en-US" altLang="zh-CN" b="1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00240"/>
            <a:ext cx="29146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3857628"/>
            <a:ext cx="30904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2057400"/>
            <a:ext cx="24574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Progress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100" dirty="0" smtClean="0">
                <a:solidFill>
                  <a:schemeClr val="bg1">
                    <a:lumMod val="65000"/>
                  </a:schemeClr>
                </a:solidFill>
              </a:rPr>
              <a:t>Relations</a:t>
            </a:r>
          </a:p>
          <a:p>
            <a:pPr lvl="1"/>
            <a:r>
              <a:rPr lang="en-US" altLang="zh-CN" sz="2900" dirty="0" smtClean="0">
                <a:solidFill>
                  <a:srgbClr val="C00000"/>
                </a:solidFill>
              </a:rPr>
              <a:t>Graphs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Connected is a Graph?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upper bound for both the vertex connectivity of G and the edge connectivity of 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00438"/>
            <a:ext cx="6278755" cy="90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reliability of networks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Connectedness in Directed Graphs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strongly connected </a:t>
            </a:r>
            <a:r>
              <a:rPr lang="en-US" altLang="zh-CN" sz="2800" dirty="0" smtClean="0"/>
              <a:t>if there is a path from</a:t>
            </a:r>
            <a:r>
              <a:rPr lang="en-US" altLang="zh-CN" sz="2800" i="1" dirty="0" smtClean="0"/>
              <a:t> a </a:t>
            </a:r>
            <a:r>
              <a:rPr lang="en-US" altLang="zh-CN" sz="2800" dirty="0" smtClean="0"/>
              <a:t>to</a:t>
            </a:r>
            <a:r>
              <a:rPr lang="en-US" altLang="zh-CN" sz="2800" i="1" dirty="0" smtClean="0"/>
              <a:t> b </a:t>
            </a:r>
            <a:r>
              <a:rPr lang="en-US" altLang="zh-CN" sz="2800" dirty="0" smtClean="0"/>
              <a:t>and from</a:t>
            </a:r>
            <a:r>
              <a:rPr lang="en-US" altLang="zh-CN" sz="2800" i="1" dirty="0" smtClean="0"/>
              <a:t> b </a:t>
            </a:r>
            <a:r>
              <a:rPr lang="en-US" altLang="zh-CN" sz="2800" dirty="0" smtClean="0"/>
              <a:t>to</a:t>
            </a:r>
            <a:r>
              <a:rPr lang="en-US" altLang="zh-CN" sz="2800" i="1" dirty="0" smtClean="0"/>
              <a:t> a </a:t>
            </a:r>
            <a:r>
              <a:rPr lang="en-US" altLang="zh-CN" sz="2800" dirty="0" smtClean="0"/>
              <a:t>whenever </a:t>
            </a:r>
            <a:r>
              <a:rPr lang="en-US" altLang="zh-CN" sz="2800" i="1" dirty="0" smtClean="0"/>
              <a:t>a </a:t>
            </a:r>
            <a:r>
              <a:rPr lang="en-US" altLang="zh-CN" sz="2800" dirty="0" smtClean="0"/>
              <a:t>and</a:t>
            </a:r>
            <a:r>
              <a:rPr lang="en-US" altLang="zh-CN" sz="2800" i="1" dirty="0" smtClean="0"/>
              <a:t> b </a:t>
            </a:r>
            <a:r>
              <a:rPr lang="en-US" altLang="zh-CN" sz="2800" dirty="0" smtClean="0"/>
              <a:t>are vertices in the graph</a:t>
            </a:r>
            <a:r>
              <a:rPr lang="en-US" altLang="zh-CN" sz="2800" i="1" dirty="0" smtClean="0"/>
              <a:t>.</a:t>
            </a:r>
          </a:p>
          <a:p>
            <a:r>
              <a:rPr lang="en-US" altLang="zh-CN" sz="2800" i="1" dirty="0" smtClean="0"/>
              <a:t>weakly connected </a:t>
            </a:r>
            <a:r>
              <a:rPr lang="en-US" altLang="zh-CN" sz="2800" dirty="0" smtClean="0"/>
              <a:t>if there is a path between every two vertices in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underlying undirected graph.</a:t>
            </a:r>
          </a:p>
          <a:p>
            <a:r>
              <a:rPr lang="en-US" altLang="zh-CN" sz="2800" b="1" dirty="0" smtClean="0"/>
              <a:t>strongly connected components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Paths and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isomorphic invariant</a:t>
            </a:r>
          </a:p>
          <a:p>
            <a:pPr lvl="1"/>
            <a:r>
              <a:rPr lang="en-US" altLang="zh-CN" dirty="0" smtClean="0"/>
              <a:t>the existence of a simple circuit of length </a:t>
            </a:r>
            <a:r>
              <a:rPr lang="en-US" altLang="zh-CN" i="1" dirty="0" smtClean="0"/>
              <a:t>k, </a:t>
            </a:r>
            <a:r>
              <a:rPr lang="en-US" altLang="zh-CN" dirty="0" smtClean="0"/>
              <a:t>where</a:t>
            </a:r>
            <a:r>
              <a:rPr lang="en-US" altLang="zh-CN" i="1" dirty="0" smtClean="0"/>
              <a:t> k </a:t>
            </a:r>
            <a:r>
              <a:rPr lang="en-US" altLang="zh-CN" dirty="0" smtClean="0"/>
              <a:t>is a positive integer greater than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00438"/>
            <a:ext cx="351785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643314"/>
            <a:ext cx="382703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Counting Paths Between Vertices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805937" cy="136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500438"/>
            <a:ext cx="162878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3714752"/>
            <a:ext cx="2459894" cy="137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3571876"/>
            <a:ext cx="2428892" cy="146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10.2</a:t>
            </a:r>
          </a:p>
          <a:p>
            <a:pPr lvl="1"/>
            <a:r>
              <a:rPr lang="en-US" altLang="zh-CN" dirty="0" smtClean="0"/>
              <a:t>48, 50</a:t>
            </a:r>
          </a:p>
          <a:p>
            <a:r>
              <a:rPr lang="en-US" altLang="zh-CN" dirty="0" smtClean="0"/>
              <a:t>Chapter 10.4</a:t>
            </a:r>
          </a:p>
          <a:p>
            <a:pPr lvl="1"/>
            <a:r>
              <a:rPr lang="en-US" altLang="zh-CN" dirty="0" smtClean="0"/>
              <a:t>14(a), 22, 32</a:t>
            </a:r>
            <a:r>
              <a:rPr lang="en-US" altLang="zh-CN" smtClean="0"/>
              <a:t>, 34(only for 32), 50(b),(d)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Subgraph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 </a:t>
            </a:r>
            <a:r>
              <a:rPr lang="en-US" altLang="zh-CN" sz="2400" i="1" dirty="0" err="1" smtClean="0"/>
              <a:t>subgraph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of a graph </a:t>
            </a:r>
            <a:r>
              <a:rPr lang="en-US" altLang="zh-CN" sz="2400" i="1" dirty="0" smtClean="0"/>
              <a:t>G = (V ,E) </a:t>
            </a:r>
            <a:r>
              <a:rPr lang="en-US" altLang="zh-CN" sz="2400" dirty="0" smtClean="0"/>
              <a:t>is a graph </a:t>
            </a:r>
            <a:r>
              <a:rPr lang="en-US" altLang="zh-CN" sz="2400" i="1" dirty="0" smtClean="0"/>
              <a:t>H = (W, F), </a:t>
            </a:r>
            <a:r>
              <a:rPr lang="en-US" altLang="zh-CN" sz="2400" dirty="0" smtClean="0"/>
              <a:t>where </a:t>
            </a:r>
            <a:r>
              <a:rPr lang="en-US" altLang="zh-CN" sz="2400" i="1" dirty="0" smtClean="0"/>
              <a:t>W ⊆ V </a:t>
            </a:r>
            <a:r>
              <a:rPr lang="en-US" altLang="zh-CN" sz="2400" dirty="0" smtClean="0"/>
              <a:t>and</a:t>
            </a:r>
            <a:r>
              <a:rPr lang="en-US" altLang="zh-CN" sz="2400" i="1" dirty="0" smtClean="0"/>
              <a:t> F ⊆ E. </a:t>
            </a:r>
            <a:r>
              <a:rPr lang="en-US" altLang="zh-CN" sz="2400" dirty="0" smtClean="0"/>
              <a:t>A </a:t>
            </a:r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H </a:t>
            </a:r>
            <a:r>
              <a:rPr lang="en-US" altLang="zh-CN" sz="2400" dirty="0" smtClean="0"/>
              <a:t>of </a:t>
            </a:r>
            <a:r>
              <a:rPr lang="en-US" altLang="zh-CN" sz="2400" i="1" dirty="0" smtClean="0"/>
              <a:t>G </a:t>
            </a:r>
            <a:r>
              <a:rPr lang="en-US" altLang="zh-CN" sz="2400" dirty="0" smtClean="0"/>
              <a:t>is a proper </a:t>
            </a:r>
            <a:r>
              <a:rPr lang="en-US" altLang="zh-CN" sz="2400" dirty="0" err="1" smtClean="0"/>
              <a:t>subgraph</a:t>
            </a:r>
            <a:r>
              <a:rPr lang="en-US" altLang="zh-CN" sz="2400" dirty="0" smtClean="0"/>
              <a:t> of </a:t>
            </a:r>
            <a:r>
              <a:rPr lang="en-US" altLang="zh-CN" sz="2400" i="1" dirty="0" smtClean="0"/>
              <a:t>G </a:t>
            </a:r>
            <a:r>
              <a:rPr lang="en-US" altLang="zh-CN" sz="2400" dirty="0" smtClean="0"/>
              <a:t>if</a:t>
            </a:r>
            <a:r>
              <a:rPr lang="en-US" altLang="zh-CN" sz="2400" i="1" dirty="0" smtClean="0"/>
              <a:t> H ≠ G.</a:t>
            </a:r>
          </a:p>
          <a:p>
            <a:endParaRPr lang="en-US" altLang="zh-CN" sz="2400" i="1" dirty="0" smtClean="0"/>
          </a:p>
          <a:p>
            <a:r>
              <a:rPr lang="en-US" altLang="zh-CN" sz="2400" dirty="0" err="1" smtClean="0"/>
              <a:t>Let</a:t>
            </a:r>
            <a:r>
              <a:rPr lang="en-US" altLang="zh-CN" sz="2400" i="1" dirty="0" err="1" smtClean="0"/>
              <a:t>G</a:t>
            </a:r>
            <a:r>
              <a:rPr lang="en-US" altLang="zh-CN" sz="2400" i="1" dirty="0" smtClean="0"/>
              <a:t> = (V ,E) </a:t>
            </a:r>
            <a:r>
              <a:rPr lang="en-US" altLang="zh-CN" sz="2400" dirty="0" smtClean="0"/>
              <a:t>be a simple graph</a:t>
            </a:r>
            <a:r>
              <a:rPr lang="en-US" altLang="zh-CN" sz="2400" i="1" dirty="0" smtClean="0"/>
              <a:t>. </a:t>
            </a:r>
            <a:r>
              <a:rPr lang="en-US" altLang="zh-CN" sz="2400" dirty="0" smtClean="0"/>
              <a:t>The</a:t>
            </a:r>
            <a:r>
              <a:rPr lang="en-US" altLang="zh-CN" sz="2400" i="1" dirty="0" smtClean="0"/>
              <a:t> </a:t>
            </a:r>
            <a:r>
              <a:rPr lang="en-US" altLang="zh-CN" sz="2400" b="1" i="1" dirty="0" err="1" smtClean="0"/>
              <a:t>subgraph</a:t>
            </a:r>
            <a:r>
              <a:rPr lang="en-US" altLang="zh-CN" sz="2400" b="1" i="1" dirty="0" smtClean="0"/>
              <a:t> induced by a subset W </a:t>
            </a:r>
            <a:r>
              <a:rPr lang="en-US" altLang="zh-CN" sz="2400" dirty="0" smtClean="0"/>
              <a:t>of the vertex set </a:t>
            </a:r>
            <a:r>
              <a:rPr lang="en-US" altLang="zh-CN" sz="2400" b="1" i="1" dirty="0" smtClean="0"/>
              <a:t>V </a:t>
            </a:r>
            <a:r>
              <a:rPr lang="en-US" altLang="zh-CN" sz="2400" dirty="0" smtClean="0"/>
              <a:t>is the graph </a:t>
            </a:r>
            <a:r>
              <a:rPr lang="en-US" altLang="zh-CN" sz="2400" i="1" dirty="0" smtClean="0"/>
              <a:t>(W, F), </a:t>
            </a:r>
            <a:r>
              <a:rPr lang="en-US" altLang="zh-CN" sz="2400" dirty="0" smtClean="0"/>
              <a:t>where the edge set </a:t>
            </a:r>
            <a:r>
              <a:rPr lang="en-US" altLang="zh-CN" sz="2400" i="1" dirty="0" smtClean="0"/>
              <a:t>F </a:t>
            </a:r>
            <a:r>
              <a:rPr lang="en-US" altLang="zh-CN" sz="2400" dirty="0" smtClean="0"/>
              <a:t>contains an edge in </a:t>
            </a:r>
            <a:r>
              <a:rPr lang="en-US" altLang="zh-CN" sz="2400" i="1" dirty="0" smtClean="0"/>
              <a:t>E </a:t>
            </a:r>
            <a:r>
              <a:rPr lang="en-US" altLang="zh-CN" sz="2400" dirty="0" smtClean="0"/>
              <a:t>if and only if both endpoints of this edge are in </a:t>
            </a:r>
            <a:r>
              <a:rPr lang="en-US" altLang="zh-CN" sz="2400" i="1" dirty="0" smtClean="0"/>
              <a:t>W.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Removing/Adding Edges of A Graph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/>
              <a:t>G − e = (V ,E − {e}).</a:t>
            </a:r>
          </a:p>
          <a:p>
            <a:r>
              <a:rPr lang="en-US" altLang="zh-CN" i="1" dirty="0" smtClean="0"/>
              <a:t>G + e = (V ,E ∪ {e}).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Edge Contraction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Remove an edge </a:t>
            </a:r>
            <a:r>
              <a:rPr lang="en-US" altLang="zh-CN" i="1" dirty="0" smtClean="0"/>
              <a:t>e </a:t>
            </a:r>
            <a:r>
              <a:rPr lang="en-US" altLang="zh-CN" dirty="0" smtClean="0"/>
              <a:t>with endpoints </a:t>
            </a:r>
            <a:r>
              <a:rPr lang="en-US" altLang="zh-CN" i="1" dirty="0" smtClean="0"/>
              <a:t>u </a:t>
            </a:r>
            <a:r>
              <a:rPr lang="en-US" altLang="zh-CN" dirty="0" smtClean="0"/>
              <a:t>and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and merges </a:t>
            </a:r>
            <a:r>
              <a:rPr lang="en-US" altLang="zh-CN" i="1" dirty="0" smtClean="0"/>
              <a:t>u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w </a:t>
            </a:r>
            <a:r>
              <a:rPr lang="en-US" altLang="zh-CN" dirty="0" smtClean="0"/>
              <a:t>into a new single vertex </a:t>
            </a:r>
            <a:r>
              <a:rPr lang="en-US" altLang="zh-CN" i="1" dirty="0" smtClean="0"/>
              <a:t>w</a:t>
            </a:r>
          </a:p>
          <a:p>
            <a:endParaRPr lang="en-US" altLang="zh-CN" i="1" dirty="0" smtClean="0"/>
          </a:p>
          <a:p>
            <a:r>
              <a:rPr lang="en-US" altLang="zh-CN" i="1" dirty="0" smtClean="0"/>
              <a:t>G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(V, E) (which is not a </a:t>
            </a:r>
            <a:r>
              <a:rPr lang="en-US" altLang="zh-CN" i="1" dirty="0" err="1" smtClean="0"/>
              <a:t>subgraph</a:t>
            </a:r>
            <a:r>
              <a:rPr lang="en-US" altLang="zh-CN" i="1" dirty="0" smtClean="0"/>
              <a:t> of G)</a:t>
            </a:r>
          </a:p>
          <a:p>
            <a:r>
              <a:rPr lang="en-US" altLang="zh-CN" i="1" dirty="0" smtClean="0"/>
              <a:t>V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V − {u, v} ∪ {w}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286256"/>
            <a:ext cx="2645757" cy="178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Removing Vertices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G − v = (V − v, E)</a:t>
            </a:r>
          </a:p>
          <a:p>
            <a:r>
              <a:rPr lang="en-US" altLang="zh-CN" sz="2800" i="1" dirty="0" smtClean="0"/>
              <a:t>E </a:t>
            </a:r>
            <a:r>
              <a:rPr lang="en-US" altLang="zh-CN" sz="2800" dirty="0" smtClean="0"/>
              <a:t> is the set of edges of </a:t>
            </a:r>
            <a:r>
              <a:rPr lang="en-US" altLang="zh-CN" sz="2800" i="1" dirty="0" smtClean="0"/>
              <a:t>G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not incident </a:t>
            </a:r>
            <a:r>
              <a:rPr lang="en-US" altLang="zh-CN" sz="2800" dirty="0" smtClean="0"/>
              <a:t>to</a:t>
            </a:r>
            <a:r>
              <a:rPr lang="en-US" altLang="zh-CN" sz="2800" i="1" dirty="0" smtClean="0"/>
              <a:t> v.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 of the graphs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i="1" dirty="0" smtClean="0"/>
              <a:t>union </a:t>
            </a:r>
            <a:r>
              <a:rPr lang="en-US" altLang="zh-CN" sz="2400" dirty="0" smtClean="0"/>
              <a:t>of two simple graphs </a:t>
            </a:r>
            <a:r>
              <a:rPr lang="en-US" altLang="zh-CN" sz="2400" i="1" dirty="0" smtClean="0"/>
              <a:t>G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(V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,E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) and G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= (V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,E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) </a:t>
            </a:r>
            <a:r>
              <a:rPr lang="en-US" altLang="zh-CN" sz="2400" dirty="0" smtClean="0"/>
              <a:t>is the simple graph with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vertex set </a:t>
            </a:r>
            <a:r>
              <a:rPr lang="en-US" altLang="zh-CN" sz="2400" i="1" dirty="0" smtClean="0"/>
              <a:t>V</a:t>
            </a:r>
            <a:r>
              <a:rPr lang="en-US" altLang="zh-CN" sz="2400" i="1" baseline="-25000" dirty="0" smtClean="0"/>
              <a:t>1 </a:t>
            </a:r>
            <a:r>
              <a:rPr lang="en-US" altLang="zh-CN" sz="2400" i="1" dirty="0" smtClean="0"/>
              <a:t>∪ V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and edge set </a:t>
            </a:r>
            <a:r>
              <a:rPr lang="en-US" altLang="zh-CN" sz="2400" i="1" dirty="0" smtClean="0"/>
              <a:t>E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∪ E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. </a:t>
            </a:r>
            <a:r>
              <a:rPr lang="en-US" altLang="zh-CN" sz="2400" dirty="0" smtClean="0"/>
              <a:t>The union of </a:t>
            </a:r>
            <a:r>
              <a:rPr lang="en-US" altLang="zh-CN" sz="2400" i="1" dirty="0" smtClean="0"/>
              <a:t>G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G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is denoted by </a:t>
            </a:r>
            <a:r>
              <a:rPr lang="en-US" altLang="zh-CN" sz="2400" i="1" dirty="0" smtClean="0"/>
              <a:t>G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∪ G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643314"/>
            <a:ext cx="714330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Connectivity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Paths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4348" y="5273117"/>
            <a:ext cx="5000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denote a path </a:t>
            </a:r>
            <a:r>
              <a:rPr lang="en-US" altLang="zh-CN" sz="3200" i="1" dirty="0" smtClean="0"/>
              <a:t>e</a:t>
            </a:r>
            <a:r>
              <a:rPr lang="en-US" altLang="zh-CN" sz="3200" i="1" baseline="-25000" dirty="0" smtClean="0"/>
              <a:t>1</a:t>
            </a:r>
            <a:r>
              <a:rPr lang="en-US" altLang="zh-CN" sz="3200" i="1" dirty="0" smtClean="0"/>
              <a:t>, e</a:t>
            </a:r>
            <a:r>
              <a:rPr lang="en-US" altLang="zh-CN" sz="3200" i="1" baseline="-25000" dirty="0" smtClean="0"/>
              <a:t>2</a:t>
            </a:r>
            <a:r>
              <a:rPr lang="en-US" altLang="zh-CN" sz="3200" i="1" dirty="0" smtClean="0"/>
              <a:t>, . . . , e</a:t>
            </a:r>
            <a:r>
              <a:rPr lang="en-US" altLang="zh-CN" sz="3200" i="1" baseline="-25000" dirty="0" smtClean="0"/>
              <a:t>n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143240" y="4630175"/>
            <a:ext cx="2420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/>
              <a:t>x</a:t>
            </a:r>
            <a:r>
              <a:rPr lang="en-US" altLang="zh-CN" sz="3200" i="1" baseline="-25000" dirty="0" smtClean="0"/>
              <a:t>0</a:t>
            </a:r>
            <a:r>
              <a:rPr lang="en-US" altLang="zh-CN" sz="3200" i="1" dirty="0" smtClean="0"/>
              <a:t>, x</a:t>
            </a:r>
            <a:r>
              <a:rPr lang="en-US" altLang="zh-CN" sz="3200" i="1" baseline="-25000" dirty="0" smtClean="0"/>
              <a:t>1</a:t>
            </a:r>
            <a:r>
              <a:rPr lang="en-US" altLang="zh-CN" sz="3200" i="1" dirty="0" smtClean="0"/>
              <a:t>, . . . , </a:t>
            </a:r>
            <a:r>
              <a:rPr lang="en-US" altLang="zh-CN" sz="3200" i="1" dirty="0" err="1" smtClean="0"/>
              <a:t>x</a:t>
            </a:r>
            <a:r>
              <a:rPr lang="en-US" altLang="zh-CN" sz="3200" i="1" baseline="-25000" dirty="0" err="1" smtClean="0"/>
              <a:t>n</a:t>
            </a:r>
            <a:r>
              <a:rPr lang="en-US" altLang="zh-CN" sz="3200" i="1" dirty="0" smtClean="0"/>
              <a:t>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143240" y="6143644"/>
            <a:ext cx="4719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/>
              <a:t>v</a:t>
            </a:r>
            <a:r>
              <a:rPr lang="en-US" altLang="zh-CN" sz="3200" i="1" baseline="-25000" dirty="0" smtClean="0"/>
              <a:t>0</a:t>
            </a:r>
            <a:r>
              <a:rPr lang="en-US" altLang="zh-CN" sz="3200" i="1" dirty="0" smtClean="0"/>
              <a:t>, e</a:t>
            </a:r>
            <a:r>
              <a:rPr lang="en-US" altLang="zh-CN" sz="3200" i="1" baseline="-25000" dirty="0" smtClean="0"/>
              <a:t>1</a:t>
            </a:r>
            <a:r>
              <a:rPr lang="en-US" altLang="zh-CN" sz="3200" i="1" dirty="0" smtClean="0"/>
              <a:t>, v</a:t>
            </a:r>
            <a:r>
              <a:rPr lang="en-US" altLang="zh-CN" sz="3200" i="1" baseline="-25000" dirty="0" smtClean="0"/>
              <a:t>1</a:t>
            </a:r>
            <a:r>
              <a:rPr lang="en-US" altLang="zh-CN" sz="3200" i="1" dirty="0" smtClean="0"/>
              <a:t>, e</a:t>
            </a:r>
            <a:r>
              <a:rPr lang="en-US" altLang="zh-CN" sz="3200" i="1" baseline="-25000" dirty="0" smtClean="0"/>
              <a:t>2</a:t>
            </a:r>
            <a:r>
              <a:rPr lang="en-US" altLang="zh-CN" sz="3200" i="1" dirty="0" smtClean="0"/>
              <a:t>, . . . , v</a:t>
            </a:r>
            <a:r>
              <a:rPr lang="en-US" altLang="zh-CN" sz="3200" i="1" baseline="-25000" dirty="0" smtClean="0"/>
              <a:t>n−1</a:t>
            </a:r>
            <a:r>
              <a:rPr lang="en-US" altLang="zh-CN" sz="3200" i="1" dirty="0" smtClean="0"/>
              <a:t>, e</a:t>
            </a:r>
            <a:r>
              <a:rPr lang="en-US" altLang="zh-CN" sz="3200" i="1" baseline="-25000" dirty="0" smtClean="0"/>
              <a:t>n</a:t>
            </a:r>
            <a:r>
              <a:rPr lang="en-US" altLang="zh-CN" sz="3200" i="1" dirty="0" smtClean="0"/>
              <a:t>, </a:t>
            </a:r>
            <a:r>
              <a:rPr lang="en-US" altLang="zh-CN" sz="3200" i="1" dirty="0" err="1" smtClean="0"/>
              <a:t>v</a:t>
            </a:r>
            <a:r>
              <a:rPr lang="en-US" altLang="zh-CN" sz="3200" i="1" baseline="-25000" dirty="0" err="1" smtClean="0"/>
              <a:t>n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6000760" y="4714884"/>
            <a:ext cx="986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walk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6338" y="5344555"/>
            <a:ext cx="843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trail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00892" y="4714884"/>
            <a:ext cx="216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closed walk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78" y="2285992"/>
            <a:ext cx="88729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4214842" cy="2481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28662" y="4643446"/>
            <a:ext cx="6679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Paths in Acquaintanceship Graphs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928662" y="5354437"/>
            <a:ext cx="4651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/>
              <a:t>Erdos</a:t>
            </a:r>
            <a:r>
              <a:rPr lang="en-US" altLang="zh-CN" sz="3600" b="1" dirty="0" smtClean="0"/>
              <a:t> (</a:t>
            </a:r>
            <a:r>
              <a:rPr lang="zh-CN" altLang="en-US" sz="3600" b="1" dirty="0" smtClean="0"/>
              <a:t>埃德斯</a:t>
            </a:r>
            <a:r>
              <a:rPr lang="en-US" altLang="zh-CN" sz="3600" b="1" dirty="0" smtClean="0"/>
              <a:t>) number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85728"/>
            <a:ext cx="2528891" cy="434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871</Words>
  <Application>Microsoft Office PowerPoint</Application>
  <PresentationFormat>全屏显示(4:3)</PresentationFormat>
  <Paragraphs>132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Discrete Math</vt:lpstr>
      <vt:lpstr>Curriculum Progress </vt:lpstr>
      <vt:lpstr>Subgraph</vt:lpstr>
      <vt:lpstr>Removing/Adding Edges of A Graph</vt:lpstr>
      <vt:lpstr>Edge Contraction</vt:lpstr>
      <vt:lpstr>Removing Vertices</vt:lpstr>
      <vt:lpstr>Union of the graphs</vt:lpstr>
      <vt:lpstr>Connectivity</vt:lpstr>
      <vt:lpstr>Paths</vt:lpstr>
      <vt:lpstr>Connectedness in Undirected Graphs</vt:lpstr>
      <vt:lpstr>Connected or disconnected</vt:lpstr>
      <vt:lpstr>Connected component</vt:lpstr>
      <vt:lpstr>How Connected is a Graph?</vt:lpstr>
      <vt:lpstr>cut vertex &amp; cut edge </vt:lpstr>
      <vt:lpstr>How Connected is a Graph?</vt:lpstr>
      <vt:lpstr>How Connected is a Graph?</vt:lpstr>
      <vt:lpstr>How Connected is a Graph?</vt:lpstr>
      <vt:lpstr>How Connected is a Graph?</vt:lpstr>
      <vt:lpstr>How Connected is a Graph?</vt:lpstr>
      <vt:lpstr>How Connected is a Graph?</vt:lpstr>
      <vt:lpstr>Applications</vt:lpstr>
      <vt:lpstr>Connectedness in Directed Graphs</vt:lpstr>
      <vt:lpstr>Paths and Isomorphism</vt:lpstr>
      <vt:lpstr>Counting Paths Between Vertices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475</cp:revision>
  <dcterms:created xsi:type="dcterms:W3CDTF">2017-07-01T03:07:16Z</dcterms:created>
  <dcterms:modified xsi:type="dcterms:W3CDTF">2019-12-06T15:53:12Z</dcterms:modified>
</cp:coreProperties>
</file>