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77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239" autoAdjust="0"/>
  </p:normalViewPr>
  <p:slideViewPr>
    <p:cSldViewPr>
      <p:cViewPr varScale="1">
        <p:scale>
          <a:sx n="59" d="100"/>
          <a:sy n="59" d="100"/>
        </p:scale>
        <p:origin x="-10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4F93-2816-42E0-8E5C-486A9B22928D}" type="datetimeFigureOut">
              <a:rPr lang="zh-CN" altLang="en-US" smtClean="0"/>
              <a:pPr/>
              <a:t>2019/12/12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86C7-A00C-48B2-8D92-622C916D29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9C1-C78C-4710-BA5F-6A9638C136CA}" type="datetime1">
              <a:rPr lang="zh-CN" altLang="en-US" smtClean="0"/>
              <a:pPr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nbu-logo.jpg"/>
          <p:cNvPicPr>
            <a:picLocks noChangeAspect="1"/>
          </p:cNvPicPr>
          <p:nvPr userDrawn="1"/>
        </p:nvPicPr>
        <p:blipFill>
          <a:blip r:embed="rId2"/>
          <a:srcRect b="11097"/>
          <a:stretch>
            <a:fillRect/>
          </a:stretch>
        </p:blipFill>
        <p:spPr>
          <a:xfrm>
            <a:off x="5934078" y="214290"/>
            <a:ext cx="320992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EA4-8756-4A91-B5E4-C302B875FE8C}" type="datetime1">
              <a:rPr lang="zh-CN" altLang="en-US" smtClean="0"/>
              <a:pPr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CBD6-D1A0-4492-8A5A-11C65C88944E}" type="datetime1">
              <a:rPr lang="zh-CN" altLang="en-US" smtClean="0"/>
              <a:pPr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BF5-C36C-4751-891D-486C0599CEEA}" type="datetime1">
              <a:rPr lang="zh-CN" altLang="en-US" smtClean="0"/>
              <a:pPr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nbu-logo-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958" y="50594"/>
            <a:ext cx="1500188" cy="1500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C73-8199-45BF-859E-77F7C8C9399E}" type="datetime1">
              <a:rPr lang="zh-CN" altLang="en-US" smtClean="0"/>
              <a:pPr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C8F7-13D3-4FF9-97DF-9C17F0028368}" type="datetime1">
              <a:rPr lang="zh-CN" altLang="en-US" smtClean="0"/>
              <a:pPr/>
              <a:t>2019/12/12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D626-62DF-4385-9E52-D2CF2F70B426}" type="datetime1">
              <a:rPr lang="zh-CN" altLang="en-US" smtClean="0"/>
              <a:pPr/>
              <a:t>2019/12/12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E71-1B79-4AA6-8882-5C81468FF929}" type="datetime1">
              <a:rPr lang="zh-CN" altLang="en-US" smtClean="0"/>
              <a:pPr/>
              <a:t>2019/12/12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FCE6-EEF1-444D-B6F9-84EC11AF282E}" type="datetime1">
              <a:rPr lang="zh-CN" altLang="en-US" smtClean="0"/>
              <a:pPr/>
              <a:t>2019/12/12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EFC8-740A-4FA0-89EB-364FE87D2AB1}" type="datetime1">
              <a:rPr lang="zh-CN" altLang="en-US" smtClean="0"/>
              <a:pPr/>
              <a:t>2019/12/12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96B-9364-44E0-B073-89F5C948CD5A}" type="datetime1">
              <a:rPr lang="zh-CN" altLang="en-US" smtClean="0"/>
              <a:pPr/>
              <a:t>2019/12/12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DB9D-1D91-4F63-BDE5-0ECBBA29E4AF}" type="datetime1">
              <a:rPr lang="zh-CN" altLang="en-US" smtClean="0"/>
              <a:pPr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314" name="AutoShape 2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AutoShape 4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8" name="AutoShape 6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1285860"/>
            <a:ext cx="7500958" cy="20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143644"/>
            <a:ext cx="9144000" cy="1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4714" y="1643050"/>
            <a:ext cx="5386398" cy="1470025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Discrete Math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4714" y="3429000"/>
            <a:ext cx="5014938" cy="21431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Haiming Chen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Associate Professor, PhD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Department of Computer Science,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Ningbo University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http://www.chenhaiming.cn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3018336" cy="367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Chinese postman problem</a:t>
            </a:r>
          </a:p>
          <a:p>
            <a:pPr lvl="1"/>
            <a:r>
              <a:rPr lang="en-US" altLang="zh-CN" dirty="0" smtClean="0"/>
              <a:t>finding a circuit in a </a:t>
            </a:r>
            <a:r>
              <a:rPr lang="en-US" altLang="zh-CN" dirty="0" smtClean="0"/>
              <a:t>graph with </a:t>
            </a:r>
            <a:r>
              <a:rPr lang="en-US" altLang="zh-CN" dirty="0" smtClean="0"/>
              <a:t>the fewest edges that traverses every edge at least once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Hamilton Paths and Circuits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simple paths </a:t>
            </a:r>
            <a:r>
              <a:rPr lang="en-US" altLang="zh-CN" dirty="0" smtClean="0"/>
              <a:t>and circuits </a:t>
            </a:r>
            <a:r>
              <a:rPr lang="en-US" altLang="zh-CN" dirty="0" smtClean="0"/>
              <a:t>that contain every vertex of the graph exactly </a:t>
            </a:r>
            <a:r>
              <a:rPr lang="en-US" altLang="zh-CN" dirty="0" smtClean="0"/>
              <a:t>once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928934"/>
            <a:ext cx="8469868" cy="172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Hamilton Paths and Circuits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00306"/>
            <a:ext cx="836219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Conditions of the existence of </a:t>
            </a:r>
            <a:br>
              <a:rPr lang="en-US" altLang="zh-CN" dirty="0" smtClean="0"/>
            </a:br>
            <a:r>
              <a:rPr lang="en-US" altLang="zh-CN" b="1" dirty="0" smtClean="0"/>
              <a:t>Hamilton Circuit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 </a:t>
            </a:r>
            <a:r>
              <a:rPr lang="en-US" altLang="zh-CN" dirty="0" smtClean="0"/>
              <a:t>known </a:t>
            </a:r>
            <a:r>
              <a:rPr lang="en-US" altLang="zh-CN" dirty="0" smtClean="0"/>
              <a:t>simple necessary </a:t>
            </a:r>
            <a:r>
              <a:rPr lang="en-US" altLang="zh-CN" dirty="0" smtClean="0"/>
              <a:t>and sufficient criteria for the existence of Hamilton circuits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286124"/>
            <a:ext cx="5715040" cy="2512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椭圆 5"/>
          <p:cNvSpPr/>
          <p:nvPr/>
        </p:nvSpPr>
        <p:spPr>
          <a:xfrm>
            <a:off x="2786050" y="3357562"/>
            <a:ext cx="857256" cy="785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Conditions of the existence of </a:t>
            </a:r>
            <a:br>
              <a:rPr lang="en-US" altLang="zh-CN" dirty="0" smtClean="0"/>
            </a:br>
            <a:r>
              <a:rPr lang="en-US" altLang="zh-CN" b="1" dirty="0" smtClean="0"/>
              <a:t>Hamilton Circuit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837473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000372"/>
            <a:ext cx="846778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Traveling Salesperson Problem </a:t>
            </a:r>
            <a:r>
              <a:rPr lang="en-US" altLang="zh-CN" b="1" dirty="0" smtClean="0"/>
              <a:t>or TSP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examine all possible Hamilton circuits and select one of minimum total </a:t>
            </a:r>
            <a:r>
              <a:rPr lang="en-US" altLang="zh-CN" sz="2400" dirty="0" smtClean="0"/>
              <a:t>length</a:t>
            </a:r>
          </a:p>
          <a:p>
            <a:r>
              <a:rPr lang="en-US" altLang="zh-CN" sz="2400" b="1" dirty="0" smtClean="0"/>
              <a:t>approximation </a:t>
            </a:r>
            <a:r>
              <a:rPr lang="en-US" altLang="zh-CN" sz="2400" b="1" dirty="0" smtClean="0"/>
              <a:t>algorithm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Chapter </a:t>
            </a:r>
            <a:r>
              <a:rPr lang="en-US" altLang="zh-CN" dirty="0" smtClean="0"/>
              <a:t>10.5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6, 10,  20,  32,  47(b)(d)</a:t>
            </a:r>
            <a:endParaRPr lang="en-US" altLang="zh-CN" dirty="0" smtClean="0"/>
          </a:p>
          <a:p>
            <a:r>
              <a:rPr lang="en-US" altLang="zh-CN" dirty="0" smtClean="0"/>
              <a:t>Chapter </a:t>
            </a:r>
            <a:r>
              <a:rPr lang="en-US" altLang="zh-CN" dirty="0" smtClean="0"/>
              <a:t>10.6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26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Progress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072098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900" b="1" dirty="0" smtClean="0"/>
              <a:t>Part I</a:t>
            </a:r>
            <a:r>
              <a:rPr lang="zh-CN" altLang="en-US" sz="2900" b="1" dirty="0" smtClean="0"/>
              <a:t>：</a:t>
            </a:r>
            <a:r>
              <a:rPr lang="en-US" altLang="zh-CN" sz="2900" b="1" dirty="0" smtClean="0"/>
              <a:t>Logic </a:t>
            </a:r>
            <a:r>
              <a:rPr lang="zh-CN" altLang="en-US" sz="2900" b="1" dirty="0" smtClean="0"/>
              <a:t>（</a:t>
            </a:r>
            <a:r>
              <a:rPr lang="en-US" altLang="zh-CN" sz="2900" b="1" dirty="0" smtClean="0"/>
              <a:t>Thinking in Mathematics</a:t>
            </a:r>
            <a:r>
              <a:rPr lang="zh-CN" altLang="en-US" sz="2900" b="1" dirty="0" smtClean="0"/>
              <a:t>）</a:t>
            </a:r>
            <a:endParaRPr lang="en-US" altLang="zh-CN" sz="2900" b="1" dirty="0" smtClean="0"/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Propositional Logic, Predicates and Quantifiers</a:t>
            </a:r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Definition, Theorem, Corollary and Proofs </a:t>
            </a:r>
            <a:r>
              <a:rPr lang="en-US" altLang="zh-CN" sz="1900" u="sng" dirty="0" smtClean="0">
                <a:solidFill>
                  <a:schemeClr val="bg1">
                    <a:lumMod val="65000"/>
                  </a:schemeClr>
                </a:solidFill>
              </a:rPr>
              <a:t>(Induction)</a:t>
            </a:r>
          </a:p>
          <a:p>
            <a:r>
              <a:rPr lang="en-US" altLang="zh-CN" sz="2900" b="1" dirty="0" smtClean="0"/>
              <a:t>Part II</a:t>
            </a:r>
            <a:r>
              <a:rPr lang="zh-CN" altLang="en-US" sz="2900" b="1" dirty="0" smtClean="0"/>
              <a:t>：</a:t>
            </a:r>
            <a:r>
              <a:rPr lang="en-US" altLang="zh-CN" sz="2900" b="1" dirty="0" smtClean="0"/>
              <a:t>Combinatorial Counting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The Basic of Counting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The Pigeonhole Principle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Permutation and Combination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Binomial Coefficients and Combinations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Lists and Sequences </a:t>
            </a:r>
            <a:r>
              <a:rPr lang="en-US" altLang="zh-CN" sz="2200" u="sng" dirty="0" smtClean="0">
                <a:solidFill>
                  <a:schemeClr val="bg1">
                    <a:lumMod val="65000"/>
                  </a:schemeClr>
                </a:solidFill>
              </a:rPr>
              <a:t>(Recursive Definition /Recurrence Relations)</a:t>
            </a:r>
          </a:p>
          <a:p>
            <a:r>
              <a:rPr lang="en-US" altLang="zh-CN" sz="2900" b="1" dirty="0" smtClean="0"/>
              <a:t>Part III: Discrete Structure</a:t>
            </a:r>
          </a:p>
          <a:p>
            <a:pPr lvl="1"/>
            <a:r>
              <a:rPr lang="en-US" altLang="zh-CN" sz="2100" dirty="0" smtClean="0">
                <a:solidFill>
                  <a:schemeClr val="bg1">
                    <a:lumMod val="65000"/>
                  </a:schemeClr>
                </a:solidFill>
              </a:rPr>
              <a:t>Sets</a:t>
            </a:r>
          </a:p>
          <a:p>
            <a:pPr lvl="1"/>
            <a:r>
              <a:rPr lang="en-US" altLang="zh-CN" sz="2100" dirty="0" smtClean="0">
                <a:solidFill>
                  <a:schemeClr val="bg1">
                    <a:lumMod val="65000"/>
                  </a:schemeClr>
                </a:solidFill>
              </a:rPr>
              <a:t>Functions</a:t>
            </a:r>
          </a:p>
          <a:p>
            <a:pPr lvl="1"/>
            <a:r>
              <a:rPr lang="en-US" altLang="zh-CN" sz="2100" dirty="0" smtClean="0">
                <a:solidFill>
                  <a:schemeClr val="bg1">
                    <a:lumMod val="65000"/>
                  </a:schemeClr>
                </a:solidFill>
              </a:rPr>
              <a:t>Relations</a:t>
            </a:r>
          </a:p>
          <a:p>
            <a:pPr lvl="1"/>
            <a:r>
              <a:rPr lang="en-US" altLang="zh-CN" sz="2900" dirty="0" smtClean="0">
                <a:solidFill>
                  <a:srgbClr val="C00000"/>
                </a:solidFill>
              </a:rPr>
              <a:t>Graphs</a:t>
            </a:r>
          </a:p>
          <a:p>
            <a:pPr lvl="1"/>
            <a:r>
              <a:rPr lang="en-US" altLang="zh-CN" sz="2900" dirty="0" smtClean="0"/>
              <a:t>Trees</a:t>
            </a:r>
          </a:p>
          <a:p>
            <a:r>
              <a:rPr lang="en-US" altLang="zh-CN" b="1" dirty="0" smtClean="0"/>
              <a:t>Part IV: Algebra</a:t>
            </a:r>
          </a:p>
          <a:p>
            <a:pPr lvl="1"/>
            <a:r>
              <a:rPr lang="en-US" altLang="zh-CN" sz="2600" u="sng" dirty="0" smtClean="0"/>
              <a:t>Algebra (Groups)</a:t>
            </a:r>
            <a:r>
              <a:rPr lang="en-US" altLang="zh-CN" sz="2600" dirty="0" smtClean="0"/>
              <a:t> *</a:t>
            </a:r>
            <a:endParaRPr lang="en-US" altLang="zh-CN" sz="2600" u="sng" dirty="0" smtClean="0"/>
          </a:p>
          <a:p>
            <a:pPr lvl="1"/>
            <a:r>
              <a:rPr lang="en-US" altLang="zh-CN" sz="2600" dirty="0" smtClean="0">
                <a:solidFill>
                  <a:schemeClr val="bg1">
                    <a:lumMod val="65000"/>
                  </a:schemeClr>
                </a:solidFill>
              </a:rPr>
              <a:t>Boolean Algebra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Euler </a:t>
            </a:r>
            <a:r>
              <a:rPr lang="en-US" altLang="zh-CN" dirty="0" smtClean="0"/>
              <a:t>Paths and Circuits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714620"/>
            <a:ext cx="6995406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500034" y="1643050"/>
            <a:ext cx="6929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The problem of traveling </a:t>
            </a:r>
            <a:r>
              <a:rPr lang="en-US" altLang="zh-CN" sz="2400" dirty="0" smtClean="0">
                <a:solidFill>
                  <a:srgbClr val="FF0000"/>
                </a:solidFill>
              </a:rPr>
              <a:t>across every bridge without crossing any bridge more than once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Euler Paths and Circuits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714488"/>
            <a:ext cx="281905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000496" y="1714488"/>
            <a:ext cx="40719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Is there a </a:t>
            </a:r>
            <a:r>
              <a:rPr lang="en-US" altLang="zh-CN" sz="3200" dirty="0" smtClean="0">
                <a:solidFill>
                  <a:srgbClr val="FF0000"/>
                </a:solidFill>
              </a:rPr>
              <a:t>simple circuit </a:t>
            </a:r>
            <a:r>
              <a:rPr lang="en-US" altLang="zh-CN" sz="3200" dirty="0" smtClean="0"/>
              <a:t>in </a:t>
            </a:r>
            <a:r>
              <a:rPr lang="en-US" altLang="zh-CN" sz="3200" dirty="0" smtClean="0"/>
              <a:t>this </a:t>
            </a:r>
            <a:r>
              <a:rPr lang="en-US" altLang="zh-CN" sz="3200" dirty="0" err="1" smtClean="0"/>
              <a:t>multigraph</a:t>
            </a:r>
            <a:r>
              <a:rPr lang="en-US" altLang="zh-CN" sz="3200" dirty="0" smtClean="0"/>
              <a:t> </a:t>
            </a:r>
            <a:r>
              <a:rPr lang="en-US" altLang="zh-CN" sz="3200" dirty="0" smtClean="0"/>
              <a:t>that contains every edge?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4071934" y="3500438"/>
            <a:ext cx="26844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i="1" dirty="0" smtClean="0">
                <a:solidFill>
                  <a:srgbClr val="FF0000"/>
                </a:solidFill>
              </a:rPr>
              <a:t>Euler circuit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1966" y="457200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smtClean="0"/>
              <a:t>An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Euler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path </a:t>
            </a:r>
            <a:r>
              <a:rPr lang="en-US" altLang="zh-CN" sz="2800" dirty="0" smtClean="0"/>
              <a:t>in </a:t>
            </a:r>
            <a:r>
              <a:rPr lang="en-US" altLang="zh-CN" sz="2800" i="1" dirty="0" smtClean="0"/>
              <a:t>G is a simple path containing every edge of G.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Euler Paths and Circuits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Which of the undirected graphs have </a:t>
            </a:r>
            <a:r>
              <a:rPr lang="en-US" altLang="zh-CN" sz="2400" dirty="0" smtClean="0"/>
              <a:t>an Euler circuit? Of those that do not, </a:t>
            </a:r>
            <a:r>
              <a:rPr lang="en-US" altLang="zh-CN" sz="2400" dirty="0" smtClean="0"/>
              <a:t>which have </a:t>
            </a:r>
            <a:r>
              <a:rPr lang="en-US" altLang="zh-CN" sz="2400" dirty="0" smtClean="0"/>
              <a:t>an Euler path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643182"/>
            <a:ext cx="766869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Euler Paths and Circuits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Which of the undirected graphs have an Euler circuit? Of those that do not, which have an Euler path?</a:t>
            </a:r>
            <a:endParaRPr lang="zh-CN" altLang="en-US" sz="24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786058"/>
            <a:ext cx="6876958" cy="27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Necessary and Sufficient Conditions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 connected </a:t>
            </a:r>
            <a:r>
              <a:rPr lang="en-US" altLang="zh-CN" sz="2800" dirty="0" err="1" smtClean="0"/>
              <a:t>multigraph</a:t>
            </a:r>
            <a:r>
              <a:rPr lang="en-US" altLang="zh-CN" sz="2800" dirty="0" smtClean="0"/>
              <a:t> with at least two vertices has an </a:t>
            </a:r>
            <a:r>
              <a:rPr lang="en-US" altLang="zh-CN" sz="2800" dirty="0" smtClean="0">
                <a:solidFill>
                  <a:srgbClr val="FF0000"/>
                </a:solidFill>
              </a:rPr>
              <a:t>Euler circuit </a:t>
            </a:r>
            <a:r>
              <a:rPr lang="en-US" altLang="zh-CN" sz="2800" dirty="0" smtClean="0"/>
              <a:t>if and only if each </a:t>
            </a:r>
            <a:r>
              <a:rPr lang="en-US" altLang="zh-CN" sz="2800" dirty="0" smtClean="0"/>
              <a:t>of its </a:t>
            </a:r>
            <a:r>
              <a:rPr lang="en-US" altLang="zh-CN" sz="2800" dirty="0" smtClean="0"/>
              <a:t>vertices has even degree.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Constructing Euler Circuits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592183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Necessary and Sufficient Conditions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 connected </a:t>
            </a:r>
            <a:r>
              <a:rPr lang="en-US" altLang="zh-CN" sz="2800" dirty="0" err="1" smtClean="0"/>
              <a:t>multigraph</a:t>
            </a:r>
            <a:r>
              <a:rPr lang="en-US" altLang="zh-CN" sz="2800" dirty="0" smtClean="0"/>
              <a:t> has an </a:t>
            </a:r>
            <a:r>
              <a:rPr lang="en-US" altLang="zh-CN" sz="2800" dirty="0" smtClean="0">
                <a:solidFill>
                  <a:srgbClr val="FF0000"/>
                </a:solidFill>
              </a:rPr>
              <a:t>Euler path </a:t>
            </a:r>
            <a:r>
              <a:rPr lang="en-US" altLang="zh-CN" sz="2800" dirty="0" smtClean="0"/>
              <a:t>but not an Euler circuit if and only if it has </a:t>
            </a:r>
            <a:r>
              <a:rPr lang="en-US" altLang="zh-CN" sz="2800" dirty="0" smtClean="0"/>
              <a:t>exactly two </a:t>
            </a:r>
            <a:r>
              <a:rPr lang="en-US" altLang="zh-CN" sz="2800" dirty="0" smtClean="0"/>
              <a:t>vertices of odd degree.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357562"/>
            <a:ext cx="793911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377</Words>
  <Application>Microsoft Office PowerPoint</Application>
  <PresentationFormat>全屏显示(4:3)</PresentationFormat>
  <Paragraphs>73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Discrete Math</vt:lpstr>
      <vt:lpstr>Curriculum Progress </vt:lpstr>
      <vt:lpstr>Euler Paths and Circuits</vt:lpstr>
      <vt:lpstr>Euler Paths and Circuits</vt:lpstr>
      <vt:lpstr>Euler Paths and Circuits</vt:lpstr>
      <vt:lpstr>Euler Paths and Circuits</vt:lpstr>
      <vt:lpstr>Necessary and Sufficient Conditions</vt:lpstr>
      <vt:lpstr>Constructing Euler Circuits</vt:lpstr>
      <vt:lpstr>Necessary and Sufficient Conditions</vt:lpstr>
      <vt:lpstr>Applications</vt:lpstr>
      <vt:lpstr>Hamilton Paths and Circuits</vt:lpstr>
      <vt:lpstr>Hamilton Paths and Circuits</vt:lpstr>
      <vt:lpstr>Conditions of the existence of  Hamilton Circuit </vt:lpstr>
      <vt:lpstr>Conditions of the existence of  Hamilton Circuit </vt:lpstr>
      <vt:lpstr>Traveling Salesperson Problem or TSP</vt:lpstr>
      <vt:lpstr>Homework</vt:lpstr>
    </vt:vector>
  </TitlesOfParts>
  <Company>Ningbo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Hamming Chen</dc:creator>
  <cp:lastModifiedBy>Haiming Chen</cp:lastModifiedBy>
  <cp:revision>443</cp:revision>
  <dcterms:created xsi:type="dcterms:W3CDTF">2017-07-01T03:07:16Z</dcterms:created>
  <dcterms:modified xsi:type="dcterms:W3CDTF">2019-12-12T15:34:54Z</dcterms:modified>
</cp:coreProperties>
</file>