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9" r:id="rId3"/>
    <p:sldId id="280" r:id="rId4"/>
    <p:sldId id="282" r:id="rId5"/>
    <p:sldId id="283" r:id="rId6"/>
    <p:sldId id="284" r:id="rId7"/>
    <p:sldId id="285" r:id="rId8"/>
    <p:sldId id="286" r:id="rId9"/>
    <p:sldId id="287" r:id="rId10"/>
    <p:sldId id="281" r:id="rId11"/>
    <p:sldId id="288" r:id="rId12"/>
    <p:sldId id="289" r:id="rId13"/>
    <p:sldId id="290" r:id="rId14"/>
    <p:sldId id="291" r:id="rId15"/>
    <p:sldId id="292" r:id="rId16"/>
    <p:sldId id="293" r:id="rId17"/>
    <p:sldId id="294" r:id="rId18"/>
    <p:sldId id="295" r:id="rId19"/>
    <p:sldId id="277"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39" autoAdjust="0"/>
  </p:normalViewPr>
  <p:slideViewPr>
    <p:cSldViewPr>
      <p:cViewPr varScale="1">
        <p:scale>
          <a:sx n="59" d="100"/>
          <a:sy n="59" d="100"/>
        </p:scale>
        <p:origin x="-160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C34F93-2816-42E0-8E5C-486A9B22928D}" type="datetimeFigureOut">
              <a:rPr lang="zh-CN" altLang="en-US" smtClean="0"/>
              <a:pPr/>
              <a:t>2019/12/4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186C7-A00C-48B2-8D92-622C916D297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BF7849C1-C78C-4710-BA5F-6A9638C136CA}" type="datetime1">
              <a:rPr lang="zh-CN" altLang="en-US" smtClean="0"/>
              <a:pPr/>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1800"/>
            </a:lvl1pPr>
          </a:lstStyle>
          <a:p>
            <a:fld id="{9E3A2DB7-315D-4834-9C72-2DD9442B4884}" type="slidenum">
              <a:rPr lang="zh-CN" altLang="en-US" smtClean="0"/>
              <a:pPr/>
              <a:t>‹#›</a:t>
            </a:fld>
            <a:endParaRPr lang="zh-CN" altLang="en-US"/>
          </a:p>
        </p:txBody>
      </p:sp>
      <p:pic>
        <p:nvPicPr>
          <p:cNvPr id="7" name="图片 6" descr="nbu-logo.jpg"/>
          <p:cNvPicPr>
            <a:picLocks noChangeAspect="1"/>
          </p:cNvPicPr>
          <p:nvPr userDrawn="1"/>
        </p:nvPicPr>
        <p:blipFill>
          <a:blip r:embed="rId2"/>
          <a:srcRect b="11097"/>
          <a:stretch>
            <a:fillRect/>
          </a:stretch>
        </p:blipFill>
        <p:spPr>
          <a:xfrm>
            <a:off x="5934078" y="214290"/>
            <a:ext cx="3209922" cy="114300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2F2EA4-8756-4A91-B5E4-C302B875FE8C}" type="datetime1">
              <a:rPr lang="zh-CN" altLang="en-US" smtClean="0"/>
              <a:pPr/>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3A2DB7-315D-4834-9C72-2DD9442B488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98CBD6-D1A0-4492-8A5A-11C65C88944E}" type="datetime1">
              <a:rPr lang="zh-CN" altLang="en-US" smtClean="0"/>
              <a:pPr/>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3A2DB7-315D-4834-9C72-2DD9442B488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60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4A3DBF5-C36C-4751-891D-486C0599CEEA}" type="datetime1">
              <a:rPr lang="zh-CN" altLang="en-US" smtClean="0"/>
              <a:pPr/>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1600"/>
            </a:lvl1pPr>
          </a:lstStyle>
          <a:p>
            <a:fld id="{9E3A2DB7-315D-4834-9C72-2DD9442B4884}" type="slidenum">
              <a:rPr lang="zh-CN" altLang="en-US" smtClean="0"/>
              <a:pPr/>
              <a:t>‹#›</a:t>
            </a:fld>
            <a:endParaRPr lang="zh-CN" altLang="en-US" dirty="0"/>
          </a:p>
        </p:txBody>
      </p:sp>
      <p:pic>
        <p:nvPicPr>
          <p:cNvPr id="7" name="图片 6" descr="nbu-logo-1.jpg"/>
          <p:cNvPicPr>
            <a:picLocks noChangeAspect="1"/>
          </p:cNvPicPr>
          <p:nvPr userDrawn="1"/>
        </p:nvPicPr>
        <p:blipFill>
          <a:blip r:embed="rId2"/>
          <a:stretch>
            <a:fillRect/>
          </a:stretch>
        </p:blipFill>
        <p:spPr>
          <a:xfrm>
            <a:off x="7500958" y="50594"/>
            <a:ext cx="1500188" cy="1500188"/>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FB9C73-8199-45BF-859E-77F7C8C9399E}" type="datetime1">
              <a:rPr lang="zh-CN" altLang="en-US" smtClean="0"/>
              <a:pPr/>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3A2DB7-315D-4834-9C72-2DD9442B488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34C8F7-13D3-4FF9-97DF-9C17F0028368}" type="datetime1">
              <a:rPr lang="zh-CN" altLang="en-US" smtClean="0"/>
              <a:pPr/>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3A2DB7-315D-4834-9C72-2DD9442B488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6AD626-62DF-4385-9E52-D2CF2F70B426}" type="datetime1">
              <a:rPr lang="zh-CN" altLang="en-US" smtClean="0"/>
              <a:pPr/>
              <a:t>2019/12/4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3A2DB7-315D-4834-9C72-2DD9442B488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5D1E71-1B79-4AA6-8882-5C81468FF929}" type="datetime1">
              <a:rPr lang="zh-CN" altLang="en-US" smtClean="0"/>
              <a:pPr/>
              <a:t>2019/12/4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3A2DB7-315D-4834-9C72-2DD9442B488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78FCE6-EEF1-444D-B6F9-84EC11AF282E}" type="datetime1">
              <a:rPr lang="zh-CN" altLang="en-US" smtClean="0"/>
              <a:pPr/>
              <a:t>2019/12/4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5FEFC8-740A-4FA0-89EB-364FE87D2AB1}" type="datetime1">
              <a:rPr lang="zh-CN" altLang="en-US" smtClean="0"/>
              <a:pPr/>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3A2DB7-315D-4834-9C72-2DD9442B488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5D2596B-9364-44E0-B073-89F5C948CD5A}" type="datetime1">
              <a:rPr lang="zh-CN" altLang="en-US" smtClean="0"/>
              <a:pPr/>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3A2DB7-315D-4834-9C72-2DD9442B488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7DB9D-1D91-4F63-BDE5-0ECBBA29E4AF}" type="datetime1">
              <a:rPr lang="zh-CN" altLang="en-US" smtClean="0"/>
              <a:pPr/>
              <a:t>2019/12/4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A2DB7-315D-4834-9C72-2DD9442B4884}" type="slidenum">
              <a:rPr lang="zh-CN" altLang="en-US" smtClean="0"/>
              <a:pPr/>
              <a:t>‹#›</a:t>
            </a:fld>
            <a:endParaRPr lang="zh-CN" altLang="en-US"/>
          </a:p>
        </p:txBody>
      </p:sp>
      <p:sp>
        <p:nvSpPr>
          <p:cNvPr id="13314" name="AutoShape 2" descr="http://img1.imgtn.bdimg.com/it/u=2800068669,3888819830&amp;fm=26&amp;gp=0.jpg"/>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3316" name="AutoShape 4" descr="http://img1.imgtn.bdimg.com/it/u=2800068669,3888819830&amp;fm=26&amp;gp=0.jpg"/>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3318" name="AutoShape 6" descr="http://img1.imgtn.bdimg.com/it/u=2800068669,3888819830&amp;fm=26&amp;gp=0.jpg"/>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cxnSp>
        <p:nvCxnSpPr>
          <p:cNvPr id="12" name="直接连接符 11"/>
          <p:cNvCxnSpPr/>
          <p:nvPr userDrawn="1"/>
        </p:nvCxnSpPr>
        <p:spPr>
          <a:xfrm>
            <a:off x="0" y="1285860"/>
            <a:ext cx="7500958" cy="200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0" y="6143644"/>
            <a:ext cx="9144000" cy="158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14714" y="1643050"/>
            <a:ext cx="5386398" cy="1470025"/>
          </a:xfrm>
        </p:spPr>
        <p:txBody>
          <a:bodyPr/>
          <a:lstStyle/>
          <a:p>
            <a:pPr algn="l"/>
            <a:r>
              <a:rPr lang="en-US" altLang="zh-CN" dirty="0" smtClean="0">
                <a:latin typeface="Arial" pitchFamily="34" charset="0"/>
                <a:cs typeface="Arial" pitchFamily="34" charset="0"/>
              </a:rPr>
              <a:t>Discrete Math</a:t>
            </a:r>
            <a:endParaRPr lang="zh-CN" altLang="en-US" dirty="0">
              <a:latin typeface="Arial" pitchFamily="34" charset="0"/>
              <a:cs typeface="Arial" pitchFamily="34" charset="0"/>
            </a:endParaRPr>
          </a:p>
        </p:txBody>
      </p:sp>
      <p:sp>
        <p:nvSpPr>
          <p:cNvPr id="3" name="副标题 2"/>
          <p:cNvSpPr>
            <a:spLocks noGrp="1"/>
          </p:cNvSpPr>
          <p:nvPr>
            <p:ph type="subTitle" idx="1"/>
          </p:nvPr>
        </p:nvSpPr>
        <p:spPr>
          <a:xfrm>
            <a:off x="3414714" y="3429000"/>
            <a:ext cx="5014938" cy="2143140"/>
          </a:xfrm>
        </p:spPr>
        <p:txBody>
          <a:bodyPr>
            <a:normAutofit fontScale="92500" lnSpcReduction="10000"/>
          </a:bodyPr>
          <a:lstStyle/>
          <a:p>
            <a:pPr algn="l"/>
            <a:r>
              <a:rPr lang="en-US" altLang="zh-CN" sz="3600" dirty="0" smtClean="0">
                <a:latin typeface="Arial" pitchFamily="34" charset="0"/>
                <a:cs typeface="Arial" pitchFamily="34" charset="0"/>
              </a:rPr>
              <a:t>Haiming Chen</a:t>
            </a:r>
          </a:p>
          <a:p>
            <a:pPr algn="l"/>
            <a:r>
              <a:rPr lang="en-US" altLang="zh-CN" sz="2400" dirty="0" smtClean="0">
                <a:latin typeface="Arial" pitchFamily="34" charset="0"/>
                <a:cs typeface="Arial" pitchFamily="34" charset="0"/>
              </a:rPr>
              <a:t>Associate Professor, PhD</a:t>
            </a:r>
          </a:p>
          <a:p>
            <a:pPr algn="l"/>
            <a:r>
              <a:rPr lang="en-US" altLang="zh-CN" sz="2400" dirty="0" smtClean="0">
                <a:latin typeface="Arial" pitchFamily="34" charset="0"/>
                <a:cs typeface="Arial" pitchFamily="34" charset="0"/>
              </a:rPr>
              <a:t>Department of Computer Science,</a:t>
            </a:r>
          </a:p>
          <a:p>
            <a:pPr algn="l"/>
            <a:r>
              <a:rPr lang="en-US" altLang="zh-CN" sz="2400" dirty="0" smtClean="0">
                <a:latin typeface="Arial" pitchFamily="34" charset="0"/>
                <a:cs typeface="Arial" pitchFamily="34" charset="0"/>
              </a:rPr>
              <a:t>Ningbo University</a:t>
            </a:r>
          </a:p>
          <a:p>
            <a:pPr algn="l"/>
            <a:r>
              <a:rPr lang="en-US" altLang="zh-CN" sz="2400" dirty="0" smtClean="0">
                <a:latin typeface="Arial" pitchFamily="34" charset="0"/>
                <a:cs typeface="Arial" pitchFamily="34" charset="0"/>
              </a:rPr>
              <a:t>http://www.chenhaiming.cn</a:t>
            </a:r>
            <a:endParaRPr lang="zh-CN" altLang="en-US" sz="2400" dirty="0">
              <a:latin typeface="Arial" pitchFamily="34" charset="0"/>
              <a:cs typeface="Arial" pitchFamily="34" charset="0"/>
            </a:endParaRPr>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1</a:t>
            </a:fld>
            <a:endParaRPr lang="zh-CN" altLang="en-US"/>
          </a:p>
        </p:txBody>
      </p:sp>
      <p:pic>
        <p:nvPicPr>
          <p:cNvPr id="6" name="Picture 2"/>
          <p:cNvPicPr>
            <a:picLocks noChangeAspect="1" noChangeArrowheads="1"/>
          </p:cNvPicPr>
          <p:nvPr/>
        </p:nvPicPr>
        <p:blipFill>
          <a:blip r:embed="rId2"/>
          <a:srcRect/>
          <a:stretch>
            <a:fillRect/>
          </a:stretch>
        </p:blipFill>
        <p:spPr bwMode="auto">
          <a:xfrm>
            <a:off x="285720" y="1857364"/>
            <a:ext cx="3018336" cy="36766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Planar Graphs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10</a:t>
            </a:fld>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500034" y="1428736"/>
            <a:ext cx="4595833" cy="3650404"/>
          </a:xfrm>
          <a:prstGeom prst="rect">
            <a:avLst/>
          </a:prstGeom>
          <a:noFill/>
          <a:ln w="9525">
            <a:noFill/>
            <a:miter lim="800000"/>
            <a:headEnd/>
            <a:tailEnd/>
          </a:ln>
          <a:effectLst/>
        </p:spPr>
      </p:pic>
      <p:sp>
        <p:nvSpPr>
          <p:cNvPr id="6" name="矩形 5"/>
          <p:cNvSpPr/>
          <p:nvPr/>
        </p:nvSpPr>
        <p:spPr>
          <a:xfrm>
            <a:off x="714348" y="5357826"/>
            <a:ext cx="4526496" cy="523220"/>
          </a:xfrm>
          <a:prstGeom prst="rect">
            <a:avLst/>
          </a:prstGeom>
        </p:spPr>
        <p:txBody>
          <a:bodyPr wrap="none">
            <a:spAutoFit/>
          </a:bodyPr>
          <a:lstStyle/>
          <a:p>
            <a:r>
              <a:rPr lang="en-US" altLang="zh-CN" sz="2800" dirty="0" smtClean="0"/>
              <a:t>complete bipartite graph </a:t>
            </a:r>
            <a:r>
              <a:rPr lang="en-US" altLang="zh-CN" sz="2800" i="1" dirty="0" smtClean="0"/>
              <a:t>K</a:t>
            </a:r>
            <a:r>
              <a:rPr lang="en-US" altLang="zh-CN" sz="2800" i="1" baseline="-25000" dirty="0" smtClean="0"/>
              <a:t>3,3</a:t>
            </a:r>
            <a:endParaRPr lang="zh-CN" altLang="en-US" sz="2800" baseline="-25000" dirty="0"/>
          </a:p>
        </p:txBody>
      </p:sp>
      <p:sp>
        <p:nvSpPr>
          <p:cNvPr id="7" name="矩形 6"/>
          <p:cNvSpPr/>
          <p:nvPr/>
        </p:nvSpPr>
        <p:spPr>
          <a:xfrm>
            <a:off x="5357818" y="2357430"/>
            <a:ext cx="3214710"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2800" dirty="0" smtClean="0"/>
              <a:t>Is it possible to find at least one</a:t>
            </a:r>
          </a:p>
          <a:p>
            <a:r>
              <a:rPr lang="en-US" altLang="zh-CN" sz="2800" dirty="0" smtClean="0"/>
              <a:t>way to represent this graph in a plane without any edges crossing?</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Planar Graphs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11</a:t>
            </a:fld>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142876" y="1643050"/>
            <a:ext cx="8786842" cy="119952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277394" y="3143247"/>
            <a:ext cx="4294606" cy="2164667"/>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4572000" y="3000372"/>
            <a:ext cx="4286280" cy="232416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linds(horizontal)">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linds(horizontal)">
                                      <p:cBhvr>
                                        <p:cTn id="12"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Planar Graphs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12</a:t>
            </a:fld>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857224" y="2000240"/>
            <a:ext cx="5214974" cy="32960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Euler’s Formula</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A planar representation of a graph splits the plane into </a:t>
            </a:r>
            <a:r>
              <a:rPr lang="en-US" altLang="zh-CN" sz="2400" b="1" dirty="0" smtClean="0"/>
              <a:t>regions</a:t>
            </a:r>
            <a:r>
              <a:rPr lang="en-US" altLang="zh-CN" sz="2400" dirty="0" smtClean="0"/>
              <a:t>, including an unbounded region</a:t>
            </a:r>
            <a:endParaRPr lang="zh-CN" altLang="en-US" sz="2400" dirty="0"/>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13</a:t>
            </a:fld>
            <a:endParaRPr lang="zh-CN" altLang="en-US" dirty="0"/>
          </a:p>
        </p:txBody>
      </p:sp>
      <p:pic>
        <p:nvPicPr>
          <p:cNvPr id="10242" name="Picture 2"/>
          <p:cNvPicPr>
            <a:picLocks noChangeAspect="1" noChangeArrowheads="1"/>
          </p:cNvPicPr>
          <p:nvPr/>
        </p:nvPicPr>
        <p:blipFill>
          <a:blip r:embed="rId2"/>
          <a:srcRect/>
          <a:stretch>
            <a:fillRect/>
          </a:stretch>
        </p:blipFill>
        <p:spPr bwMode="auto">
          <a:xfrm>
            <a:off x="325493" y="2600321"/>
            <a:ext cx="8532787" cy="971555"/>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2714612" y="3857628"/>
            <a:ext cx="3665465" cy="1857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COROLLARY</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If </a:t>
            </a:r>
            <a:r>
              <a:rPr lang="en-US" altLang="zh-CN" sz="2400" i="1" dirty="0" smtClean="0"/>
              <a:t>G </a:t>
            </a:r>
            <a:r>
              <a:rPr lang="en-US" altLang="zh-CN" sz="2400" dirty="0" smtClean="0"/>
              <a:t>is a connected planar simple graph with e edges and</a:t>
            </a:r>
            <a:r>
              <a:rPr lang="en-US" altLang="zh-CN" sz="2400" i="1" dirty="0" smtClean="0"/>
              <a:t> v </a:t>
            </a:r>
            <a:r>
              <a:rPr lang="en-US" altLang="zh-CN" sz="2400" dirty="0" smtClean="0"/>
              <a:t>vertices, where </a:t>
            </a:r>
            <a:r>
              <a:rPr lang="en-US" altLang="zh-CN" sz="2400" i="1" dirty="0" smtClean="0"/>
              <a:t>v ≥ 3, </a:t>
            </a:r>
            <a:r>
              <a:rPr lang="en-US" altLang="zh-CN" sz="2400" dirty="0" smtClean="0"/>
              <a:t>then</a:t>
            </a:r>
            <a:r>
              <a:rPr lang="en-US" altLang="zh-CN" sz="2400" i="1" dirty="0" smtClean="0"/>
              <a:t> </a:t>
            </a:r>
            <a:r>
              <a:rPr lang="en-US" altLang="zh-CN" sz="2400" i="1" dirty="0" smtClean="0">
                <a:solidFill>
                  <a:srgbClr val="FF0000"/>
                </a:solidFill>
              </a:rPr>
              <a:t>e ≤ 3v − 6.</a:t>
            </a:r>
          </a:p>
          <a:p>
            <a:endParaRPr lang="en-US" altLang="zh-CN" sz="2400" i="1" dirty="0" smtClean="0"/>
          </a:p>
          <a:p>
            <a:r>
              <a:rPr lang="en-US" altLang="zh-CN" sz="2400" dirty="0" smtClean="0"/>
              <a:t>If </a:t>
            </a:r>
            <a:r>
              <a:rPr lang="en-US" altLang="zh-CN" sz="2400" i="1" dirty="0" smtClean="0"/>
              <a:t>G </a:t>
            </a:r>
            <a:r>
              <a:rPr lang="en-US" altLang="zh-CN" sz="2400" dirty="0" smtClean="0"/>
              <a:t>is a connected planar simple graph, then </a:t>
            </a:r>
            <a:r>
              <a:rPr lang="en-US" altLang="zh-CN" sz="2400" dirty="0" smtClean="0">
                <a:solidFill>
                  <a:srgbClr val="FF0000"/>
                </a:solidFill>
              </a:rPr>
              <a:t>G has a vertex of degree not exceeding five</a:t>
            </a:r>
            <a:r>
              <a:rPr lang="en-US" altLang="zh-CN" sz="2400" i="1" dirty="0" smtClean="0">
                <a:solidFill>
                  <a:srgbClr val="FF0000"/>
                </a:solidFill>
              </a:rPr>
              <a:t>.</a:t>
            </a:r>
          </a:p>
          <a:p>
            <a:endParaRPr lang="en-US" altLang="zh-CN" sz="2400" i="1" dirty="0" smtClean="0"/>
          </a:p>
          <a:p>
            <a:r>
              <a:rPr lang="en-US" altLang="zh-CN" sz="2400" dirty="0" smtClean="0"/>
              <a:t>If a connected planar simple graph has </a:t>
            </a:r>
            <a:r>
              <a:rPr lang="en-US" altLang="zh-CN" sz="2400" i="1" dirty="0" smtClean="0"/>
              <a:t>e </a:t>
            </a:r>
            <a:r>
              <a:rPr lang="en-US" altLang="zh-CN" sz="2400" dirty="0" smtClean="0"/>
              <a:t>edges and </a:t>
            </a:r>
            <a:r>
              <a:rPr lang="en-US" altLang="zh-CN" sz="2400" i="1" dirty="0" smtClean="0"/>
              <a:t>v </a:t>
            </a:r>
            <a:r>
              <a:rPr lang="en-US" altLang="zh-CN" sz="2400" dirty="0" smtClean="0"/>
              <a:t>vertices with </a:t>
            </a:r>
            <a:r>
              <a:rPr lang="en-US" altLang="zh-CN" sz="2400" i="1" dirty="0" smtClean="0"/>
              <a:t>v ≥ 3 </a:t>
            </a:r>
            <a:r>
              <a:rPr lang="en-US" altLang="zh-CN" sz="2400" dirty="0" smtClean="0"/>
              <a:t>and no circuits of</a:t>
            </a:r>
            <a:r>
              <a:rPr lang="en-US" altLang="zh-CN" sz="2400" i="1" dirty="0" smtClean="0"/>
              <a:t> </a:t>
            </a:r>
            <a:r>
              <a:rPr lang="en-US" altLang="zh-CN" sz="2400" dirty="0" smtClean="0"/>
              <a:t>length three, then </a:t>
            </a:r>
            <a:r>
              <a:rPr lang="en-US" altLang="zh-CN" sz="2400" i="1" dirty="0" smtClean="0">
                <a:solidFill>
                  <a:srgbClr val="FF0000"/>
                </a:solidFill>
              </a:rPr>
              <a:t>e ≤ 2v − 4.</a:t>
            </a:r>
            <a:endParaRPr lang="zh-CN" altLang="en-US" sz="2400" dirty="0">
              <a:solidFill>
                <a:srgbClr val="FF0000"/>
              </a:solidFill>
            </a:endParaRPr>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14</a:t>
            </a:fld>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Kuratowski’s</a:t>
            </a:r>
            <a:r>
              <a:rPr lang="en-US" altLang="zh-CN" b="1" dirty="0" smtClean="0"/>
              <a:t> Theorem</a:t>
            </a:r>
            <a:endParaRPr lang="zh-CN" altLang="en-US" dirty="0"/>
          </a:p>
        </p:txBody>
      </p:sp>
      <p:sp>
        <p:nvSpPr>
          <p:cNvPr id="3" name="内容占位符 2"/>
          <p:cNvSpPr>
            <a:spLocks noGrp="1"/>
          </p:cNvSpPr>
          <p:nvPr>
            <p:ph idx="1"/>
          </p:nvPr>
        </p:nvSpPr>
        <p:spPr/>
        <p:txBody>
          <a:bodyPr>
            <a:normAutofit fontScale="92500"/>
          </a:bodyPr>
          <a:lstStyle/>
          <a:p>
            <a:r>
              <a:rPr lang="en-US" altLang="zh-CN" sz="3000" b="1" i="1" dirty="0" smtClean="0"/>
              <a:t>Elementary </a:t>
            </a:r>
            <a:r>
              <a:rPr lang="en-US" altLang="zh-CN" sz="3000" b="1" dirty="0" smtClean="0"/>
              <a:t>subdivision (</a:t>
            </a:r>
            <a:r>
              <a:rPr lang="zh-CN" altLang="en-US" sz="3000" b="1" dirty="0" smtClean="0"/>
              <a:t>初等细分</a:t>
            </a:r>
            <a:r>
              <a:rPr lang="en-US" altLang="zh-CN" sz="3000" b="1" dirty="0" smtClean="0"/>
              <a:t>)</a:t>
            </a:r>
            <a:r>
              <a:rPr lang="en-US" altLang="zh-CN" sz="3000" dirty="0" smtClean="0"/>
              <a:t>If a graph is planar, so will be any graph obtained by </a:t>
            </a:r>
            <a:r>
              <a:rPr lang="en-US" altLang="zh-CN" sz="3000" dirty="0" smtClean="0">
                <a:solidFill>
                  <a:srgbClr val="FF0000"/>
                </a:solidFill>
              </a:rPr>
              <a:t>removing an edge {</a:t>
            </a:r>
            <a:r>
              <a:rPr lang="en-US" altLang="zh-CN" sz="3000" i="1" dirty="0" smtClean="0">
                <a:solidFill>
                  <a:srgbClr val="FF0000"/>
                </a:solidFill>
              </a:rPr>
              <a:t>u, v} </a:t>
            </a:r>
            <a:r>
              <a:rPr lang="en-US" altLang="zh-CN" sz="3000" dirty="0" smtClean="0">
                <a:solidFill>
                  <a:srgbClr val="FF0000"/>
                </a:solidFill>
              </a:rPr>
              <a:t>and adding a</a:t>
            </a:r>
            <a:r>
              <a:rPr lang="en-US" altLang="zh-CN" sz="3000" i="1" dirty="0" smtClean="0">
                <a:solidFill>
                  <a:srgbClr val="FF0000"/>
                </a:solidFill>
              </a:rPr>
              <a:t> </a:t>
            </a:r>
            <a:r>
              <a:rPr lang="en-US" altLang="zh-CN" sz="3000" dirty="0" smtClean="0">
                <a:solidFill>
                  <a:srgbClr val="FF0000"/>
                </a:solidFill>
              </a:rPr>
              <a:t>new vertex </a:t>
            </a:r>
            <a:r>
              <a:rPr lang="en-US" altLang="zh-CN" sz="3000" i="1" dirty="0" smtClean="0">
                <a:solidFill>
                  <a:srgbClr val="FF0000"/>
                </a:solidFill>
              </a:rPr>
              <a:t>w </a:t>
            </a:r>
            <a:r>
              <a:rPr lang="en-US" altLang="zh-CN" sz="3000" dirty="0" smtClean="0">
                <a:solidFill>
                  <a:srgbClr val="FF0000"/>
                </a:solidFill>
              </a:rPr>
              <a:t>together with edges</a:t>
            </a:r>
            <a:r>
              <a:rPr lang="en-US" altLang="zh-CN" sz="3000" i="1" dirty="0" smtClean="0">
                <a:solidFill>
                  <a:srgbClr val="FF0000"/>
                </a:solidFill>
              </a:rPr>
              <a:t> {u, w} </a:t>
            </a:r>
            <a:r>
              <a:rPr lang="en-US" altLang="zh-CN" sz="3000" dirty="0" smtClean="0">
                <a:solidFill>
                  <a:srgbClr val="FF0000"/>
                </a:solidFill>
              </a:rPr>
              <a:t>and</a:t>
            </a:r>
            <a:r>
              <a:rPr lang="en-US" altLang="zh-CN" sz="3000" i="1" dirty="0" smtClean="0">
                <a:solidFill>
                  <a:srgbClr val="FF0000"/>
                </a:solidFill>
              </a:rPr>
              <a:t> {w, v}. </a:t>
            </a:r>
            <a:r>
              <a:rPr lang="en-US" altLang="zh-CN" sz="3000" dirty="0" smtClean="0"/>
              <a:t>Such an operation is called an</a:t>
            </a:r>
            <a:r>
              <a:rPr lang="en-US" altLang="zh-CN" sz="3000" b="1" dirty="0" smtClean="0"/>
              <a:t>. </a:t>
            </a:r>
          </a:p>
          <a:p>
            <a:r>
              <a:rPr lang="en-US" altLang="zh-CN" sz="3000" dirty="0" smtClean="0"/>
              <a:t>The graphs </a:t>
            </a:r>
            <a:r>
              <a:rPr lang="en-US" altLang="zh-CN" sz="3000" b="1" i="1" dirty="0" smtClean="0"/>
              <a:t>G1 = (V1,E1) </a:t>
            </a:r>
            <a:r>
              <a:rPr lang="en-US" altLang="zh-CN" sz="3000" dirty="0" smtClean="0"/>
              <a:t>and</a:t>
            </a:r>
            <a:r>
              <a:rPr lang="en-US" altLang="zh-CN" sz="3000" b="1" i="1" dirty="0" smtClean="0"/>
              <a:t> G2 = (V2,E2) </a:t>
            </a:r>
            <a:r>
              <a:rPr lang="en-US" altLang="zh-CN" sz="3000" dirty="0" smtClean="0"/>
              <a:t>are called </a:t>
            </a:r>
            <a:r>
              <a:rPr lang="en-US" altLang="zh-CN" sz="3000" b="1" i="1" dirty="0" err="1" smtClean="0"/>
              <a:t>homeomorphic</a:t>
            </a:r>
            <a:r>
              <a:rPr lang="en-US" altLang="zh-CN" sz="3000" b="1" i="1" dirty="0" smtClean="0"/>
              <a:t> </a:t>
            </a:r>
            <a:r>
              <a:rPr lang="zh-CN" altLang="en-US" sz="3000" b="1" i="1" dirty="0" smtClean="0"/>
              <a:t>（同胚）</a:t>
            </a:r>
            <a:r>
              <a:rPr lang="en-US" altLang="zh-CN" sz="3000" dirty="0" smtClean="0"/>
              <a:t>if they can be obtained from the same graph by a sequence of elementary subdivisions.</a:t>
            </a:r>
            <a:endParaRPr lang="zh-CN" altLang="en-US" sz="3000" dirty="0"/>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15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Kuratowski’s</a:t>
            </a:r>
            <a:r>
              <a:rPr lang="en-US" altLang="zh-CN" b="1" dirty="0" smtClean="0"/>
              <a:t> Theorem</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16</a:t>
            </a:fld>
            <a:endParaRPr lang="zh-CN" altLang="en-US" dirty="0"/>
          </a:p>
        </p:txBody>
      </p:sp>
      <p:pic>
        <p:nvPicPr>
          <p:cNvPr id="12290" name="Picture 2"/>
          <p:cNvPicPr>
            <a:picLocks noChangeAspect="1" noChangeArrowheads="1"/>
          </p:cNvPicPr>
          <p:nvPr/>
        </p:nvPicPr>
        <p:blipFill>
          <a:blip r:embed="rId2"/>
          <a:srcRect/>
          <a:stretch>
            <a:fillRect/>
          </a:stretch>
        </p:blipFill>
        <p:spPr bwMode="auto">
          <a:xfrm>
            <a:off x="214282" y="1714488"/>
            <a:ext cx="8640536" cy="1869418"/>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285720" y="3929066"/>
            <a:ext cx="8543985" cy="78581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down)">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Kuratowski’s</a:t>
            </a:r>
            <a:r>
              <a:rPr lang="en-US" altLang="zh-CN" b="1" dirty="0" smtClean="0"/>
              <a:t> Theorem</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17</a:t>
            </a:fld>
            <a:endParaRPr lang="zh-CN" altLang="en-US" dirty="0"/>
          </a:p>
        </p:txBody>
      </p:sp>
      <p:pic>
        <p:nvPicPr>
          <p:cNvPr id="13314" name="Picture 2"/>
          <p:cNvPicPr>
            <a:picLocks noChangeAspect="1" noChangeArrowheads="1"/>
          </p:cNvPicPr>
          <p:nvPr/>
        </p:nvPicPr>
        <p:blipFill>
          <a:blip r:embed="rId2"/>
          <a:srcRect/>
          <a:stretch>
            <a:fillRect/>
          </a:stretch>
        </p:blipFill>
        <p:spPr bwMode="auto">
          <a:xfrm>
            <a:off x="571472" y="2500306"/>
            <a:ext cx="7715304"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Kuratowski’s</a:t>
            </a:r>
            <a:r>
              <a:rPr lang="en-US" altLang="zh-CN" b="1" dirty="0" smtClean="0"/>
              <a:t> Theorem</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18</a:t>
            </a:fld>
            <a:endParaRPr lang="zh-CN" altLang="en-US" dirty="0"/>
          </a:p>
        </p:txBody>
      </p:sp>
      <p:pic>
        <p:nvPicPr>
          <p:cNvPr id="14338" name="Picture 2"/>
          <p:cNvPicPr>
            <a:picLocks noChangeAspect="1" noChangeArrowheads="1"/>
          </p:cNvPicPr>
          <p:nvPr/>
        </p:nvPicPr>
        <p:blipFill>
          <a:blip r:embed="rId2"/>
          <a:srcRect/>
          <a:stretch>
            <a:fillRect/>
          </a:stretch>
        </p:blipFill>
        <p:spPr bwMode="auto">
          <a:xfrm>
            <a:off x="0" y="2071678"/>
            <a:ext cx="8936531" cy="25717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r>
              <a:rPr lang="en-US" altLang="zh-CN" dirty="0" smtClean="0"/>
              <a:t>Chapter 10.2</a:t>
            </a:r>
          </a:p>
          <a:p>
            <a:pPr lvl="1"/>
            <a:r>
              <a:rPr lang="en-US" altLang="zh-CN" dirty="0" smtClean="0"/>
              <a:t>24, 26, 30</a:t>
            </a:r>
            <a:endParaRPr lang="en-US" altLang="zh-CN" dirty="0" smtClean="0"/>
          </a:p>
          <a:p>
            <a:r>
              <a:rPr lang="en-US" altLang="zh-CN" dirty="0" smtClean="0"/>
              <a:t>Chapter 10.7</a:t>
            </a:r>
          </a:p>
          <a:p>
            <a:pPr lvl="1"/>
            <a:r>
              <a:rPr lang="en-US" altLang="zh-CN" smtClean="0"/>
              <a:t>4,  6, 12, 14, 18, 22</a:t>
            </a:r>
            <a:r>
              <a:rPr lang="en-US" altLang="zh-CN" dirty="0" smtClean="0"/>
              <a:t>, 24</a:t>
            </a:r>
            <a:endParaRPr lang="en-US" altLang="zh-CN" dirty="0" smtClean="0"/>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19</a:t>
            </a:fld>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Curriculum Progress </a:t>
            </a:r>
            <a:endParaRPr lang="zh-CN" altLang="en-US" dirty="0"/>
          </a:p>
        </p:txBody>
      </p:sp>
      <p:sp>
        <p:nvSpPr>
          <p:cNvPr id="3" name="内容占位符 2"/>
          <p:cNvSpPr>
            <a:spLocks noGrp="1"/>
          </p:cNvSpPr>
          <p:nvPr>
            <p:ph idx="1"/>
          </p:nvPr>
        </p:nvSpPr>
        <p:spPr>
          <a:xfrm>
            <a:off x="428596" y="1428736"/>
            <a:ext cx="8229600" cy="5072098"/>
          </a:xfrm>
        </p:spPr>
        <p:txBody>
          <a:bodyPr>
            <a:normAutofit fontScale="70000" lnSpcReduction="20000"/>
          </a:bodyPr>
          <a:lstStyle/>
          <a:p>
            <a:pPr marL="342900" lvl="1" indent="-342900">
              <a:buFont typeface="Arial" pitchFamily="34" charset="0"/>
              <a:buChar char="•"/>
            </a:pPr>
            <a:r>
              <a:rPr lang="en-US" altLang="zh-CN" sz="2900" b="1" dirty="0" smtClean="0"/>
              <a:t>Part I</a:t>
            </a:r>
            <a:r>
              <a:rPr lang="zh-CN" altLang="en-US" sz="2900" b="1" dirty="0" smtClean="0"/>
              <a:t>：</a:t>
            </a:r>
            <a:r>
              <a:rPr lang="en-US" altLang="zh-CN" sz="2900" b="1" dirty="0" smtClean="0"/>
              <a:t>Logic </a:t>
            </a:r>
            <a:r>
              <a:rPr lang="zh-CN" altLang="en-US" sz="2900" b="1" dirty="0" smtClean="0"/>
              <a:t>（</a:t>
            </a:r>
            <a:r>
              <a:rPr lang="en-US" altLang="zh-CN" sz="2900" b="1" dirty="0" smtClean="0"/>
              <a:t>Thinking in Mathematics</a:t>
            </a:r>
            <a:r>
              <a:rPr lang="zh-CN" altLang="en-US" sz="2900" b="1" dirty="0" smtClean="0"/>
              <a:t>）</a:t>
            </a:r>
            <a:endParaRPr lang="en-US" altLang="zh-CN" sz="2900" b="1" dirty="0" smtClean="0"/>
          </a:p>
          <a:p>
            <a:pPr lvl="1"/>
            <a:r>
              <a:rPr lang="en-US" altLang="zh-CN" sz="1900" dirty="0" smtClean="0">
                <a:solidFill>
                  <a:schemeClr val="bg1">
                    <a:lumMod val="65000"/>
                  </a:schemeClr>
                </a:solidFill>
              </a:rPr>
              <a:t>Propositional Logic, Predicates and Quantifiers</a:t>
            </a:r>
          </a:p>
          <a:p>
            <a:pPr lvl="1"/>
            <a:r>
              <a:rPr lang="en-US" altLang="zh-CN" sz="1900" dirty="0" smtClean="0">
                <a:solidFill>
                  <a:schemeClr val="bg1">
                    <a:lumMod val="65000"/>
                  </a:schemeClr>
                </a:solidFill>
              </a:rPr>
              <a:t>Definition, Theorem, Corollary and Proofs </a:t>
            </a:r>
            <a:r>
              <a:rPr lang="en-US" altLang="zh-CN" sz="1900" u="sng" dirty="0" smtClean="0">
                <a:solidFill>
                  <a:schemeClr val="bg1">
                    <a:lumMod val="65000"/>
                  </a:schemeClr>
                </a:solidFill>
              </a:rPr>
              <a:t>(Induction)</a:t>
            </a:r>
          </a:p>
          <a:p>
            <a:r>
              <a:rPr lang="en-US" altLang="zh-CN" sz="2900" b="1" dirty="0" smtClean="0"/>
              <a:t>Part II</a:t>
            </a:r>
            <a:r>
              <a:rPr lang="zh-CN" altLang="en-US" sz="2900" b="1" dirty="0" smtClean="0"/>
              <a:t>：</a:t>
            </a:r>
            <a:r>
              <a:rPr lang="en-US" altLang="zh-CN" sz="2900" b="1" dirty="0" smtClean="0"/>
              <a:t>Combinatorial Counting</a:t>
            </a:r>
          </a:p>
          <a:p>
            <a:pPr lvl="1"/>
            <a:r>
              <a:rPr lang="en-US" altLang="zh-CN" sz="2200" dirty="0" smtClean="0">
                <a:solidFill>
                  <a:schemeClr val="bg1">
                    <a:lumMod val="65000"/>
                  </a:schemeClr>
                </a:solidFill>
              </a:rPr>
              <a:t>The Basic of Counting</a:t>
            </a:r>
          </a:p>
          <a:p>
            <a:pPr lvl="1"/>
            <a:r>
              <a:rPr lang="en-US" altLang="zh-CN" sz="2200" dirty="0" smtClean="0">
                <a:solidFill>
                  <a:schemeClr val="bg1">
                    <a:lumMod val="65000"/>
                  </a:schemeClr>
                </a:solidFill>
              </a:rPr>
              <a:t>The Pigeonhole Principle</a:t>
            </a:r>
          </a:p>
          <a:p>
            <a:pPr lvl="1"/>
            <a:r>
              <a:rPr lang="en-US" altLang="zh-CN" sz="2200" dirty="0" smtClean="0">
                <a:solidFill>
                  <a:schemeClr val="bg1">
                    <a:lumMod val="65000"/>
                  </a:schemeClr>
                </a:solidFill>
              </a:rPr>
              <a:t>Permutation and Combination</a:t>
            </a:r>
          </a:p>
          <a:p>
            <a:pPr lvl="1"/>
            <a:r>
              <a:rPr lang="en-US" altLang="zh-CN" sz="2200" dirty="0" smtClean="0">
                <a:solidFill>
                  <a:schemeClr val="bg1">
                    <a:lumMod val="65000"/>
                  </a:schemeClr>
                </a:solidFill>
              </a:rPr>
              <a:t>Binomial Coefficients and Combinations</a:t>
            </a:r>
          </a:p>
          <a:p>
            <a:pPr lvl="1"/>
            <a:r>
              <a:rPr lang="en-US" altLang="zh-CN" sz="2200" dirty="0" smtClean="0">
                <a:solidFill>
                  <a:schemeClr val="bg1">
                    <a:lumMod val="65000"/>
                  </a:schemeClr>
                </a:solidFill>
              </a:rPr>
              <a:t>Lists and Sequences </a:t>
            </a:r>
            <a:r>
              <a:rPr lang="en-US" altLang="zh-CN" sz="2200" u="sng" dirty="0" smtClean="0">
                <a:solidFill>
                  <a:schemeClr val="bg1">
                    <a:lumMod val="65000"/>
                  </a:schemeClr>
                </a:solidFill>
              </a:rPr>
              <a:t>(Recursive Definition /Recurrence Relations)</a:t>
            </a:r>
          </a:p>
          <a:p>
            <a:r>
              <a:rPr lang="en-US" altLang="zh-CN" sz="2900" b="1" dirty="0" smtClean="0"/>
              <a:t>Part III: Discrete Structure</a:t>
            </a:r>
          </a:p>
          <a:p>
            <a:pPr lvl="1"/>
            <a:r>
              <a:rPr lang="en-US" altLang="zh-CN" sz="2100" dirty="0" smtClean="0">
                <a:solidFill>
                  <a:schemeClr val="bg1">
                    <a:lumMod val="65000"/>
                  </a:schemeClr>
                </a:solidFill>
              </a:rPr>
              <a:t>Sets</a:t>
            </a:r>
          </a:p>
          <a:p>
            <a:pPr lvl="1"/>
            <a:r>
              <a:rPr lang="en-US" altLang="zh-CN" sz="2100" dirty="0" smtClean="0">
                <a:solidFill>
                  <a:schemeClr val="bg1">
                    <a:lumMod val="65000"/>
                  </a:schemeClr>
                </a:solidFill>
              </a:rPr>
              <a:t>Functions</a:t>
            </a:r>
          </a:p>
          <a:p>
            <a:pPr lvl="1"/>
            <a:r>
              <a:rPr lang="en-US" altLang="zh-CN" sz="2100" dirty="0" smtClean="0">
                <a:solidFill>
                  <a:schemeClr val="bg1">
                    <a:lumMod val="65000"/>
                  </a:schemeClr>
                </a:solidFill>
              </a:rPr>
              <a:t>Relations</a:t>
            </a:r>
          </a:p>
          <a:p>
            <a:pPr lvl="1"/>
            <a:r>
              <a:rPr lang="en-US" altLang="zh-CN" sz="2900" dirty="0" smtClean="0">
                <a:solidFill>
                  <a:srgbClr val="C00000"/>
                </a:solidFill>
              </a:rPr>
              <a:t>Graphs</a:t>
            </a:r>
          </a:p>
          <a:p>
            <a:pPr lvl="1"/>
            <a:r>
              <a:rPr lang="en-US" altLang="zh-CN" sz="2900" dirty="0" smtClean="0"/>
              <a:t>Trees</a:t>
            </a:r>
          </a:p>
          <a:p>
            <a:r>
              <a:rPr lang="en-US" altLang="zh-CN" b="1" dirty="0" smtClean="0"/>
              <a:t>Part IV: Algebra</a:t>
            </a:r>
          </a:p>
          <a:p>
            <a:pPr lvl="1"/>
            <a:r>
              <a:rPr lang="en-US" altLang="zh-CN" sz="2600" u="sng" dirty="0" smtClean="0"/>
              <a:t>Algebra (Groups)</a:t>
            </a:r>
            <a:r>
              <a:rPr lang="en-US" altLang="zh-CN" sz="2600" dirty="0" smtClean="0"/>
              <a:t> *</a:t>
            </a:r>
            <a:endParaRPr lang="en-US" altLang="zh-CN" sz="2600" u="sng" dirty="0" smtClean="0"/>
          </a:p>
          <a:p>
            <a:pPr lvl="1"/>
            <a:r>
              <a:rPr lang="en-US" altLang="zh-CN" sz="2600" dirty="0" smtClean="0">
                <a:solidFill>
                  <a:schemeClr val="bg1">
                    <a:lumMod val="65000"/>
                  </a:schemeClr>
                </a:solidFill>
              </a:rPr>
              <a:t>Boolean Algebra</a:t>
            </a:r>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2</a:t>
            </a:fld>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Bipartite Graphs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3</a:t>
            </a:fld>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357158" y="1714488"/>
            <a:ext cx="8294746" cy="1357322"/>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827927" y="3286124"/>
            <a:ext cx="3387147" cy="1785950"/>
          </a:xfrm>
          <a:prstGeom prst="rect">
            <a:avLst/>
          </a:prstGeom>
          <a:noFill/>
          <a:ln w="9525">
            <a:noFill/>
            <a:miter lim="800000"/>
            <a:headEnd/>
            <a:tailEnd/>
          </a:ln>
          <a:effectLst/>
        </p:spPr>
      </p:pic>
      <p:sp>
        <p:nvSpPr>
          <p:cNvPr id="8" name="矩形 7"/>
          <p:cNvSpPr/>
          <p:nvPr/>
        </p:nvSpPr>
        <p:spPr>
          <a:xfrm>
            <a:off x="4500562" y="4857760"/>
            <a:ext cx="571504" cy="461665"/>
          </a:xfrm>
          <a:prstGeom prst="rect">
            <a:avLst/>
          </a:prstGeom>
        </p:spPr>
        <p:txBody>
          <a:bodyPr wrap="square">
            <a:spAutoFit/>
          </a:bodyPr>
          <a:lstStyle/>
          <a:p>
            <a:r>
              <a:rPr lang="en-US" altLang="zh-CN" sz="2400" b="1" i="1" dirty="0" smtClean="0"/>
              <a:t>C</a:t>
            </a:r>
            <a:r>
              <a:rPr lang="en-US" altLang="zh-CN" sz="2400" b="1" i="1" baseline="-25000" dirty="0" smtClean="0"/>
              <a:t>6</a:t>
            </a:r>
            <a:endParaRPr lang="zh-CN" altLang="en-US" sz="2400" dirty="0"/>
          </a:p>
        </p:txBody>
      </p:sp>
      <p:pic>
        <p:nvPicPr>
          <p:cNvPr id="1029" name="Picture 5"/>
          <p:cNvPicPr>
            <a:picLocks noChangeAspect="1" noChangeArrowheads="1"/>
          </p:cNvPicPr>
          <p:nvPr/>
        </p:nvPicPr>
        <p:blipFill>
          <a:blip r:embed="rId4"/>
          <a:srcRect/>
          <a:stretch>
            <a:fillRect/>
          </a:stretch>
        </p:blipFill>
        <p:spPr bwMode="auto">
          <a:xfrm>
            <a:off x="6541552" y="3571876"/>
            <a:ext cx="1673786" cy="1643074"/>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785786" y="3571876"/>
            <a:ext cx="1643074" cy="178127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wipe(down)">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ipe(down)">
                                      <p:cBhvr>
                                        <p:cTn id="12" dur="500"/>
                                        <p:tgtEl>
                                          <p:spTgt spid="102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29"/>
                                        </p:tgtEl>
                                        <p:attrNameLst>
                                          <p:attrName>style.visibility</p:attrName>
                                        </p:attrNameLst>
                                      </p:cBhvr>
                                      <p:to>
                                        <p:strVal val="visible"/>
                                      </p:to>
                                    </p:set>
                                    <p:animEffect transition="in" filter="blinds(horizontal)">
                                      <p:cBhvr>
                                        <p:cTn id="20"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1</a:t>
            </a:r>
            <a:endParaRPr lang="zh-CN" altLang="en-US" dirty="0"/>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4</a:t>
            </a:fld>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428596" y="2571744"/>
            <a:ext cx="8404796" cy="3357586"/>
          </a:xfrm>
          <a:prstGeom prst="rect">
            <a:avLst/>
          </a:prstGeom>
          <a:noFill/>
          <a:ln w="9525">
            <a:noFill/>
            <a:miter lim="800000"/>
            <a:headEnd/>
            <a:tailEnd/>
          </a:ln>
          <a:effectLst/>
        </p:spPr>
      </p:pic>
      <p:sp>
        <p:nvSpPr>
          <p:cNvPr id="6" name="椭圆 5"/>
          <p:cNvSpPr/>
          <p:nvPr/>
        </p:nvSpPr>
        <p:spPr>
          <a:xfrm>
            <a:off x="1571604" y="2786058"/>
            <a:ext cx="57150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071802" y="2786058"/>
            <a:ext cx="57150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071802" y="4500570"/>
            <a:ext cx="57150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2910" y="1643050"/>
            <a:ext cx="8140370" cy="584775"/>
          </a:xfrm>
          <a:prstGeom prst="rect">
            <a:avLst/>
          </a:prstGeom>
        </p:spPr>
        <p:txBody>
          <a:bodyPr wrap="none">
            <a:spAutoFit/>
          </a:bodyPr>
          <a:lstStyle/>
          <a:p>
            <a:r>
              <a:rPr lang="en-US" altLang="zh-CN" sz="3200" dirty="0" smtClean="0"/>
              <a:t>How to determine whether a graph is bipartite?</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Bipartite Graphs</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A simple graph is bipartite if and only if it is possible to assign one of two different colors to each vertex of the graph so that no two adjacent vertices are assigned the same color.</a:t>
            </a:r>
            <a:endParaRPr lang="zh-CN" altLang="en-US" sz="2800" dirty="0"/>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5</a:t>
            </a:fld>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3929058" y="3544550"/>
            <a:ext cx="3571900" cy="212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Complete Bipartite Graphs</a:t>
            </a:r>
            <a:endParaRPr lang="zh-CN" altLang="en-US" dirty="0"/>
          </a:p>
        </p:txBody>
      </p:sp>
      <p:sp>
        <p:nvSpPr>
          <p:cNvPr id="3" name="内容占位符 2"/>
          <p:cNvSpPr>
            <a:spLocks noGrp="1"/>
          </p:cNvSpPr>
          <p:nvPr>
            <p:ph idx="1"/>
          </p:nvPr>
        </p:nvSpPr>
        <p:spPr/>
        <p:txBody>
          <a:bodyPr>
            <a:normAutofit/>
          </a:bodyPr>
          <a:lstStyle/>
          <a:p>
            <a:r>
              <a:rPr lang="en-US" altLang="zh-CN" sz="2400" b="1" i="1" dirty="0" err="1" smtClean="0"/>
              <a:t>K</a:t>
            </a:r>
            <a:r>
              <a:rPr lang="en-US" altLang="zh-CN" sz="2400" b="1" i="1" baseline="-25000" dirty="0" err="1" smtClean="0"/>
              <a:t>m,n</a:t>
            </a:r>
            <a:r>
              <a:rPr lang="en-US" altLang="zh-CN" sz="2400" b="1" i="1" dirty="0" smtClean="0"/>
              <a:t> </a:t>
            </a:r>
            <a:r>
              <a:rPr lang="en-US" altLang="zh-CN" sz="2400" dirty="0" smtClean="0"/>
              <a:t>is a graph that has its vertex set partitioned into two subsets of </a:t>
            </a:r>
            <a:r>
              <a:rPr lang="en-US" altLang="zh-CN" sz="2400" i="1" dirty="0" smtClean="0"/>
              <a:t>m </a:t>
            </a:r>
            <a:r>
              <a:rPr lang="en-US" altLang="zh-CN" sz="2400" dirty="0" smtClean="0"/>
              <a:t>and </a:t>
            </a:r>
            <a:r>
              <a:rPr lang="en-US" altLang="zh-CN" sz="2400" i="1" dirty="0" smtClean="0"/>
              <a:t>n </a:t>
            </a:r>
            <a:r>
              <a:rPr lang="en-US" altLang="zh-CN" sz="2400" dirty="0" smtClean="0"/>
              <a:t>vertices, respectively with an edge between two vertices if and only if one vertex is in the first subset and the other vertex is in the second subset.</a:t>
            </a:r>
            <a:endParaRPr lang="zh-CN" altLang="en-US" sz="2400" dirty="0"/>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6</a:t>
            </a:fld>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2786050" y="3292108"/>
            <a:ext cx="5929354" cy="2618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smtClean="0"/>
              <a:t>Bipartite Graphs and </a:t>
            </a:r>
            <a:r>
              <a:rPr lang="en-US" altLang="zh-CN" sz="2800" b="1" dirty="0" err="1" smtClean="0"/>
              <a:t>Matchings</a:t>
            </a:r>
            <a:endParaRPr lang="zh-CN" altLang="en-US" sz="2800" dirty="0"/>
          </a:p>
        </p:txBody>
      </p:sp>
      <p:sp>
        <p:nvSpPr>
          <p:cNvPr id="3" name="内容占位符 2"/>
          <p:cNvSpPr>
            <a:spLocks noGrp="1"/>
          </p:cNvSpPr>
          <p:nvPr>
            <p:ph idx="1"/>
          </p:nvPr>
        </p:nvSpPr>
        <p:spPr/>
        <p:txBody>
          <a:bodyPr/>
          <a:lstStyle/>
          <a:p>
            <a:r>
              <a:rPr lang="en-US" altLang="zh-CN" dirty="0" smtClean="0"/>
              <a:t>Job Assignments</a:t>
            </a:r>
            <a:endParaRPr lang="zh-CN" altLang="en-US" dirty="0"/>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7</a:t>
            </a:fld>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214282" y="2571744"/>
            <a:ext cx="8676022" cy="2143140"/>
          </a:xfrm>
          <a:prstGeom prst="rect">
            <a:avLst/>
          </a:prstGeom>
          <a:noFill/>
          <a:ln w="9525">
            <a:noFill/>
            <a:miter lim="800000"/>
            <a:headEnd/>
            <a:tailEnd/>
          </a:ln>
          <a:effectLst/>
        </p:spPr>
      </p:pic>
      <p:sp>
        <p:nvSpPr>
          <p:cNvPr id="6" name="矩形 5"/>
          <p:cNvSpPr/>
          <p:nvPr/>
        </p:nvSpPr>
        <p:spPr>
          <a:xfrm>
            <a:off x="1071538" y="4786322"/>
            <a:ext cx="2561100" cy="584775"/>
          </a:xfrm>
          <a:prstGeom prst="rect">
            <a:avLst/>
          </a:prstGeom>
        </p:spPr>
        <p:txBody>
          <a:bodyPr wrap="square">
            <a:spAutoFit/>
          </a:bodyPr>
          <a:lstStyle/>
          <a:p>
            <a:r>
              <a:rPr lang="en-US" altLang="zh-CN" sz="3200" b="1" dirty="0" smtClean="0">
                <a:solidFill>
                  <a:srgbClr val="00B0F0"/>
                </a:solidFill>
              </a:rPr>
              <a:t>Matching </a:t>
            </a:r>
            <a:r>
              <a:rPr lang="en-US" altLang="zh-CN" sz="3200" b="1" i="1" dirty="0" smtClean="0">
                <a:solidFill>
                  <a:srgbClr val="00B0F0"/>
                </a:solidFill>
              </a:rPr>
              <a:t>M</a:t>
            </a:r>
            <a:endParaRPr lang="zh-CN" altLang="en-US" sz="3200" dirty="0">
              <a:solidFill>
                <a:srgbClr val="00B0F0"/>
              </a:solidFill>
            </a:endParaRPr>
          </a:p>
        </p:txBody>
      </p:sp>
      <p:sp>
        <p:nvSpPr>
          <p:cNvPr id="7" name="矩形 6"/>
          <p:cNvSpPr/>
          <p:nvPr/>
        </p:nvSpPr>
        <p:spPr>
          <a:xfrm>
            <a:off x="5715008" y="4786322"/>
            <a:ext cx="2158411" cy="584775"/>
          </a:xfrm>
          <a:prstGeom prst="rect">
            <a:avLst/>
          </a:prstGeom>
        </p:spPr>
        <p:txBody>
          <a:bodyPr wrap="none">
            <a:spAutoFit/>
          </a:bodyPr>
          <a:lstStyle/>
          <a:p>
            <a:r>
              <a:rPr lang="en-US" altLang="zh-CN" sz="3200" b="1" dirty="0" smtClean="0"/>
              <a:t>Unmatched</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Matching</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a </a:t>
            </a:r>
            <a:r>
              <a:rPr lang="en-US" altLang="zh-CN" sz="2800" b="1" dirty="0" smtClean="0"/>
              <a:t>matching </a:t>
            </a:r>
            <a:r>
              <a:rPr lang="en-US" altLang="zh-CN" sz="2800" b="1" i="1" dirty="0" smtClean="0"/>
              <a:t>M </a:t>
            </a:r>
            <a:r>
              <a:rPr lang="en-US" altLang="zh-CN" sz="2800" dirty="0" smtClean="0"/>
              <a:t>in a simple graph </a:t>
            </a:r>
            <a:r>
              <a:rPr lang="en-US" altLang="zh-CN" sz="2800" i="1" dirty="0" smtClean="0"/>
              <a:t>G = (V ,E) </a:t>
            </a:r>
            <a:r>
              <a:rPr lang="en-US" altLang="zh-CN" sz="2800" dirty="0" smtClean="0"/>
              <a:t>is a subset of the set </a:t>
            </a:r>
            <a:r>
              <a:rPr lang="en-US" altLang="zh-CN" sz="2800" i="1" dirty="0" smtClean="0"/>
              <a:t>E </a:t>
            </a:r>
            <a:r>
              <a:rPr lang="en-US" altLang="zh-CN" sz="2800" dirty="0" smtClean="0"/>
              <a:t>of edges of the graph such that </a:t>
            </a:r>
            <a:r>
              <a:rPr lang="en-US" altLang="zh-CN" sz="2800" dirty="0" smtClean="0">
                <a:solidFill>
                  <a:srgbClr val="FF0000"/>
                </a:solidFill>
              </a:rPr>
              <a:t>no two edges are incident with the same vertex</a:t>
            </a:r>
            <a:r>
              <a:rPr lang="en-US" altLang="zh-CN" sz="2800" dirty="0" smtClean="0"/>
              <a:t>.</a:t>
            </a:r>
          </a:p>
          <a:p>
            <a:r>
              <a:rPr lang="en-US" altLang="zh-CN" sz="2800" dirty="0" smtClean="0"/>
              <a:t>A </a:t>
            </a:r>
            <a:r>
              <a:rPr lang="en-US" altLang="zh-CN" sz="2800" b="1" dirty="0" smtClean="0"/>
              <a:t>maximum matching </a:t>
            </a:r>
            <a:r>
              <a:rPr lang="en-US" altLang="zh-CN" sz="2800" dirty="0" smtClean="0"/>
              <a:t>is a matching with the largest number of edges. </a:t>
            </a:r>
          </a:p>
          <a:p>
            <a:r>
              <a:rPr lang="en-US" altLang="zh-CN" sz="2800" b="1" dirty="0" smtClean="0"/>
              <a:t>A complete matching </a:t>
            </a:r>
            <a:r>
              <a:rPr lang="en-US" altLang="zh-CN" sz="2800" dirty="0" smtClean="0"/>
              <a:t>from </a:t>
            </a:r>
            <a:r>
              <a:rPr lang="en-US" altLang="zh-CN" sz="2800" i="1" dirty="0" smtClean="0"/>
              <a:t>V</a:t>
            </a:r>
            <a:r>
              <a:rPr lang="en-US" altLang="zh-CN" sz="2800" i="1" baseline="-25000" dirty="0" smtClean="0"/>
              <a:t>1</a:t>
            </a:r>
            <a:r>
              <a:rPr lang="en-US" altLang="zh-CN" sz="2800" i="1" dirty="0" smtClean="0"/>
              <a:t> </a:t>
            </a:r>
            <a:r>
              <a:rPr lang="en-US" altLang="zh-CN" sz="2800" dirty="0" smtClean="0"/>
              <a:t>to</a:t>
            </a:r>
            <a:r>
              <a:rPr lang="en-US" altLang="zh-CN" sz="2800" i="1" dirty="0" smtClean="0"/>
              <a:t> V</a:t>
            </a:r>
            <a:r>
              <a:rPr lang="en-US" altLang="zh-CN" sz="2800" i="1" baseline="-25000" dirty="0" smtClean="0"/>
              <a:t>2</a:t>
            </a:r>
            <a:r>
              <a:rPr lang="en-US" altLang="zh-CN" sz="2800" i="1" dirty="0" smtClean="0"/>
              <a:t> </a:t>
            </a:r>
            <a:r>
              <a:rPr lang="en-US" altLang="zh-CN" sz="2800" dirty="0" smtClean="0"/>
              <a:t>if every vertex in </a:t>
            </a:r>
            <a:r>
              <a:rPr lang="en-US" altLang="zh-CN" sz="2800" i="1" dirty="0" smtClean="0"/>
              <a:t>V</a:t>
            </a:r>
            <a:r>
              <a:rPr lang="en-US" altLang="zh-CN" sz="2800" i="1" baseline="-25000" dirty="0" smtClean="0"/>
              <a:t>1</a:t>
            </a:r>
            <a:r>
              <a:rPr lang="en-US" altLang="zh-CN" sz="2800" dirty="0" smtClean="0"/>
              <a:t> is the endpoint of an edge in the matching, or equivalently, if |M| = |V</a:t>
            </a:r>
            <a:r>
              <a:rPr lang="en-US" altLang="zh-CN" sz="2800" baseline="-25000" dirty="0" smtClean="0"/>
              <a:t>1</a:t>
            </a:r>
            <a:r>
              <a:rPr lang="en-US" altLang="zh-CN" sz="2800" dirty="0" smtClean="0"/>
              <a:t>|.</a:t>
            </a:r>
          </a:p>
          <a:p>
            <a:endParaRPr lang="zh-CN" altLang="en-US" sz="2800" dirty="0"/>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8</a:t>
            </a:fld>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Matching</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How to determine whether a complete matching from </a:t>
            </a:r>
            <a:r>
              <a:rPr lang="en-US" altLang="zh-CN" sz="2400" i="1" dirty="0" smtClean="0"/>
              <a:t>V</a:t>
            </a:r>
            <a:r>
              <a:rPr lang="en-US" altLang="zh-CN" sz="2400" i="1" baseline="-25000" dirty="0" smtClean="0"/>
              <a:t>1 </a:t>
            </a:r>
            <a:r>
              <a:rPr lang="en-US" altLang="zh-CN" sz="2400" dirty="0" smtClean="0"/>
              <a:t>to </a:t>
            </a:r>
            <a:r>
              <a:rPr lang="en-US" altLang="zh-CN" sz="2400" i="1" dirty="0" smtClean="0"/>
              <a:t>V</a:t>
            </a:r>
            <a:r>
              <a:rPr lang="en-US" altLang="zh-CN" sz="2400" i="1" baseline="-25000" dirty="0" smtClean="0"/>
              <a:t>2</a:t>
            </a:r>
            <a:r>
              <a:rPr lang="en-US" altLang="zh-CN" sz="2400" i="1" dirty="0" smtClean="0"/>
              <a:t> </a:t>
            </a:r>
            <a:r>
              <a:rPr lang="en-US" altLang="zh-CN" sz="2400" dirty="0" smtClean="0"/>
              <a:t>exists when </a:t>
            </a:r>
            <a:r>
              <a:rPr lang="en-US" altLang="zh-CN" sz="2400" i="1" dirty="0" smtClean="0"/>
              <a:t>(V</a:t>
            </a:r>
            <a:r>
              <a:rPr lang="en-US" altLang="zh-CN" sz="2400" i="1" baseline="-25000" dirty="0" smtClean="0"/>
              <a:t>1</a:t>
            </a:r>
            <a:r>
              <a:rPr lang="en-US" altLang="zh-CN" sz="2400" i="1" dirty="0" smtClean="0"/>
              <a:t>, V</a:t>
            </a:r>
            <a:r>
              <a:rPr lang="en-US" altLang="zh-CN" sz="2400" i="1" baseline="-25000" dirty="0" smtClean="0"/>
              <a:t>2</a:t>
            </a:r>
            <a:r>
              <a:rPr lang="en-US" altLang="zh-CN" sz="2400" i="1" dirty="0" smtClean="0"/>
              <a:t>) </a:t>
            </a:r>
            <a:r>
              <a:rPr lang="en-US" altLang="zh-CN" sz="2400" dirty="0" smtClean="0"/>
              <a:t>is a bipartition of a bipartite graph </a:t>
            </a:r>
            <a:r>
              <a:rPr lang="en-US" altLang="zh-CN" sz="2400" i="1" dirty="0" smtClean="0"/>
              <a:t>G = (V ,E).</a:t>
            </a:r>
            <a:endParaRPr lang="zh-CN" altLang="en-US" sz="2400" dirty="0"/>
          </a:p>
        </p:txBody>
      </p:sp>
      <p:sp>
        <p:nvSpPr>
          <p:cNvPr id="4" name="灯片编号占位符 3"/>
          <p:cNvSpPr>
            <a:spLocks noGrp="1"/>
          </p:cNvSpPr>
          <p:nvPr>
            <p:ph type="sldNum" sz="quarter" idx="12"/>
          </p:nvPr>
        </p:nvSpPr>
        <p:spPr/>
        <p:txBody>
          <a:bodyPr/>
          <a:lstStyle/>
          <a:p>
            <a:fld id="{9E3A2DB7-315D-4834-9C72-2DD9442B4884}" type="slidenum">
              <a:rPr lang="zh-CN" altLang="en-US" smtClean="0"/>
              <a:pPr/>
              <a:t>9</a:t>
            </a:fld>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214282" y="3071810"/>
            <a:ext cx="8637720" cy="118110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071802" y="4367010"/>
            <a:ext cx="4668544" cy="2490990"/>
          </a:xfrm>
          <a:prstGeom prst="rect">
            <a:avLst/>
          </a:prstGeom>
          <a:noFill/>
          <a:ln w="9525">
            <a:noFill/>
            <a:miter lim="800000"/>
            <a:headEnd/>
            <a:tailEnd/>
          </a:ln>
          <a:effectLst/>
        </p:spPr>
      </p:pic>
      <p:sp>
        <p:nvSpPr>
          <p:cNvPr id="7" name="椭圆 6"/>
          <p:cNvSpPr/>
          <p:nvPr/>
        </p:nvSpPr>
        <p:spPr>
          <a:xfrm>
            <a:off x="3286116" y="4357694"/>
            <a:ext cx="1143008" cy="571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15008" y="4429132"/>
            <a:ext cx="857256" cy="571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1749</TotalTime>
  <Words>592</Words>
  <Application>Microsoft Office PowerPoint</Application>
  <PresentationFormat>全屏显示(4:3)</PresentationFormat>
  <Paragraphs>87</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Discrete Math</vt:lpstr>
      <vt:lpstr>Curriculum Progress </vt:lpstr>
      <vt:lpstr>Bipartite Graphs</vt:lpstr>
      <vt:lpstr>Example 1</vt:lpstr>
      <vt:lpstr>Bipartite Graphs</vt:lpstr>
      <vt:lpstr>Complete Bipartite Graphs</vt:lpstr>
      <vt:lpstr>Bipartite Graphs and Matchings</vt:lpstr>
      <vt:lpstr>Matching</vt:lpstr>
      <vt:lpstr>Matching</vt:lpstr>
      <vt:lpstr>Planar Graphs</vt:lpstr>
      <vt:lpstr>Planar Graphs</vt:lpstr>
      <vt:lpstr>Planar Graphs</vt:lpstr>
      <vt:lpstr>Euler’s Formula</vt:lpstr>
      <vt:lpstr>COROLLARY</vt:lpstr>
      <vt:lpstr>Kuratowski’s Theorem</vt:lpstr>
      <vt:lpstr>Kuratowski’s Theorem</vt:lpstr>
      <vt:lpstr>Kuratowski’s Theorem</vt:lpstr>
      <vt:lpstr>Kuratowski’s Theorem</vt:lpstr>
      <vt:lpstr>Homework</vt:lpstr>
    </vt:vector>
  </TitlesOfParts>
  <Company>Ningbo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Hamming Chen</dc:creator>
  <cp:lastModifiedBy>Haiming Chen</cp:lastModifiedBy>
  <cp:revision>468</cp:revision>
  <dcterms:created xsi:type="dcterms:W3CDTF">2017-07-01T03:07:16Z</dcterms:created>
  <dcterms:modified xsi:type="dcterms:W3CDTF">2019-12-04T04:30:36Z</dcterms:modified>
</cp:coreProperties>
</file>