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7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39" autoAdjust="0"/>
  </p:normalViewPr>
  <p:slideViewPr>
    <p:cSldViewPr>
      <p:cViewPr varScale="1">
        <p:scale>
          <a:sx n="59" d="100"/>
          <a:sy n="59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ordered rooted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rooted tree where the children of each internal vertex are ordered</a:t>
            </a:r>
          </a:p>
          <a:p>
            <a:r>
              <a:rPr lang="en-US" altLang="zh-CN" dirty="0" smtClean="0"/>
              <a:t>from left to right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Trees as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Representing Organizations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Computer File Systems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85992"/>
            <a:ext cx="728667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Properties of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tree with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vertices has</a:t>
            </a:r>
            <a:r>
              <a:rPr lang="en-US" altLang="zh-CN" i="1" dirty="0" smtClean="0"/>
              <a:t> n − 1 </a:t>
            </a:r>
            <a:r>
              <a:rPr lang="en-US" altLang="zh-CN" dirty="0" smtClean="0"/>
              <a:t>edges</a:t>
            </a:r>
            <a:r>
              <a:rPr lang="en-US" altLang="zh-CN" i="1" dirty="0" smtClean="0"/>
              <a:t>.</a:t>
            </a:r>
          </a:p>
          <a:p>
            <a:r>
              <a:rPr lang="en-US" altLang="zh-CN" dirty="0" smtClean="0"/>
              <a:t>A full </a:t>
            </a:r>
            <a:r>
              <a:rPr lang="en-US" altLang="zh-CN" i="1" dirty="0" smtClean="0"/>
              <a:t>m-</a:t>
            </a:r>
            <a:r>
              <a:rPr lang="en-US" altLang="zh-CN" i="1" dirty="0" err="1" smtClean="0"/>
              <a:t>ary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tree with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internal vertices contains</a:t>
            </a:r>
            <a:r>
              <a:rPr lang="en-US" altLang="zh-CN" i="1" dirty="0" smtClean="0"/>
              <a:t> n = mi + 1 </a:t>
            </a:r>
            <a:r>
              <a:rPr lang="en-US" altLang="zh-CN" dirty="0" smtClean="0"/>
              <a:t>vertices</a:t>
            </a:r>
            <a:r>
              <a:rPr lang="en-US" altLang="zh-CN" i="1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00438"/>
            <a:ext cx="876630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Properties of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level of a vertex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in a rooted tree</a:t>
            </a:r>
          </a:p>
          <a:p>
            <a:r>
              <a:rPr lang="en-US" altLang="zh-CN" b="1" dirty="0" smtClean="0"/>
              <a:t>height </a:t>
            </a:r>
            <a:r>
              <a:rPr lang="en-US" altLang="zh-CN" dirty="0" smtClean="0"/>
              <a:t>of a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rooted tree</a:t>
            </a:r>
          </a:p>
          <a:p>
            <a:r>
              <a:rPr lang="en-US" altLang="zh-CN" b="1" dirty="0" smtClean="0"/>
              <a:t>balanced </a:t>
            </a:r>
            <a:r>
              <a:rPr lang="en-US" altLang="zh-CN" dirty="0" smtClean="0"/>
              <a:t>if all leaves are at levels </a:t>
            </a:r>
            <a:r>
              <a:rPr lang="en-US" altLang="zh-CN" i="1" dirty="0" smtClean="0"/>
              <a:t>h or </a:t>
            </a:r>
            <a:r>
              <a:rPr lang="en-US" altLang="zh-CN" b="1" i="1" dirty="0" smtClean="0"/>
              <a:t>h − 1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429000"/>
            <a:ext cx="3000396" cy="31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Properties of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at most </a:t>
            </a:r>
            <a:r>
              <a:rPr lang="en-US" altLang="zh-CN" i="1" dirty="0" err="1" smtClean="0"/>
              <a:t>m</a:t>
            </a:r>
            <a:r>
              <a:rPr lang="en-US" altLang="zh-CN" i="1" baseline="30000" dirty="0" err="1" smtClean="0"/>
              <a:t>h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leaves in an </a:t>
            </a:r>
            <a:r>
              <a:rPr lang="en-US" altLang="zh-CN" i="1" dirty="0" smtClean="0"/>
              <a:t>m-</a:t>
            </a:r>
            <a:r>
              <a:rPr lang="en-US" altLang="zh-CN" i="1" dirty="0" err="1" smtClean="0"/>
              <a:t>ary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tree of height </a:t>
            </a:r>
            <a:r>
              <a:rPr lang="en-US" altLang="zh-CN" i="1" dirty="0" smtClean="0"/>
              <a:t>h.</a:t>
            </a:r>
          </a:p>
          <a:p>
            <a:r>
              <a:rPr lang="en-US" altLang="zh-CN" dirty="0" smtClean="0"/>
              <a:t>If the </a:t>
            </a:r>
            <a:r>
              <a:rPr lang="en-US" altLang="zh-CN" i="1" dirty="0" smtClean="0"/>
              <a:t>m-</a:t>
            </a:r>
            <a:r>
              <a:rPr lang="en-US" altLang="zh-CN" i="1" dirty="0" err="1" smtClean="0"/>
              <a:t>ary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tree is full and balanced, then </a:t>
            </a:r>
            <a:r>
              <a:rPr lang="en-US" altLang="zh-CN" i="1" dirty="0" smtClean="0"/>
              <a:t>h = </a:t>
            </a:r>
            <a:r>
              <a:rPr lang="zh-CN" altLang="en-US" i="1" baseline="30000" dirty="0" smtClean="0"/>
              <a:t>┌</a:t>
            </a:r>
            <a:r>
              <a:rPr lang="en-US" altLang="zh-CN" i="1" dirty="0" err="1" smtClean="0"/>
              <a:t>log</a:t>
            </a:r>
            <a:r>
              <a:rPr lang="en-US" altLang="zh-CN" i="1" baseline="-25000" dirty="0" err="1" smtClean="0"/>
              <a:t>m</a:t>
            </a:r>
            <a:r>
              <a:rPr lang="en-US" altLang="zh-CN" i="1" dirty="0" smtClean="0"/>
              <a:t> l </a:t>
            </a:r>
            <a:r>
              <a:rPr lang="zh-CN" altLang="en-US" i="1" baseline="30000" dirty="0" smtClean="0"/>
              <a:t>┐</a:t>
            </a:r>
            <a:r>
              <a:rPr lang="en-US" altLang="zh-CN" i="1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Applications of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Binary Search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85992"/>
            <a:ext cx="7249090" cy="366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Applications of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Huffman coding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2910" y="2500306"/>
            <a:ext cx="7786742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Use Huffman coding to encode the following symbols with the frequencies listed: A: 0.08, B: 0.10, C: 0.12, D: 0.15, E: 0.20, F: 0.35. What is the average number of bits used to encode a character?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11.1</a:t>
            </a:r>
          </a:p>
          <a:p>
            <a:pPr lvl="1"/>
            <a:r>
              <a:rPr lang="en-US" altLang="zh-CN" dirty="0" smtClean="0"/>
              <a:t>4, 6, 18, 20</a:t>
            </a:r>
            <a:endParaRPr lang="en-US" altLang="zh-CN" dirty="0" smtClean="0"/>
          </a:p>
          <a:p>
            <a:r>
              <a:rPr lang="en-US" altLang="zh-CN" dirty="0" smtClean="0"/>
              <a:t>Chapter </a:t>
            </a:r>
            <a:r>
              <a:rPr lang="en-US" altLang="zh-CN" dirty="0" smtClean="0"/>
              <a:t>11.2</a:t>
            </a:r>
          </a:p>
          <a:p>
            <a:pPr lvl="1"/>
            <a:r>
              <a:rPr lang="en-US" altLang="zh-CN" smtClean="0"/>
              <a:t>24,  30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Progress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900" b="1" dirty="0" smtClean="0"/>
              <a:t>Part 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Logic </a:t>
            </a:r>
            <a:r>
              <a:rPr lang="zh-CN" altLang="en-US" sz="2900" b="1" dirty="0" smtClean="0"/>
              <a:t>（</a:t>
            </a:r>
            <a:r>
              <a:rPr lang="en-US" altLang="zh-CN" sz="2900" b="1" dirty="0" smtClean="0"/>
              <a:t>Thinking in Mathematics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1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2900" b="1" dirty="0" smtClean="0"/>
              <a:t>Part II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Combinatorial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Permutation and Combination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Binomial Coefficients and Combinations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Lists and Sequences </a:t>
            </a:r>
            <a:r>
              <a:rPr lang="en-US" altLang="zh-CN" sz="2200" u="sng" dirty="0" smtClean="0">
                <a:solidFill>
                  <a:schemeClr val="bg1">
                    <a:lumMod val="65000"/>
                  </a:schemeClr>
                </a:solidFill>
              </a:rPr>
              <a:t>(Recursive Definition /Recurrence Relations)</a:t>
            </a:r>
          </a:p>
          <a:p>
            <a:r>
              <a:rPr lang="en-US" altLang="zh-CN" sz="2900" b="1" dirty="0" smtClean="0"/>
              <a:t>Part III: Discrete Structure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Relations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Graphs</a:t>
            </a:r>
          </a:p>
          <a:p>
            <a:pPr lvl="1"/>
            <a:r>
              <a:rPr lang="en-US" altLang="zh-CN" sz="2900" dirty="0" smtClean="0">
                <a:solidFill>
                  <a:srgbClr val="C00000"/>
                </a:solidFill>
              </a:rPr>
              <a:t>Trees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600" u="sng" dirty="0" smtClean="0"/>
              <a:t>Algebra (Groups)</a:t>
            </a:r>
            <a:r>
              <a:rPr lang="en-US" altLang="zh-CN" sz="2600" dirty="0" smtClean="0"/>
              <a:t> *</a:t>
            </a:r>
            <a:endParaRPr lang="en-US" altLang="zh-CN" sz="2600" u="sng" dirty="0" smtClean="0"/>
          </a:p>
          <a:p>
            <a:pPr lvl="1"/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Introduction to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21990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Introduction to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831987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Introduction to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i="1" dirty="0" smtClean="0"/>
              <a:t>tree </a:t>
            </a:r>
            <a:r>
              <a:rPr lang="en-US" altLang="zh-CN" dirty="0" smtClean="0"/>
              <a:t>is a connected undirected graph with no simple circuits</a:t>
            </a:r>
            <a:r>
              <a:rPr lang="en-US" altLang="zh-CN" i="1" dirty="0" smtClean="0"/>
              <a:t>.</a:t>
            </a:r>
          </a:p>
          <a:p>
            <a:pPr lvl="1"/>
            <a:r>
              <a:rPr lang="en-US" altLang="zh-CN" dirty="0" smtClean="0"/>
              <a:t>A tree cannot contain multiple edges or loops.</a:t>
            </a:r>
          </a:p>
          <a:p>
            <a:pPr lvl="1"/>
            <a:r>
              <a:rPr lang="en-US" altLang="zh-CN" dirty="0" smtClean="0"/>
              <a:t>Any tree must be a simple graph.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643446"/>
            <a:ext cx="861458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Rooted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</a:t>
            </a:r>
            <a:r>
              <a:rPr lang="en-US" altLang="zh-CN" sz="2800" i="1" dirty="0" smtClean="0"/>
              <a:t>rooted tree </a:t>
            </a:r>
            <a:r>
              <a:rPr lang="en-US" altLang="zh-CN" sz="2800" dirty="0" smtClean="0"/>
              <a:t>is a tree in which one vertex has been designated as the root and every edge is directed away from the root.</a:t>
            </a:r>
          </a:p>
          <a:p>
            <a:r>
              <a:rPr lang="en-US" altLang="zh-CN" sz="2800" dirty="0" smtClean="0"/>
              <a:t>defined recursively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786190"/>
            <a:ext cx="6349175" cy="212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Rooted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2" y="1600201"/>
            <a:ext cx="3829048" cy="418625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Parent</a:t>
            </a:r>
          </a:p>
          <a:p>
            <a:r>
              <a:rPr lang="en-US" altLang="zh-CN" b="1" dirty="0" smtClean="0"/>
              <a:t>Child</a:t>
            </a:r>
          </a:p>
          <a:p>
            <a:r>
              <a:rPr lang="en-US" altLang="zh-CN" b="1" dirty="0" smtClean="0"/>
              <a:t>Siblings</a:t>
            </a:r>
          </a:p>
          <a:p>
            <a:r>
              <a:rPr lang="en-US" altLang="zh-CN" b="1" dirty="0" smtClean="0"/>
              <a:t>Ancestors</a:t>
            </a:r>
          </a:p>
          <a:p>
            <a:r>
              <a:rPr lang="en-US" altLang="zh-CN" b="1" dirty="0" smtClean="0"/>
              <a:t>Descendants</a:t>
            </a:r>
          </a:p>
          <a:p>
            <a:r>
              <a:rPr lang="en-US" altLang="zh-CN" b="1" dirty="0" smtClean="0"/>
              <a:t>Leaf</a:t>
            </a:r>
          </a:p>
          <a:p>
            <a:r>
              <a:rPr lang="en-US" altLang="zh-CN" b="1" dirty="0" smtClean="0"/>
              <a:t>Internal vertices</a:t>
            </a:r>
          </a:p>
          <a:p>
            <a:r>
              <a:rPr lang="en-US" altLang="zh-CN" b="1" dirty="0" err="1" smtClean="0"/>
              <a:t>Subtree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456060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m-</a:t>
            </a:r>
            <a:r>
              <a:rPr lang="en-US" altLang="zh-CN" i="1" dirty="0" err="1" smtClean="0"/>
              <a:t>ary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m-</a:t>
            </a:r>
            <a:r>
              <a:rPr lang="en-US" altLang="zh-CN" i="1" dirty="0" err="1" smtClean="0"/>
              <a:t>ary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tree if every internal vertex has no more than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children</a:t>
            </a:r>
          </a:p>
          <a:p>
            <a:r>
              <a:rPr lang="en-US" altLang="zh-CN" i="1" dirty="0" smtClean="0"/>
              <a:t>full m-</a:t>
            </a:r>
            <a:r>
              <a:rPr lang="en-US" altLang="zh-CN" i="1" dirty="0" err="1" smtClean="0"/>
              <a:t>ary</a:t>
            </a:r>
            <a:r>
              <a:rPr lang="en-US" altLang="zh-CN" i="1" dirty="0" smtClean="0"/>
              <a:t> tree </a:t>
            </a:r>
            <a:r>
              <a:rPr lang="en-US" altLang="zh-CN" dirty="0" smtClean="0"/>
              <a:t>if every internal vertex has exactly</a:t>
            </a:r>
            <a:r>
              <a:rPr lang="en-US" altLang="zh-CN" i="1" dirty="0" smtClean="0"/>
              <a:t> m </a:t>
            </a:r>
            <a:r>
              <a:rPr lang="en-US" altLang="zh-CN" dirty="0" smtClean="0"/>
              <a:t>children</a:t>
            </a:r>
          </a:p>
          <a:p>
            <a:r>
              <a:rPr lang="en-US" altLang="zh-CN" i="1" dirty="0" smtClean="0"/>
              <a:t>binary tree: </a:t>
            </a:r>
            <a:r>
              <a:rPr lang="en-US" altLang="zh-CN" dirty="0" smtClean="0"/>
              <a:t>an </a:t>
            </a:r>
            <a:r>
              <a:rPr lang="en-US" altLang="zh-CN" i="1" dirty="0" smtClean="0"/>
              <a:t>m-</a:t>
            </a:r>
            <a:r>
              <a:rPr lang="en-US" altLang="zh-CN" i="1" dirty="0" err="1" smtClean="0"/>
              <a:t>ary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tree with </a:t>
            </a:r>
            <a:r>
              <a:rPr lang="en-US" altLang="zh-CN" i="1" dirty="0" smtClean="0"/>
              <a:t>m =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m-</a:t>
            </a:r>
            <a:r>
              <a:rPr lang="en-US" altLang="zh-CN" i="1" dirty="0" err="1" smtClean="0"/>
              <a:t>ary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731" y="2285992"/>
            <a:ext cx="887342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423</Words>
  <Application>Microsoft Office PowerPoint</Application>
  <PresentationFormat>全屏显示(4:3)</PresentationFormat>
  <Paragraphs>96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Discrete Math</vt:lpstr>
      <vt:lpstr>Curriculum Progress </vt:lpstr>
      <vt:lpstr>Introduction to Trees</vt:lpstr>
      <vt:lpstr>Introduction to Trees</vt:lpstr>
      <vt:lpstr>Introduction to Trees</vt:lpstr>
      <vt:lpstr>Rooted Trees</vt:lpstr>
      <vt:lpstr>Rooted Trees</vt:lpstr>
      <vt:lpstr>m-ary tree</vt:lpstr>
      <vt:lpstr>m-ary tree</vt:lpstr>
      <vt:lpstr>ordered rooted tree</vt:lpstr>
      <vt:lpstr>Trees as Models</vt:lpstr>
      <vt:lpstr>Properties of Trees</vt:lpstr>
      <vt:lpstr>Properties of Trees</vt:lpstr>
      <vt:lpstr>Properties of Trees</vt:lpstr>
      <vt:lpstr>Applications of Trees</vt:lpstr>
      <vt:lpstr>Applications of Trees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518</cp:revision>
  <dcterms:created xsi:type="dcterms:W3CDTF">2017-07-01T03:07:16Z</dcterms:created>
  <dcterms:modified xsi:type="dcterms:W3CDTF">2019-12-17T13:18:08Z</dcterms:modified>
</cp:coreProperties>
</file>