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59" d="100"/>
          <a:sy n="59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Minimum Spanning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to ensure </a:t>
            </a:r>
            <a:r>
              <a:rPr lang="en-US" altLang="zh-CN" sz="2800" dirty="0" smtClean="0"/>
              <a:t>that there is a path between any two computer centers so that the total cost of the </a:t>
            </a:r>
            <a:r>
              <a:rPr lang="en-US" altLang="zh-CN" sz="2800" dirty="0" smtClean="0"/>
              <a:t>network is minimized?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71810"/>
            <a:ext cx="73891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Minimum Spanning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Finding </a:t>
            </a:r>
            <a:r>
              <a:rPr lang="en-US" altLang="zh-CN" sz="2800" dirty="0" smtClean="0"/>
              <a:t>a spanning tree so that the sum of the weights of the edges of the tree is minimized.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348" y="3357562"/>
            <a:ext cx="7715304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600" dirty="0" smtClean="0"/>
              <a:t>A </a:t>
            </a:r>
            <a:r>
              <a:rPr lang="en-US" altLang="zh-CN" sz="3600" i="1" dirty="0" smtClean="0"/>
              <a:t>minimum spanning </a:t>
            </a:r>
            <a:r>
              <a:rPr lang="en-US" altLang="zh-CN" sz="3600" dirty="0" smtClean="0"/>
              <a:t>tree in a connected weighted graph is a spanning tree that has </a:t>
            </a:r>
            <a:r>
              <a:rPr lang="en-US" altLang="zh-CN" sz="3600" dirty="0" smtClean="0">
                <a:solidFill>
                  <a:srgbClr val="FF0000"/>
                </a:solidFill>
              </a:rPr>
              <a:t>the smallest </a:t>
            </a:r>
            <a:r>
              <a:rPr lang="en-US" altLang="zh-CN" sz="3600" dirty="0" smtClean="0">
                <a:solidFill>
                  <a:srgbClr val="FF0000"/>
                </a:solidFill>
              </a:rPr>
              <a:t>possible sum of weights of its edges.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Prim’s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Begin by </a:t>
            </a:r>
            <a:r>
              <a:rPr lang="en-US" altLang="zh-CN" sz="2800" dirty="0" smtClean="0"/>
              <a:t>choosing any edge with smallest weight, putting it into the spanning tree. </a:t>
            </a:r>
            <a:endParaRPr lang="en-US" altLang="zh-CN" sz="2800" dirty="0" smtClean="0"/>
          </a:p>
          <a:p>
            <a:r>
              <a:rPr lang="en-US" altLang="zh-CN" sz="2800" dirty="0" smtClean="0"/>
              <a:t>Successively </a:t>
            </a:r>
            <a:r>
              <a:rPr lang="en-US" altLang="zh-CN" sz="2800" dirty="0" smtClean="0"/>
              <a:t>add </a:t>
            </a:r>
            <a:r>
              <a:rPr lang="en-US" altLang="zh-CN" sz="2800" dirty="0" smtClean="0"/>
              <a:t>to the </a:t>
            </a:r>
            <a:r>
              <a:rPr lang="en-US" altLang="zh-CN" sz="2800" dirty="0" smtClean="0"/>
              <a:t>tree edges of minimum weight that are incident to a vertex already in the tree, never </a:t>
            </a:r>
            <a:r>
              <a:rPr lang="en-US" altLang="zh-CN" sz="2800" dirty="0" smtClean="0"/>
              <a:t>forming a </a:t>
            </a:r>
            <a:r>
              <a:rPr lang="en-US" altLang="zh-CN" sz="2800" dirty="0" smtClean="0"/>
              <a:t>simple circuit with those edges already in the tree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Stop when </a:t>
            </a:r>
            <a:r>
              <a:rPr lang="en-US" altLang="zh-CN" sz="2800" i="1" dirty="0" smtClean="0"/>
              <a:t>n − 1 </a:t>
            </a:r>
            <a:r>
              <a:rPr lang="en-US" altLang="zh-CN" sz="2800" dirty="0" smtClean="0"/>
              <a:t>edges have been added.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Prim’s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21692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Prim’s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6715172" cy="400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Prim’s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4857784" cy="363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714488"/>
            <a:ext cx="409270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Kruskal’s</a:t>
            </a:r>
            <a:r>
              <a:rPr lang="en-US" altLang="zh-CN" b="1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Choose an </a:t>
            </a:r>
            <a:r>
              <a:rPr lang="en-US" altLang="zh-CN" dirty="0" smtClean="0"/>
              <a:t>edge in the graph with minimum weight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Successively add edges with minimum weight that do not form a simple circuit with </a:t>
            </a:r>
            <a:r>
              <a:rPr lang="en-US" altLang="zh-CN" dirty="0" smtClean="0"/>
              <a:t>those edges </a:t>
            </a:r>
            <a:r>
              <a:rPr lang="en-US" altLang="zh-CN" dirty="0" smtClean="0"/>
              <a:t>already chosen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Stop after </a:t>
            </a:r>
            <a:r>
              <a:rPr lang="en-US" altLang="zh-CN" i="1" dirty="0" smtClean="0"/>
              <a:t>n − 1 </a:t>
            </a:r>
            <a:r>
              <a:rPr lang="en-US" altLang="zh-CN" dirty="0" smtClean="0"/>
              <a:t>edges have been selected.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Kruskal’s</a:t>
            </a:r>
            <a:r>
              <a:rPr lang="en-US" altLang="zh-CN" b="1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31036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Kruskal’s</a:t>
            </a:r>
            <a:r>
              <a:rPr lang="en-US" altLang="zh-CN" b="1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42901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11.4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</a:t>
            </a:r>
            <a:r>
              <a:rPr lang="en-US" altLang="zh-CN" dirty="0" smtClean="0"/>
              <a:t>, </a:t>
            </a:r>
            <a:r>
              <a:rPr lang="en-US" altLang="zh-CN" dirty="0" smtClean="0"/>
              <a:t>16 (only for 14)</a:t>
            </a:r>
          </a:p>
          <a:p>
            <a:r>
              <a:rPr lang="en-US" altLang="zh-CN" dirty="0" smtClean="0"/>
              <a:t>Chapter 11.5</a:t>
            </a:r>
          </a:p>
          <a:p>
            <a:pPr lvl="1"/>
            <a:r>
              <a:rPr lang="en-US" altLang="zh-CN" dirty="0" smtClean="0"/>
              <a:t>2, 8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Relations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Graphs</a:t>
            </a:r>
          </a:p>
          <a:p>
            <a:pPr lvl="1"/>
            <a:r>
              <a:rPr lang="en-US" altLang="zh-CN" sz="2900" dirty="0" smtClean="0">
                <a:solidFill>
                  <a:srgbClr val="C00000"/>
                </a:solidFill>
              </a:rPr>
              <a:t>Trees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Spanning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connected </a:t>
            </a:r>
            <a:r>
              <a:rPr lang="en-US" altLang="zh-CN" sz="2800" dirty="0" err="1" smtClean="0"/>
              <a:t>subgraph</a:t>
            </a:r>
            <a:r>
              <a:rPr lang="en-US" altLang="zh-CN" sz="2800" dirty="0" smtClean="0"/>
              <a:t> with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minimum number </a:t>
            </a:r>
            <a:r>
              <a:rPr lang="en-US" altLang="zh-CN" sz="2800" dirty="0" smtClean="0"/>
              <a:t>of edges </a:t>
            </a:r>
            <a:r>
              <a:rPr lang="en-US" altLang="zh-CN" sz="2800" dirty="0" smtClean="0">
                <a:solidFill>
                  <a:srgbClr val="FF0000"/>
                </a:solidFill>
              </a:rPr>
              <a:t>containing all vertices </a:t>
            </a:r>
            <a:r>
              <a:rPr lang="en-US" altLang="zh-CN" sz="2800" dirty="0" smtClean="0"/>
              <a:t>of the original simple graph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053851"/>
            <a:ext cx="4884243" cy="29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Spanning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Let </a:t>
            </a:r>
            <a:r>
              <a:rPr lang="en-US" altLang="zh-CN" sz="2800" i="1" dirty="0" smtClean="0"/>
              <a:t>G </a:t>
            </a:r>
            <a:r>
              <a:rPr lang="en-US" altLang="zh-CN" sz="2800" dirty="0" smtClean="0"/>
              <a:t>be a simple graph. A </a:t>
            </a:r>
            <a:r>
              <a:rPr lang="en-US" altLang="zh-CN" sz="2800" dirty="0" smtClean="0">
                <a:solidFill>
                  <a:srgbClr val="FF0000"/>
                </a:solidFill>
              </a:rPr>
              <a:t>spanning tree</a:t>
            </a:r>
            <a:r>
              <a:rPr lang="en-US" altLang="zh-CN" sz="2800" dirty="0" smtClean="0"/>
              <a:t> of</a:t>
            </a:r>
            <a:r>
              <a:rPr lang="en-US" altLang="zh-CN" sz="2800" i="1" dirty="0" smtClean="0"/>
              <a:t> G </a:t>
            </a:r>
            <a:r>
              <a:rPr lang="en-US" altLang="zh-CN" sz="2800" dirty="0" smtClean="0"/>
              <a:t>is a </a:t>
            </a:r>
            <a:r>
              <a:rPr lang="en-US" altLang="zh-CN" sz="2800" dirty="0" err="1" smtClean="0"/>
              <a:t>subgraph</a:t>
            </a:r>
            <a:r>
              <a:rPr lang="en-US" altLang="zh-CN" sz="2800" dirty="0" smtClean="0"/>
              <a:t> of </a:t>
            </a:r>
            <a:r>
              <a:rPr lang="en-US" altLang="zh-CN" sz="2800" i="1" dirty="0" smtClean="0"/>
              <a:t>G </a:t>
            </a:r>
            <a:r>
              <a:rPr lang="en-US" altLang="zh-CN" sz="2800" dirty="0" smtClean="0"/>
              <a:t>that is a tree containing every vertex of </a:t>
            </a:r>
            <a:r>
              <a:rPr lang="en-US" altLang="zh-CN" sz="2800" i="1" dirty="0" smtClean="0"/>
              <a:t>G.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143248"/>
            <a:ext cx="221991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071810"/>
            <a:ext cx="495164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Spanning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07297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Depth-First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6190"/>
            <a:ext cx="423094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785926"/>
            <a:ext cx="182166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1821156"/>
            <a:ext cx="1214446" cy="217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4000504"/>
            <a:ext cx="1714512" cy="190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4000504"/>
            <a:ext cx="1643074" cy="18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43050"/>
            <a:ext cx="408545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00034" y="1857364"/>
            <a:ext cx="11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Tree Edges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2976" y="2857496"/>
            <a:ext cx="12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Back Edges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Depth-First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722822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Breadth-First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3786214" cy="361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571612"/>
            <a:ext cx="41953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4071942"/>
            <a:ext cx="443007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Breadth-First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662257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379</Words>
  <Application>Microsoft Office PowerPoint</Application>
  <PresentationFormat>全屏显示(4:3)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Discrete Math</vt:lpstr>
      <vt:lpstr>Curriculum Progress </vt:lpstr>
      <vt:lpstr>Spanning Trees</vt:lpstr>
      <vt:lpstr>Spanning Trees</vt:lpstr>
      <vt:lpstr>Spanning Trees</vt:lpstr>
      <vt:lpstr>Depth-First Search</vt:lpstr>
      <vt:lpstr>Depth-First Search</vt:lpstr>
      <vt:lpstr>Breadth-First Search</vt:lpstr>
      <vt:lpstr>Breadth-First Search</vt:lpstr>
      <vt:lpstr>Minimum Spanning Trees</vt:lpstr>
      <vt:lpstr>Minimum Spanning Trees</vt:lpstr>
      <vt:lpstr>Prim’s algorithm</vt:lpstr>
      <vt:lpstr>Prim’s algorithm</vt:lpstr>
      <vt:lpstr>Prim’s algorithm</vt:lpstr>
      <vt:lpstr>Prim’s algorithm</vt:lpstr>
      <vt:lpstr>Kruskal’s algorithm</vt:lpstr>
      <vt:lpstr>Kruskal’s algorithm</vt:lpstr>
      <vt:lpstr>Kruskal’s algorithm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585</cp:revision>
  <dcterms:created xsi:type="dcterms:W3CDTF">2017-07-01T03:07:16Z</dcterms:created>
  <dcterms:modified xsi:type="dcterms:W3CDTF">2019-12-23T13:12:57Z</dcterms:modified>
</cp:coreProperties>
</file>