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96" r:id="rId4"/>
    <p:sldId id="294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3" r:id="rId22"/>
    <p:sldId id="314" r:id="rId23"/>
    <p:sldId id="315" r:id="rId24"/>
    <p:sldId id="312" r:id="rId25"/>
    <p:sldId id="316" r:id="rId26"/>
    <p:sldId id="29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592" autoAdjust="0"/>
  </p:normalViewPr>
  <p:slideViewPr>
    <p:cSldViewPr>
      <p:cViewPr varScale="1">
        <p:scale>
          <a:sx n="86" d="100"/>
          <a:sy n="86" d="100"/>
        </p:scale>
        <p:origin x="-225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Mathematical argument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数学论证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proof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Conjecture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推测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Chapter 1.4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Chapter 1.4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67971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Rules of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432191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71612"/>
            <a:ext cx="4157691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6715140" y="2500306"/>
            <a:ext cx="192882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smtClean="0"/>
              <a:t>Resolution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786578" y="3357562"/>
            <a:ext cx="185743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200" b="1" dirty="0" err="1" smtClean="0"/>
              <a:t>Resolvent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6786578" y="4429132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 smtClean="0"/>
              <a:t>r = </a:t>
            </a:r>
            <a:r>
              <a:rPr lang="en-US" altLang="zh-CN" sz="3600" b="1" i="1" dirty="0" smtClean="0"/>
              <a:t>F</a:t>
            </a:r>
            <a:endParaRPr lang="zh-CN" altLang="en-US" sz="3600" dirty="0"/>
          </a:p>
        </p:txBody>
      </p:sp>
      <p:cxnSp>
        <p:nvCxnSpPr>
          <p:cNvPr id="12" name="直接箭头连接符 11"/>
          <p:cNvCxnSpPr/>
          <p:nvPr/>
        </p:nvCxnSpPr>
        <p:spPr>
          <a:xfrm rot="10800000">
            <a:off x="4572000" y="3500438"/>
            <a:ext cx="2071702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“Jasmine is skiing or it is not snowing” </a:t>
            </a:r>
          </a:p>
          <a:p>
            <a:r>
              <a:rPr lang="en-US" altLang="zh-CN" dirty="0" smtClean="0"/>
              <a:t>“It is snowing or Bart is playing hockey”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“Jasmine is skiing or Bart is playing hockey.”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Show that the premises </a:t>
            </a:r>
            <a:r>
              <a:rPr lang="en-US" altLang="zh-CN" i="1" dirty="0" smtClean="0"/>
              <a:t>(p ∧ q) ∨ r and r → s imply the conclusion p ∨ s.</a:t>
            </a:r>
          </a:p>
          <a:p>
            <a:endParaRPr lang="en-US" altLang="zh-CN" i="1" dirty="0" smtClean="0"/>
          </a:p>
          <a:p>
            <a:r>
              <a:rPr lang="en-US" altLang="zh-CN" i="1" dirty="0" smtClean="0"/>
              <a:t>p ∨ r</a:t>
            </a:r>
          </a:p>
          <a:p>
            <a:r>
              <a:rPr lang="en-US" altLang="zh-CN" i="1" dirty="0" smtClean="0"/>
              <a:t>q∨ r</a:t>
            </a:r>
          </a:p>
          <a:p>
            <a:r>
              <a:rPr lang="zh-CN" altLang="en-US" dirty="0" smtClean="0"/>
              <a:t>￢</a:t>
            </a:r>
            <a:r>
              <a:rPr lang="en-US" altLang="zh-CN" dirty="0" smtClean="0"/>
              <a:t>r</a:t>
            </a:r>
            <a:r>
              <a:rPr lang="en-US" altLang="zh-CN" i="1" dirty="0" smtClean="0"/>
              <a:t> ∨s</a:t>
            </a:r>
          </a:p>
          <a:p>
            <a:r>
              <a:rPr lang="en-US" altLang="zh-CN" i="1" dirty="0" smtClean="0">
                <a:solidFill>
                  <a:srgbClr val="FF0000"/>
                </a:solidFill>
              </a:rPr>
              <a:t>p ∨ s</a:t>
            </a:r>
          </a:p>
          <a:p>
            <a:r>
              <a:rPr lang="en-US" altLang="zh-CN" i="1" dirty="0" smtClean="0">
                <a:solidFill>
                  <a:srgbClr val="FF0000"/>
                </a:solidFill>
              </a:rPr>
              <a:t>q ∨ s</a:t>
            </a:r>
            <a:endParaRPr lang="zh-CN" altLang="en-US" i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7554" y="3143248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i="1" dirty="0" smtClean="0"/>
              <a:t>(p ∧ q) ∨ r </a:t>
            </a:r>
          </a:p>
          <a:p>
            <a:r>
              <a:rPr lang="zh-CN" altLang="en-US" sz="3200" dirty="0" smtClean="0"/>
              <a:t>￢</a:t>
            </a:r>
            <a:r>
              <a:rPr lang="en-US" altLang="zh-CN" sz="3200" dirty="0" smtClean="0"/>
              <a:t>r</a:t>
            </a:r>
            <a:r>
              <a:rPr lang="en-US" altLang="zh-CN" sz="3200" i="1" dirty="0" smtClean="0"/>
              <a:t> ∨s</a:t>
            </a:r>
          </a:p>
          <a:p>
            <a:r>
              <a:rPr lang="en-US" altLang="zh-CN" sz="3200" i="1" dirty="0" smtClean="0">
                <a:solidFill>
                  <a:srgbClr val="FF0000"/>
                </a:solidFill>
              </a:rPr>
              <a:t>(p ∧ q) ∨ s</a:t>
            </a:r>
          </a:p>
          <a:p>
            <a:r>
              <a:rPr lang="en-US" altLang="zh-CN" sz="3200" i="1" dirty="0" smtClean="0">
                <a:solidFill>
                  <a:srgbClr val="FF0000"/>
                </a:solidFill>
              </a:rPr>
              <a:t>(p ∨ s) ∧ (q ∨ s)</a:t>
            </a:r>
          </a:p>
          <a:p>
            <a:r>
              <a:rPr lang="en-US" altLang="zh-CN" sz="3200" i="1" dirty="0" smtClean="0">
                <a:solidFill>
                  <a:srgbClr val="FF0000"/>
                </a:solidFill>
              </a:rPr>
              <a:t>(p ∨ s)</a:t>
            </a:r>
            <a:endParaRPr lang="zh-CN" altLang="en-US" sz="3200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“It is not sunny this afternoon and it is colder than yesterday,” </a:t>
            </a:r>
          </a:p>
          <a:p>
            <a:r>
              <a:rPr lang="en-US" altLang="zh-CN" sz="1800" dirty="0" smtClean="0"/>
              <a:t>“We will go swimming only if it is sunny,”</a:t>
            </a:r>
          </a:p>
          <a:p>
            <a:r>
              <a:rPr lang="en-US" altLang="zh-CN" sz="1800" dirty="0" smtClean="0"/>
              <a:t>“If we do not go swimming, then we will take a canoe trip,”</a:t>
            </a:r>
          </a:p>
          <a:p>
            <a:r>
              <a:rPr lang="en-US" altLang="zh-CN" sz="1800" dirty="0" smtClean="0"/>
              <a:t>“If we take a canoe trip, then we will be home by sunset” 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“We will be home by sunset.”</a:t>
            </a:r>
          </a:p>
          <a:p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2000" i="1" dirty="0" smtClean="0"/>
              <a:t>p : It is sunny this afternoon,</a:t>
            </a:r>
          </a:p>
          <a:p>
            <a:r>
              <a:rPr lang="en-US" altLang="zh-CN" sz="2000" i="1" dirty="0" smtClean="0"/>
              <a:t>q : It is colder </a:t>
            </a:r>
            <a:r>
              <a:rPr lang="en-US" altLang="zh-CN" sz="2000" dirty="0" smtClean="0"/>
              <a:t>than yesterday,</a:t>
            </a:r>
          </a:p>
          <a:p>
            <a:r>
              <a:rPr lang="en-US" altLang="zh-CN" sz="2000" i="1" dirty="0" smtClean="0"/>
              <a:t>r :We will go swimming,</a:t>
            </a:r>
          </a:p>
          <a:p>
            <a:r>
              <a:rPr lang="en-US" altLang="zh-CN" sz="2000" i="1" dirty="0" smtClean="0"/>
              <a:t>s :We will take a </a:t>
            </a:r>
            <a:r>
              <a:rPr lang="en-US" altLang="zh-CN" sz="2000" dirty="0" smtClean="0"/>
              <a:t>canoe trip,</a:t>
            </a:r>
          </a:p>
          <a:p>
            <a:r>
              <a:rPr lang="en-US" altLang="zh-CN" sz="2000" i="1" dirty="0" smtClean="0"/>
              <a:t>t :We will be home by sunset.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500438"/>
            <a:ext cx="424910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5738" indent="-185738"/>
            <a:r>
              <a:rPr lang="en-US" altLang="zh-CN" sz="1800" dirty="0" smtClean="0"/>
              <a:t>“If you send me an e-mail message, then I will finish writing the program,”</a:t>
            </a:r>
          </a:p>
          <a:p>
            <a:pPr marL="185738" indent="-185738"/>
            <a:r>
              <a:rPr lang="en-US" altLang="zh-CN" sz="1800" dirty="0" smtClean="0"/>
              <a:t>“If you do not send me an e-mail message, then I will go to sleep early,” </a:t>
            </a:r>
          </a:p>
          <a:p>
            <a:pPr marL="185738" indent="-185738"/>
            <a:r>
              <a:rPr lang="en-US" altLang="zh-CN" sz="1800" dirty="0" smtClean="0"/>
              <a:t>“If I go to sleep early, then I will wake up feeling refreshed ,”</a:t>
            </a:r>
          </a:p>
          <a:p>
            <a:pPr marL="185738" indent="-185738"/>
            <a:r>
              <a:rPr lang="en-US" altLang="zh-CN" sz="1800" dirty="0" smtClean="0">
                <a:solidFill>
                  <a:srgbClr val="FF0000"/>
                </a:solidFill>
              </a:rPr>
              <a:t>“If I do not finish writing the program, then I will wake up feeling refreshed.”</a:t>
            </a:r>
          </a:p>
          <a:p>
            <a:pPr marL="185738" indent="-185738"/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i="1" dirty="0" smtClean="0"/>
              <a:t>p : </a:t>
            </a:r>
            <a:r>
              <a:rPr lang="en-US" altLang="zh-CN" sz="1800" dirty="0" smtClean="0"/>
              <a:t>You send me an e-mail message,</a:t>
            </a:r>
          </a:p>
          <a:p>
            <a:r>
              <a:rPr lang="en-US" altLang="zh-CN" sz="1800" i="1" dirty="0" smtClean="0"/>
              <a:t>q : </a:t>
            </a:r>
            <a:r>
              <a:rPr lang="en-US" altLang="zh-CN" sz="1800" dirty="0" smtClean="0"/>
              <a:t>I will finish writing the program,</a:t>
            </a:r>
          </a:p>
          <a:p>
            <a:r>
              <a:rPr lang="en-US" altLang="zh-CN" sz="1800" i="1" dirty="0" smtClean="0"/>
              <a:t>r: </a:t>
            </a:r>
            <a:r>
              <a:rPr lang="en-US" altLang="zh-CN" sz="1800" dirty="0" smtClean="0"/>
              <a:t>I will go to sleep early,</a:t>
            </a:r>
          </a:p>
          <a:p>
            <a:r>
              <a:rPr lang="en-US" altLang="zh-CN" sz="1800" i="1" dirty="0" smtClean="0"/>
              <a:t>s: </a:t>
            </a:r>
            <a:r>
              <a:rPr lang="en-US" altLang="zh-CN" sz="1800" dirty="0" smtClean="0"/>
              <a:t>I will wake up feeling refreshed.</a:t>
            </a:r>
            <a:endParaRPr lang="zh-CN" altLang="en-US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857628"/>
            <a:ext cx="579892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Fallacies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If you do every problem in this book, then you will learn discrete mathematics.</a:t>
            </a:r>
          </a:p>
          <a:p>
            <a:r>
              <a:rPr lang="en-US" altLang="zh-CN" sz="2000" dirty="0" smtClean="0"/>
              <a:t>You learned discrete mathematics.</a:t>
            </a:r>
          </a:p>
          <a:p>
            <a:r>
              <a:rPr lang="en-US" altLang="zh-CN" sz="2000" dirty="0" smtClean="0"/>
              <a:t>Therefore, you did every problem in this book.</a:t>
            </a:r>
            <a:endParaRPr lang="en-US" altLang="zh-CN" sz="2000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fallacy of affirming the conclusion</a:t>
            </a:r>
          </a:p>
          <a:p>
            <a:pPr lvl="1">
              <a:buNone/>
            </a:pPr>
            <a:r>
              <a:rPr lang="en-US" altLang="zh-CN" i="1" dirty="0" smtClean="0"/>
              <a:t>((p → q) ∧ q) → p is not a tautology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Fallacies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If you do every problem in this book, then you will learn discrete mathematics.</a:t>
            </a:r>
          </a:p>
          <a:p>
            <a:r>
              <a:rPr lang="en-US" altLang="zh-CN" sz="1800" dirty="0" smtClean="0"/>
              <a:t>You don’t do every problem in this book. </a:t>
            </a:r>
          </a:p>
          <a:p>
            <a:r>
              <a:rPr lang="en-US" altLang="zh-CN" sz="1800" dirty="0" smtClean="0"/>
              <a:t>Therefore, you  don’t learn discrete mathematics.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r>
              <a:rPr lang="en-US" altLang="zh-CN" b="1" dirty="0" smtClean="0"/>
              <a:t>fallacy of denying the hypothesis</a:t>
            </a:r>
          </a:p>
          <a:p>
            <a:pPr lvl="1">
              <a:buNone/>
            </a:pPr>
            <a:r>
              <a:rPr lang="en-US" altLang="zh-CN" i="1" dirty="0" smtClean="0"/>
              <a:t>((p → q)∧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p)→</a:t>
            </a:r>
            <a:r>
              <a:rPr lang="zh-CN" altLang="en-US" i="1" dirty="0" smtClean="0"/>
              <a:t>￢</a:t>
            </a:r>
            <a:r>
              <a:rPr lang="en-US" altLang="zh-CN" i="1" dirty="0" smtClean="0"/>
              <a:t>q is not a tautology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Examples from Lewis Carroll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“All lions are fierce.”</a:t>
            </a:r>
          </a:p>
          <a:p>
            <a:r>
              <a:rPr lang="en-US" altLang="zh-CN" sz="2000" dirty="0" smtClean="0"/>
              <a:t>“Some lions do not drink coffee.”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“Some fierce creatures do not drink coffee.”</a:t>
            </a:r>
          </a:p>
          <a:p>
            <a:endParaRPr lang="en-US" altLang="zh-CN" sz="2800" dirty="0" smtClean="0"/>
          </a:p>
          <a:p>
            <a:r>
              <a:rPr lang="en-US" altLang="zh-CN" sz="2000" i="1" dirty="0" smtClean="0"/>
              <a:t>P(x), </a:t>
            </a:r>
            <a:r>
              <a:rPr lang="en-US" altLang="zh-CN" sz="2000" dirty="0" smtClean="0"/>
              <a:t>“x is a lion,”</a:t>
            </a:r>
          </a:p>
          <a:p>
            <a:r>
              <a:rPr lang="en-US" altLang="zh-CN" sz="2000" i="1" dirty="0" smtClean="0"/>
              <a:t>Q(x), </a:t>
            </a:r>
            <a:r>
              <a:rPr lang="en-US" altLang="zh-CN" sz="2000" dirty="0" smtClean="0"/>
              <a:t>“x is fierce,” </a:t>
            </a:r>
          </a:p>
          <a:p>
            <a:r>
              <a:rPr lang="en-US" altLang="zh-CN" sz="2000" i="1" dirty="0" smtClean="0"/>
              <a:t>R(x) ,“</a:t>
            </a:r>
            <a:r>
              <a:rPr lang="en-US" altLang="zh-CN" sz="2000" dirty="0" smtClean="0"/>
              <a:t>x drinks coffee,”</a:t>
            </a:r>
          </a:p>
          <a:p>
            <a:r>
              <a:rPr lang="en-US" altLang="zh-CN" sz="2000" dirty="0" smtClean="0"/>
              <a:t>domain consists of all creatures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143248"/>
            <a:ext cx="366051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Examples from Lewis Carroll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“All hummingbirds are richly colored.”</a:t>
            </a:r>
          </a:p>
          <a:p>
            <a:r>
              <a:rPr lang="en-US" altLang="zh-CN" sz="2400" dirty="0" smtClean="0"/>
              <a:t>“No large birds live on honey.”</a:t>
            </a:r>
          </a:p>
          <a:p>
            <a:r>
              <a:rPr lang="en-US" altLang="zh-CN" sz="2400" dirty="0" smtClean="0"/>
              <a:t>“Birds that do not live on honey are dull in color.”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“Hummingbirds are small.”</a:t>
            </a:r>
          </a:p>
          <a:p>
            <a:endParaRPr lang="en-US" altLang="zh-CN" sz="2400" i="1" dirty="0" smtClean="0"/>
          </a:p>
          <a:p>
            <a:r>
              <a:rPr lang="en-US" altLang="zh-CN" sz="2400" i="1" dirty="0" smtClean="0"/>
              <a:t>P(x), “x is a hummingbird,” </a:t>
            </a:r>
          </a:p>
          <a:p>
            <a:r>
              <a:rPr lang="en-US" altLang="zh-CN" sz="2400" i="1" dirty="0" smtClean="0"/>
              <a:t>Q(x), “x is large,”</a:t>
            </a:r>
          </a:p>
          <a:p>
            <a:r>
              <a:rPr lang="en-US" altLang="zh-CN" sz="2400" i="1" dirty="0" smtClean="0"/>
              <a:t>R(x), “x lives on </a:t>
            </a:r>
            <a:r>
              <a:rPr lang="en-US" altLang="zh-CN" sz="2400" dirty="0" smtClean="0"/>
              <a:t>honey,” </a:t>
            </a:r>
          </a:p>
          <a:p>
            <a:r>
              <a:rPr lang="en-US" altLang="zh-CN" sz="2400" i="1" dirty="0" smtClean="0"/>
              <a:t>S(x),</a:t>
            </a:r>
            <a:r>
              <a:rPr lang="en-US" altLang="zh-CN" sz="2400" dirty="0" smtClean="0"/>
              <a:t>“</a:t>
            </a:r>
            <a:r>
              <a:rPr lang="en-US" altLang="zh-CN" sz="2400" i="1" dirty="0" smtClean="0"/>
              <a:t>x is richly colored,”</a:t>
            </a:r>
          </a:p>
          <a:p>
            <a:r>
              <a:rPr lang="en-US" altLang="zh-CN" sz="2400" dirty="0" smtClean="0"/>
              <a:t>domain consists of all birds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691953"/>
            <a:ext cx="3714776" cy="209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and Proofs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Propositional Logic</a:t>
            </a:r>
          </a:p>
          <a:p>
            <a:r>
              <a:rPr lang="en-US" altLang="zh-CN" dirty="0" smtClean="0"/>
              <a:t>Predicates and Quantifiers</a:t>
            </a:r>
          </a:p>
          <a:p>
            <a:r>
              <a:rPr lang="en-US" altLang="zh-CN" dirty="0" smtClean="0"/>
              <a:t>Inference/Reasoning (Logic Argument)</a:t>
            </a:r>
          </a:p>
          <a:p>
            <a:r>
              <a:rPr lang="en-US" altLang="zh-CN" dirty="0" smtClean="0"/>
              <a:t>Proof (Mathematical Argument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8429620" y="2857496"/>
            <a:ext cx="714380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Rules of Inference for Quantified Statements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6429420" cy="441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en-US" altLang="zh-CN" sz="2400" dirty="0" smtClean="0"/>
              <a:t>“Everyone in this discrete mathematics class has taken a course in computer science”</a:t>
            </a:r>
          </a:p>
          <a:p>
            <a:r>
              <a:rPr lang="en-US" altLang="zh-CN" sz="2400" dirty="0" smtClean="0"/>
              <a:t>“Marla is a student in this class” </a:t>
            </a:r>
          </a:p>
          <a:p>
            <a:r>
              <a:rPr lang="en-US" altLang="zh-CN" sz="2400" dirty="0" smtClean="0"/>
              <a:t>“Marla has taken a course in computer science.”</a:t>
            </a:r>
          </a:p>
          <a:p>
            <a:endParaRPr lang="en-US" altLang="zh-CN" sz="2400" dirty="0" smtClean="0"/>
          </a:p>
          <a:p>
            <a:r>
              <a:rPr lang="en-US" altLang="zh-CN" sz="2400" i="1" dirty="0" smtClean="0"/>
              <a:t>D(x) :“x is in this discrete mathematics class,” </a:t>
            </a:r>
          </a:p>
          <a:p>
            <a:r>
              <a:rPr lang="en-US" altLang="zh-CN" sz="2400" i="1" dirty="0" smtClean="0"/>
              <a:t>C(x) :“x has </a:t>
            </a:r>
            <a:r>
              <a:rPr lang="en-US" altLang="zh-CN" sz="2400" dirty="0" smtClean="0"/>
              <a:t>taken a course in computer science.”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4572008"/>
            <a:ext cx="592451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“A student in this class has not read the book,”</a:t>
            </a:r>
          </a:p>
          <a:p>
            <a:r>
              <a:rPr lang="en-US" altLang="zh-CN" sz="2000" dirty="0" smtClean="0"/>
              <a:t>“Everyone in this class passed the first exam” </a:t>
            </a:r>
          </a:p>
          <a:p>
            <a:r>
              <a:rPr lang="en-US" altLang="zh-CN" sz="2000" dirty="0" smtClean="0"/>
              <a:t>“Someone who passed the first exam has not read the book.”</a:t>
            </a:r>
          </a:p>
          <a:p>
            <a:endParaRPr lang="en-US" altLang="zh-CN" sz="2000" dirty="0" smtClean="0"/>
          </a:p>
          <a:p>
            <a:r>
              <a:rPr lang="en-US" altLang="zh-CN" sz="2000" i="1" dirty="0" smtClean="0"/>
              <a:t>C(x) :“x is in this class,” </a:t>
            </a:r>
          </a:p>
          <a:p>
            <a:r>
              <a:rPr lang="en-US" altLang="zh-CN" sz="2000" i="1" dirty="0" smtClean="0"/>
              <a:t>B(x) :“x has read the book,” </a:t>
            </a:r>
          </a:p>
          <a:p>
            <a:r>
              <a:rPr lang="en-US" altLang="zh-CN" sz="2000" i="1" dirty="0" smtClean="0"/>
              <a:t>P(x) :“x passed </a:t>
            </a:r>
            <a:r>
              <a:rPr lang="en-US" altLang="zh-CN" sz="2000" dirty="0" smtClean="0"/>
              <a:t>the first exam.”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86058"/>
            <a:ext cx="74622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“For all positive integers </a:t>
            </a:r>
            <a:r>
              <a:rPr lang="en-US" altLang="zh-CN" sz="2400" i="1" dirty="0" smtClean="0"/>
              <a:t>n, if n is greater than 4, then n</a:t>
            </a:r>
            <a:r>
              <a:rPr lang="en-US" altLang="zh-CN" sz="2400" i="1" baseline="30000" dirty="0" smtClean="0"/>
              <a:t>2 </a:t>
            </a:r>
            <a:r>
              <a:rPr lang="en-US" altLang="zh-CN" sz="2400" i="1" dirty="0" smtClean="0"/>
              <a:t>is less than 2</a:t>
            </a:r>
            <a:r>
              <a:rPr lang="en-US" altLang="zh-CN" sz="2400" i="1" baseline="30000" dirty="0" smtClean="0"/>
              <a:t>n</a:t>
            </a:r>
            <a:r>
              <a:rPr lang="en-US" altLang="zh-CN" sz="2400" i="1" dirty="0" smtClean="0"/>
              <a:t>”</a:t>
            </a:r>
          </a:p>
          <a:p>
            <a:r>
              <a:rPr lang="en-US" altLang="zh-CN" sz="2400" dirty="0" smtClean="0"/>
              <a:t>100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&lt; 2</a:t>
            </a:r>
            <a:r>
              <a:rPr lang="en-US" altLang="zh-CN" sz="2400" i="1" baseline="30000" dirty="0" smtClean="0"/>
              <a:t>100</a:t>
            </a:r>
          </a:p>
          <a:p>
            <a:endParaRPr lang="en-US" altLang="zh-CN" sz="2400" i="1" baseline="30000" dirty="0" smtClean="0"/>
          </a:p>
          <a:p>
            <a:r>
              <a:rPr lang="pt-BR" altLang="zh-CN" sz="2400" i="1" dirty="0" smtClean="0"/>
              <a:t>P(n) :“n &gt; 4” </a:t>
            </a:r>
          </a:p>
          <a:p>
            <a:r>
              <a:rPr lang="pt-BR" altLang="zh-CN" sz="2400" i="1" dirty="0" smtClean="0"/>
              <a:t>Q(n) :“n</a:t>
            </a:r>
            <a:r>
              <a:rPr lang="pt-BR" altLang="zh-CN" sz="2400" i="1" baseline="30000" dirty="0" smtClean="0"/>
              <a:t>2 </a:t>
            </a:r>
            <a:r>
              <a:rPr lang="pt-BR" altLang="zh-CN" sz="2400" i="1" dirty="0" smtClean="0"/>
              <a:t>&lt; 2</a:t>
            </a:r>
            <a:r>
              <a:rPr lang="pt-BR" altLang="zh-CN" sz="2400" i="1" baseline="30000" dirty="0" smtClean="0"/>
              <a:t>n</a:t>
            </a:r>
            <a:r>
              <a:rPr lang="pt-BR" altLang="zh-CN" sz="2400" i="1" dirty="0" smtClean="0"/>
              <a:t>”</a:t>
            </a:r>
          </a:p>
          <a:p>
            <a:r>
              <a:rPr lang="en-US" altLang="zh-CN" sz="2400" dirty="0" smtClean="0"/>
              <a:t>domain consists of all positive integers</a:t>
            </a:r>
            <a:endParaRPr lang="en-US" altLang="zh-CN" sz="2400" i="1" baseline="30000" dirty="0" smtClean="0"/>
          </a:p>
          <a:p>
            <a:endParaRPr lang="en-US" altLang="zh-CN" i="1" baseline="30000" dirty="0" smtClean="0"/>
          </a:p>
          <a:p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714884"/>
            <a:ext cx="583201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Logic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Prolog (from </a:t>
            </a:r>
            <a:r>
              <a:rPr lang="en-US" altLang="zh-CN" i="1" dirty="0" smtClean="0"/>
              <a:t>Programming in Logic)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Prolog facts </a:t>
            </a:r>
            <a:r>
              <a:rPr lang="en-US" altLang="zh-CN" sz="2400" dirty="0" smtClean="0"/>
              <a:t>define predicates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Prolog rules </a:t>
            </a:r>
            <a:r>
              <a:rPr lang="en-US" altLang="zh-CN" sz="2400" dirty="0" smtClean="0"/>
              <a:t>are used to define new predicates</a:t>
            </a:r>
          </a:p>
          <a:p>
            <a:pPr lvl="1"/>
            <a:endParaRPr lang="en-US" altLang="zh-CN" sz="2400" dirty="0" smtClean="0"/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i="1" dirty="0" smtClean="0"/>
              <a:t>instructor(p, c)</a:t>
            </a:r>
          </a:p>
          <a:p>
            <a:pPr lvl="1"/>
            <a:r>
              <a:rPr lang="en-US" altLang="zh-CN" i="1" dirty="0" smtClean="0"/>
              <a:t>enrolled(s, c)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429000"/>
            <a:ext cx="384450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929058" y="3071810"/>
            <a:ext cx="13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Prolog facts 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19" y="5786454"/>
            <a:ext cx="525227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2428860" y="5715016"/>
            <a:ext cx="1351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Prolog rules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Logic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?enrolled(kevin,math273)</a:t>
            </a:r>
          </a:p>
          <a:p>
            <a:pPr lvl="1"/>
            <a:r>
              <a:rPr lang="en-US" altLang="zh-CN" dirty="0" smtClean="0"/>
              <a:t>yes</a:t>
            </a:r>
          </a:p>
          <a:p>
            <a:r>
              <a:rPr lang="en-US" altLang="zh-CN" dirty="0" smtClean="0"/>
              <a:t>?enrolled(X,math273)</a:t>
            </a:r>
          </a:p>
          <a:p>
            <a:pPr lvl="1"/>
            <a:r>
              <a:rPr lang="en-US" altLang="zh-CN" dirty="0" err="1" smtClean="0"/>
              <a:t>kevin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kiko</a:t>
            </a:r>
            <a:endParaRPr lang="en-US" altLang="zh-CN" dirty="0" smtClean="0"/>
          </a:p>
          <a:p>
            <a:r>
              <a:rPr lang="en-US" altLang="zh-CN" dirty="0" smtClean="0"/>
              <a:t>?teaches(</a:t>
            </a:r>
            <a:r>
              <a:rPr lang="en-US" altLang="zh-CN" dirty="0" err="1" smtClean="0"/>
              <a:t>X,juana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patel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grossman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US" altLang="zh-CN" dirty="0" smtClean="0"/>
              <a:t>Review the Chapter 1.6</a:t>
            </a:r>
          </a:p>
          <a:p>
            <a:r>
              <a:rPr lang="en-US" altLang="zh-CN" dirty="0" smtClean="0"/>
              <a:t>Chapter 1.4 Exercise 56; </a:t>
            </a:r>
          </a:p>
          <a:p>
            <a:r>
              <a:rPr lang="en-US" altLang="zh-CN" dirty="0" smtClean="0"/>
              <a:t>Chapter 1.6 </a:t>
            </a:r>
            <a:r>
              <a:rPr lang="en-US" altLang="zh-CN" dirty="0" smtClean="0"/>
              <a:t>Exercise 8, 12, 18, 26, 30</a:t>
            </a:r>
            <a:r>
              <a:rPr lang="zh-CN" altLang="en-US" dirty="0" smtClean="0"/>
              <a:t>，</a:t>
            </a:r>
            <a:r>
              <a:rPr lang="en-US" altLang="zh-CN" smtClean="0"/>
              <a:t>32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“It is not sunny this afternoon and it is colder than yesterday,” </a:t>
            </a:r>
          </a:p>
          <a:p>
            <a:r>
              <a:rPr lang="en-US" altLang="zh-CN" dirty="0" smtClean="0"/>
              <a:t>“We will go swimming only if it is sunny,”</a:t>
            </a:r>
          </a:p>
          <a:p>
            <a:r>
              <a:rPr lang="en-US" altLang="zh-CN" dirty="0" smtClean="0"/>
              <a:t>“If we do not go swimming, then we will take a canoe trip,”</a:t>
            </a:r>
          </a:p>
          <a:p>
            <a:r>
              <a:rPr lang="en-US" altLang="zh-CN" dirty="0" smtClean="0"/>
              <a:t>“If we take a canoe trip, then we will be home by sunset”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“We will be home by sunset.”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Argument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Premise</a:t>
            </a:r>
          </a:p>
          <a:p>
            <a:pPr lvl="1"/>
            <a:r>
              <a:rPr lang="en-US" altLang="zh-CN" dirty="0" smtClean="0"/>
              <a:t>The truth of the preceding statements</a:t>
            </a:r>
          </a:p>
          <a:p>
            <a:r>
              <a:rPr lang="en-US" altLang="zh-CN" dirty="0" smtClean="0"/>
              <a:t>Conclusion</a:t>
            </a:r>
          </a:p>
          <a:p>
            <a:pPr lvl="1"/>
            <a:r>
              <a:rPr lang="en-US" altLang="zh-CN" dirty="0" smtClean="0"/>
              <a:t>The final statement</a:t>
            </a:r>
          </a:p>
          <a:p>
            <a:r>
              <a:rPr lang="en-US" altLang="zh-CN" dirty="0" smtClean="0"/>
              <a:t>Valid Argument</a:t>
            </a:r>
          </a:p>
          <a:p>
            <a:pPr lvl="1"/>
            <a:r>
              <a:rPr lang="en-US" altLang="zh-CN" dirty="0" smtClean="0"/>
              <a:t>Rules of inference: the truth of all the premises  implies that the </a:t>
            </a:r>
            <a:r>
              <a:rPr lang="en-US" altLang="zh-CN" dirty="0" smtClean="0">
                <a:solidFill>
                  <a:srgbClr val="FF0000"/>
                </a:solidFill>
              </a:rPr>
              <a:t>conclusion is true</a:t>
            </a:r>
          </a:p>
          <a:p>
            <a:r>
              <a:rPr lang="en-US" altLang="zh-CN" dirty="0" smtClean="0"/>
              <a:t>Invalid Argument</a:t>
            </a:r>
          </a:p>
          <a:p>
            <a:pPr lvl="1"/>
            <a:r>
              <a:rPr lang="en-US" altLang="zh-CN" dirty="0" smtClean="0"/>
              <a:t>Incorrect reasoning: </a:t>
            </a:r>
            <a:r>
              <a:rPr lang="en-US" altLang="zh-CN" dirty="0" smtClean="0">
                <a:solidFill>
                  <a:srgbClr val="FF0000"/>
                </a:solidFill>
              </a:rPr>
              <a:t>fallacies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Valid Argument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“If you have a current password, then you can log onto the network.”</a:t>
            </a:r>
          </a:p>
          <a:p>
            <a:r>
              <a:rPr lang="en-US" altLang="zh-CN" dirty="0" smtClean="0"/>
              <a:t>“You have a current password.”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“You can log onto the network.”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143380"/>
            <a:ext cx="1857388" cy="133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143372" y="4357694"/>
            <a:ext cx="3615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 smtClean="0"/>
              <a:t>((p → q) ∧ p) → q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Invalid Argument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“If you have access to the network, then you can change your grade.”</a:t>
            </a:r>
          </a:p>
          <a:p>
            <a:r>
              <a:rPr lang="en-US" altLang="zh-CN" dirty="0" smtClean="0"/>
              <a:t>“You can log onto the network.”</a:t>
            </a:r>
          </a:p>
          <a:p>
            <a:r>
              <a:rPr lang="en-US" altLang="zh-CN" dirty="0" smtClean="0"/>
              <a:t>“You can change your grade.”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argument form with premises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p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 . . . , 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conclusion </a:t>
            </a:r>
            <a:r>
              <a:rPr lang="en-US" altLang="zh-CN" i="1" dirty="0" smtClean="0"/>
              <a:t>q </a:t>
            </a:r>
            <a:r>
              <a:rPr lang="en-US" altLang="zh-CN" dirty="0" smtClean="0"/>
              <a:t>is </a:t>
            </a:r>
            <a:r>
              <a:rPr lang="en-US" altLang="zh-CN" dirty="0" smtClean="0">
                <a:solidFill>
                  <a:srgbClr val="FF0000"/>
                </a:solidFill>
              </a:rPr>
              <a:t>valid,</a:t>
            </a:r>
            <a:r>
              <a:rPr lang="en-US" altLang="zh-CN" dirty="0" smtClean="0"/>
              <a:t> when (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 ∧ p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 ∧ · · · ∧ 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) → q </a:t>
            </a:r>
            <a:r>
              <a:rPr lang="en-US" altLang="zh-CN" dirty="0" smtClean="0"/>
              <a:t>is a tautology.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Rules of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modus ponens (law of detachment)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197030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“If it snows today, then we will go skiing” </a:t>
            </a:r>
          </a:p>
          <a:p>
            <a:r>
              <a:rPr lang="en-US" altLang="zh-CN" dirty="0" smtClean="0"/>
              <a:t>“It is snowing today ,”</a:t>
            </a:r>
          </a:p>
          <a:p>
            <a:r>
              <a:rPr lang="en-US" altLang="zh-CN" dirty="0" smtClean="0"/>
              <a:t>“We will go skiing,”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1148</Words>
  <Application>Microsoft Office PowerPoint</Application>
  <PresentationFormat>全屏显示(4:3)</PresentationFormat>
  <Paragraphs>202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Discrete Math</vt:lpstr>
      <vt:lpstr>Logic and Proofs</vt:lpstr>
      <vt:lpstr>Introduction</vt:lpstr>
      <vt:lpstr>Argument</vt:lpstr>
      <vt:lpstr>Valid Argument</vt:lpstr>
      <vt:lpstr>Invalid Argument</vt:lpstr>
      <vt:lpstr>Definition</vt:lpstr>
      <vt:lpstr>Rules of Inference</vt:lpstr>
      <vt:lpstr>Example 1</vt:lpstr>
      <vt:lpstr>Example 2</vt:lpstr>
      <vt:lpstr>Rules of Inference</vt:lpstr>
      <vt:lpstr>Example 3</vt:lpstr>
      <vt:lpstr>Example 4</vt:lpstr>
      <vt:lpstr>Example 5</vt:lpstr>
      <vt:lpstr>Example 6</vt:lpstr>
      <vt:lpstr>Fallacies (1)</vt:lpstr>
      <vt:lpstr>Fallacies (2)</vt:lpstr>
      <vt:lpstr>Examples from Lewis Carroll</vt:lpstr>
      <vt:lpstr>Examples from Lewis Carroll</vt:lpstr>
      <vt:lpstr>Rules of Inference for Quantified Statements</vt:lpstr>
      <vt:lpstr>Example 7</vt:lpstr>
      <vt:lpstr>Example 8</vt:lpstr>
      <vt:lpstr>Example 9</vt:lpstr>
      <vt:lpstr>Logic Programming</vt:lpstr>
      <vt:lpstr>Logic Programming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566</cp:revision>
  <dcterms:created xsi:type="dcterms:W3CDTF">2017-07-01T03:07:16Z</dcterms:created>
  <dcterms:modified xsi:type="dcterms:W3CDTF">2019-09-17T06:47:06Z</dcterms:modified>
</cp:coreProperties>
</file>