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9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592" autoAdjust="0"/>
  </p:normalViewPr>
  <p:slideViewPr>
    <p:cSldViewPr>
      <p:cViewPr varScale="1">
        <p:scale>
          <a:sx n="86" d="100"/>
          <a:sy n="86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argument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数学论证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Conjecture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that if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is an integer and </a:t>
            </a:r>
            <a:r>
              <a:rPr lang="en-US" altLang="zh-CN" i="1" dirty="0" smtClean="0"/>
              <a:t>3n + 2 </a:t>
            </a:r>
            <a:r>
              <a:rPr lang="en-US" altLang="zh-CN" dirty="0" smtClean="0"/>
              <a:t>is odd, then n is odd.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that if </a:t>
            </a:r>
            <a:r>
              <a:rPr lang="en-US" altLang="zh-CN" i="1" dirty="0" smtClean="0"/>
              <a:t>n = </a:t>
            </a:r>
            <a:r>
              <a:rPr lang="en-US" altLang="zh-CN" i="1" dirty="0" err="1" smtClean="0"/>
              <a:t>ab</a:t>
            </a:r>
            <a:r>
              <a:rPr lang="en-US" altLang="zh-CN" i="1" dirty="0" smtClean="0"/>
              <a:t>, where a and b are positive integers, then a ≤    or b ≤     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4" y="2058895"/>
          <a:ext cx="692154" cy="655725"/>
        </p:xfrm>
        <a:graphic>
          <a:graphicData uri="http://schemas.openxmlformats.org/presentationml/2006/ole">
            <p:oleObj spid="_x0000_s1029" name="Equation" r:id="rId3" imgW="24120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715272" y="2071678"/>
          <a:ext cx="692150" cy="655637"/>
        </p:xfrm>
        <a:graphic>
          <a:graphicData uri="http://schemas.openxmlformats.org/presentationml/2006/ole">
            <p:oleObj spid="_x0000_s1031" name="Equation" r:id="rId4" imgW="241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or Indirect?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that the sum of two rational numbers is rational.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or Indirect?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that if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is an integer and </a:t>
            </a:r>
            <a:r>
              <a:rPr lang="en-US" altLang="zh-CN" i="1" dirty="0" smtClean="0"/>
              <a:t>n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odd, then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is odd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Methods of Proving Theorems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Direct Proofs</a:t>
            </a:r>
          </a:p>
          <a:p>
            <a:r>
              <a:rPr lang="en-US" altLang="zh-CN" b="1" dirty="0" smtClean="0"/>
              <a:t>Proof by Contraposition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Proofs by Contradiction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Proofs by Contradiction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that 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is true if we can show that 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 → (r ∧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r) </a:t>
            </a:r>
            <a:r>
              <a:rPr lang="en-US" altLang="zh-CN" dirty="0" smtClean="0"/>
              <a:t>is true for some proposition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Show that </a:t>
            </a:r>
            <a:r>
              <a:rPr lang="en-US" altLang="zh-CN" dirty="0" smtClean="0">
                <a:solidFill>
                  <a:srgbClr val="FF0000"/>
                </a:solidFill>
              </a:rPr>
              <a:t>at least four</a:t>
            </a:r>
            <a:r>
              <a:rPr lang="en-US" altLang="zh-CN" dirty="0" smtClean="0"/>
              <a:t> of any 22 days must fall on the same day of the week.</a:t>
            </a:r>
          </a:p>
          <a:p>
            <a:endParaRPr lang="en-US" altLang="zh-CN" dirty="0" smtClean="0"/>
          </a:p>
          <a:p>
            <a:pPr lvl="1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￢</a:t>
            </a:r>
            <a:r>
              <a:rPr lang="en-US" altLang="zh-CN" i="1" dirty="0" smtClean="0">
                <a:solidFill>
                  <a:srgbClr val="FF0000"/>
                </a:solidFill>
              </a:rPr>
              <a:t>p: </a:t>
            </a:r>
            <a:r>
              <a:rPr lang="en-US" altLang="zh-CN" dirty="0" smtClean="0">
                <a:solidFill>
                  <a:srgbClr val="FF0000"/>
                </a:solidFill>
              </a:rPr>
              <a:t>at most three</a:t>
            </a:r>
            <a:r>
              <a:rPr lang="en-US" altLang="zh-CN" dirty="0" smtClean="0"/>
              <a:t> of the 22 days fall on the same day of the week</a:t>
            </a:r>
          </a:p>
          <a:p>
            <a:pPr lvl="1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￢</a:t>
            </a:r>
            <a:r>
              <a:rPr lang="en-US" altLang="zh-CN" i="1" dirty="0" smtClean="0">
                <a:solidFill>
                  <a:srgbClr val="FF0000"/>
                </a:solidFill>
              </a:rPr>
              <a:t>p </a:t>
            </a:r>
            <a:r>
              <a:rPr lang="en-US" altLang="zh-CN" i="1" dirty="0" smtClean="0"/>
              <a:t>→ r:</a:t>
            </a:r>
            <a:r>
              <a:rPr lang="en-US" altLang="zh-CN" dirty="0" smtClean="0"/>
              <a:t>  at most 21 days could have been chosen</a:t>
            </a:r>
          </a:p>
          <a:p>
            <a:pPr lvl="1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￢</a:t>
            </a:r>
            <a:r>
              <a:rPr lang="en-US" altLang="zh-CN" i="1" dirty="0" smtClean="0">
                <a:solidFill>
                  <a:srgbClr val="FF0000"/>
                </a:solidFill>
              </a:rPr>
              <a:t>p </a:t>
            </a:r>
            <a:r>
              <a:rPr lang="en-US" altLang="zh-CN" i="1" dirty="0" smtClean="0"/>
              <a:t>→ (r ∧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r)</a:t>
            </a:r>
          </a:p>
          <a:p>
            <a:pPr lvl="1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￢</a:t>
            </a:r>
            <a:r>
              <a:rPr lang="en-US" altLang="zh-CN" i="1" dirty="0" smtClean="0">
                <a:solidFill>
                  <a:srgbClr val="FF0000"/>
                </a:solidFill>
              </a:rPr>
              <a:t>p </a:t>
            </a:r>
            <a:r>
              <a:rPr lang="en-US" altLang="zh-CN" dirty="0" smtClean="0">
                <a:solidFill>
                  <a:srgbClr val="FF0000"/>
                </a:solidFill>
              </a:rPr>
              <a:t>is false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So p is 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Prove that      is irrational by giving a proof by contradiction.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Suppose </a:t>
            </a:r>
            <a:r>
              <a:rPr lang="zh-CN" altLang="en-US" sz="2400" dirty="0" smtClean="0"/>
              <a:t>￢</a:t>
            </a:r>
            <a:r>
              <a:rPr lang="en-US" altLang="zh-CN" sz="2400" i="1" dirty="0" smtClean="0"/>
              <a:t>p </a:t>
            </a:r>
            <a:r>
              <a:rPr lang="en-US" altLang="zh-CN" sz="2400" dirty="0" smtClean="0"/>
              <a:t>:      is rational is true</a:t>
            </a:r>
          </a:p>
          <a:p>
            <a:pPr marL="0" indent="0">
              <a:buNone/>
            </a:pPr>
            <a:r>
              <a:rPr lang="en-US" altLang="zh-CN" sz="2400" dirty="0" smtClean="0"/>
              <a:t>there exist integers </a:t>
            </a:r>
            <a:r>
              <a:rPr lang="en-US" altLang="zh-CN" sz="2400" i="1" dirty="0" smtClean="0"/>
              <a:t>a </a:t>
            </a:r>
            <a:r>
              <a:rPr lang="en-US" altLang="zh-CN" sz="2400" dirty="0" smtClean="0"/>
              <a:t>and</a:t>
            </a:r>
            <a:r>
              <a:rPr lang="en-US" altLang="zh-CN" sz="2400" i="1" dirty="0" smtClean="0"/>
              <a:t> b </a:t>
            </a:r>
            <a:r>
              <a:rPr lang="en-US" altLang="zh-CN" sz="2400" dirty="0" smtClean="0"/>
              <a:t>with</a:t>
            </a:r>
            <a:r>
              <a:rPr lang="en-US" altLang="zh-CN" sz="2400" i="1" dirty="0" smtClean="0"/>
              <a:t>     </a:t>
            </a:r>
            <a:r>
              <a:rPr lang="en-US" altLang="zh-CN" sz="2400" dirty="0" smtClean="0"/>
              <a:t>= </a:t>
            </a:r>
            <a:r>
              <a:rPr lang="en-US" altLang="zh-CN" sz="2400" i="1" dirty="0" smtClean="0"/>
              <a:t>a/b, where b = 0 </a:t>
            </a:r>
            <a:r>
              <a:rPr lang="en-US" altLang="zh-CN" sz="2400" dirty="0" smtClean="0"/>
              <a:t>and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 </a:t>
            </a:r>
            <a:r>
              <a:rPr lang="en-US" altLang="zh-CN" sz="2400" dirty="0" smtClean="0">
                <a:solidFill>
                  <a:srgbClr val="FF0000"/>
                </a:solidFill>
              </a:rPr>
              <a:t>and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b </a:t>
            </a:r>
            <a:r>
              <a:rPr lang="en-US" altLang="zh-CN" sz="2400" dirty="0" smtClean="0">
                <a:solidFill>
                  <a:srgbClr val="FF0000"/>
                </a:solidFill>
              </a:rPr>
              <a:t>have no common factors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879718" y="1500174"/>
          <a:ext cx="692150" cy="619125"/>
        </p:xfrm>
        <a:graphic>
          <a:graphicData uri="http://schemas.openxmlformats.org/presentationml/2006/ole">
            <p:oleObj spid="_x0000_s26626" name="Equation" r:id="rId3" imgW="241200" imgH="21564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00298" y="3214686"/>
          <a:ext cx="500066" cy="447307"/>
        </p:xfrm>
        <a:graphic>
          <a:graphicData uri="http://schemas.openxmlformats.org/presentationml/2006/ole">
            <p:oleObj spid="_x0000_s26627" name="Equation" r:id="rId4" imgW="241200" imgH="21564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214942" y="3643314"/>
          <a:ext cx="500063" cy="447675"/>
        </p:xfrm>
        <a:graphic>
          <a:graphicData uri="http://schemas.openxmlformats.org/presentationml/2006/ole">
            <p:oleObj spid="_x0000_s26628" name="Equation" r:id="rId5" imgW="241200" imgH="215640" progId="Equation.3">
              <p:embed/>
            </p:oleObj>
          </a:graphicData>
        </a:graphic>
      </p:graphicFrame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4429132"/>
            <a:ext cx="15049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357422" y="4500570"/>
            <a:ext cx="4143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/>
              <a:t>a</a:t>
            </a:r>
            <a:r>
              <a:rPr lang="en-US" altLang="zh-CN" sz="2000" i="1" baseline="30000" dirty="0" smtClean="0"/>
              <a:t>2</a:t>
            </a:r>
            <a:r>
              <a:rPr lang="en-US" altLang="zh-CN" sz="2000" dirty="0" smtClean="0"/>
              <a:t> is even,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a must also be even, a = 2c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7422" y="4929198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i="1" dirty="0" smtClean="0"/>
              <a:t>b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 = 4c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, b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 = 2c</a:t>
            </a:r>
            <a:r>
              <a:rPr lang="en-US" altLang="zh-CN" i="1" baseline="30000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7422" y="535782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both </a:t>
            </a:r>
            <a:r>
              <a:rPr lang="en-US" altLang="zh-CN" i="1" dirty="0" smtClean="0"/>
              <a:t>a and b are even, that is, 2 divides both a and 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85984" y="5715016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￢</a:t>
            </a:r>
            <a:r>
              <a:rPr lang="en-US" altLang="zh-CN" i="1" dirty="0" smtClean="0">
                <a:solidFill>
                  <a:srgbClr val="FF0000"/>
                </a:solidFill>
              </a:rPr>
              <a:t>p </a:t>
            </a:r>
            <a:r>
              <a:rPr lang="en-US" altLang="zh-CN" i="1" dirty="0" smtClean="0"/>
              <a:t>→ (r ∧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r), so p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Proofs by Contradiction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contraposition of a conditional statement can be rewritten as a proof by contradiction</a:t>
            </a:r>
          </a:p>
          <a:p>
            <a:endParaRPr lang="en-US" altLang="zh-CN" dirty="0" smtClean="0"/>
          </a:p>
          <a:p>
            <a:r>
              <a:rPr lang="en-US" altLang="zh-CN" i="1" dirty="0" smtClean="0"/>
              <a:t>p → q</a:t>
            </a:r>
          </a:p>
          <a:p>
            <a:r>
              <a:rPr lang="zh-CN" altLang="en-US" i="1" dirty="0" smtClean="0"/>
              <a:t>￢</a:t>
            </a:r>
            <a:r>
              <a:rPr lang="en-US" altLang="zh-CN" i="1" dirty="0" smtClean="0"/>
              <a:t>(p → q)</a:t>
            </a:r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p ∧ </a:t>
            </a:r>
            <a:r>
              <a:rPr lang="zh-CN" altLang="en-US" i="1" dirty="0" smtClean="0">
                <a:solidFill>
                  <a:srgbClr val="FF0000"/>
                </a:solidFill>
              </a:rPr>
              <a:t>￢ </a:t>
            </a:r>
            <a:r>
              <a:rPr lang="en-US" altLang="zh-CN" i="1" dirty="0" smtClean="0">
                <a:solidFill>
                  <a:srgbClr val="FF0000"/>
                </a:solidFill>
              </a:rPr>
              <a:t>q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Proofs by Contradiction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Give a proof by contradiction of the theorem “If 3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+ 2 is odd, then n is odd</a:t>
            </a:r>
            <a:r>
              <a:rPr lang="en-US" altLang="zh-CN" sz="2400" i="1" dirty="0" smtClean="0"/>
              <a:t>.”</a:t>
            </a:r>
          </a:p>
          <a:p>
            <a:r>
              <a:rPr lang="en-US" altLang="zh-CN" sz="2400" dirty="0" smtClean="0"/>
              <a:t>Assume that 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 + 2 is odd </a:t>
            </a:r>
            <a:r>
              <a:rPr lang="en-US" altLang="zh-CN" sz="2400" i="1" dirty="0" smtClean="0"/>
              <a:t>and that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 is not odd</a:t>
            </a:r>
            <a:r>
              <a:rPr lang="en-US" altLang="zh-CN" sz="2400" i="1" dirty="0" smtClean="0"/>
              <a:t>.</a:t>
            </a:r>
          </a:p>
          <a:p>
            <a:r>
              <a:rPr lang="en-US" altLang="zh-CN" sz="2400" dirty="0" smtClean="0"/>
              <a:t>Because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is even, there is an integer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such that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= 2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. This implies that 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 + 2 = </a:t>
            </a:r>
            <a:r>
              <a:rPr lang="en-US" altLang="zh-CN" sz="2400" dirty="0" smtClean="0"/>
              <a:t>3(2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) + 2 = 6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+ 2 = </a:t>
            </a:r>
            <a:r>
              <a:rPr lang="en-US" altLang="zh-CN" sz="2400" dirty="0" smtClean="0">
                <a:solidFill>
                  <a:srgbClr val="FF0000"/>
                </a:solidFill>
              </a:rPr>
              <a:t>2(3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</a:rPr>
              <a:t> + 1).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3n + 2 is even.</a:t>
            </a: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p ∧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￢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q</a:t>
            </a:r>
            <a:r>
              <a:rPr lang="en-US" altLang="zh-CN" sz="2400" i="1" dirty="0" smtClean="0"/>
              <a:t> →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p ∧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￢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p ∧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￢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q</a:t>
            </a:r>
            <a:r>
              <a:rPr lang="en-US" altLang="zh-CN" sz="2400" i="1" dirty="0" smtClean="0"/>
              <a:t>  is false, so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￢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(p ∧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￢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q) is true</a:t>
            </a: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p</a:t>
            </a:r>
            <a:r>
              <a:rPr lang="en-US" altLang="zh-CN" sz="2400" i="1" dirty="0" smtClean="0"/>
              <a:t> →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q is true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and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Propositional Logic</a:t>
            </a:r>
          </a:p>
          <a:p>
            <a:r>
              <a:rPr lang="en-US" altLang="zh-CN" dirty="0" smtClean="0"/>
              <a:t>Predicates and Quantifiers</a:t>
            </a:r>
          </a:p>
          <a:p>
            <a:r>
              <a:rPr lang="en-US" altLang="zh-CN" dirty="0" smtClean="0"/>
              <a:t>Inference/Reasoning (Logic Argument)</a:t>
            </a:r>
          </a:p>
          <a:p>
            <a:r>
              <a:rPr lang="en-US" altLang="zh-CN" dirty="0" smtClean="0"/>
              <a:t>Proof (Mathematical Argument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7286644" y="3429000"/>
            <a:ext cx="1357322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Exhaustive Proof and Proof by Cases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Existence Proof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Uniqueness Proofs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68366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14554"/>
            <a:ext cx="7589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857224" y="3286124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Formulate a conjecture about the final decimal digit of the square of an integer and prove your result.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7224" y="4559866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Show that there exist irrational numbers </a:t>
            </a:r>
            <a:r>
              <a:rPr lang="en-US" altLang="zh-CN" i="1" dirty="0" smtClean="0"/>
              <a:t>x and y such </a:t>
            </a:r>
            <a:r>
              <a:rPr lang="en-US" altLang="zh-CN" dirty="0" smtClean="0"/>
              <a:t>that </a:t>
            </a:r>
            <a:r>
              <a:rPr lang="en-US" altLang="zh-CN" i="1" dirty="0" err="1" smtClean="0"/>
              <a:t>x</a:t>
            </a:r>
            <a:r>
              <a:rPr lang="en-US" altLang="zh-CN" i="1" baseline="30000" dirty="0" err="1" smtClean="0"/>
              <a:t>y</a:t>
            </a:r>
            <a:r>
              <a:rPr lang="en-US" altLang="zh-CN" i="1" dirty="0" smtClean="0"/>
              <a:t> is rational.</a:t>
            </a:r>
            <a:endParaRPr lang="zh-CN" alt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5643578"/>
            <a:ext cx="41906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6072198" y="3643314"/>
            <a:ext cx="25600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without </a:t>
            </a:r>
            <a:r>
              <a:rPr lang="en-US" altLang="zh-CN" dirty="0" smtClean="0"/>
              <a:t>loss of generality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7818" y="5286388"/>
            <a:ext cx="32631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/>
              <a:t>Constructive or </a:t>
            </a:r>
            <a:r>
              <a:rPr lang="en-US" altLang="zh-CN" b="1" dirty="0" err="1" smtClean="0"/>
              <a:t>Nonconstructive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Proof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Forward reasoning</a:t>
            </a:r>
          </a:p>
          <a:p>
            <a:r>
              <a:rPr lang="en-US" altLang="zh-CN" dirty="0" smtClean="0"/>
              <a:t>Backward reasoning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Looking for Counterexamples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224" y="2786058"/>
            <a:ext cx="71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Given two positive real numbers </a:t>
            </a:r>
            <a:r>
              <a:rPr lang="en-US" altLang="zh-CN" sz="2400" i="1" dirty="0" smtClean="0"/>
              <a:t>x and y, t</a:t>
            </a:r>
            <a:r>
              <a:rPr lang="en-US" altLang="zh-CN" sz="2400" dirty="0" smtClean="0"/>
              <a:t>he arithmetic mean is always greater than the geometric mean.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altLang="zh-CN" dirty="0" smtClean="0"/>
              <a:t>Review the Chapter 1.7, 1.8</a:t>
            </a:r>
          </a:p>
          <a:p>
            <a:r>
              <a:rPr lang="en-US" altLang="zh-CN" dirty="0" smtClean="0"/>
              <a:t>Chapter 1.7 </a:t>
            </a:r>
            <a:r>
              <a:rPr lang="en-US" altLang="zh-CN" dirty="0" smtClean="0"/>
              <a:t>Exercise 18</a:t>
            </a:r>
            <a:r>
              <a:rPr lang="en-US" altLang="zh-CN" dirty="0" smtClean="0"/>
              <a:t>, 32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r>
              <a:rPr lang="en-US" altLang="zh-CN" dirty="0" smtClean="0"/>
              <a:t>Chapter 1.8 Exercise </a:t>
            </a:r>
            <a:r>
              <a:rPr lang="en-US" altLang="zh-CN" dirty="0" smtClean="0"/>
              <a:t>6, 10, 22, 28, 36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Some 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Theorem</a:t>
            </a:r>
          </a:p>
          <a:p>
            <a:pPr lvl="1"/>
            <a:r>
              <a:rPr lang="en-US" altLang="zh-CN" dirty="0" smtClean="0"/>
              <a:t>Mathematical statement that is proven to be true</a:t>
            </a:r>
          </a:p>
          <a:p>
            <a:r>
              <a:rPr lang="en-US" altLang="zh-CN" b="1" dirty="0" smtClean="0"/>
              <a:t>Proof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valid argument </a:t>
            </a:r>
            <a:r>
              <a:rPr lang="en-US" altLang="zh-CN" dirty="0" smtClean="0"/>
              <a:t>that establishes the truth of a theorem</a:t>
            </a:r>
          </a:p>
          <a:p>
            <a:r>
              <a:rPr lang="en-US" altLang="zh-CN" b="1" dirty="0" smtClean="0"/>
              <a:t>Axiom</a:t>
            </a:r>
          </a:p>
          <a:p>
            <a:pPr lvl="1"/>
            <a:r>
              <a:rPr lang="en-US" altLang="zh-CN" dirty="0" smtClean="0"/>
              <a:t>A statement we assume to be true</a:t>
            </a:r>
          </a:p>
          <a:p>
            <a:r>
              <a:rPr lang="en-US" altLang="zh-CN" b="1" dirty="0" smtClean="0"/>
              <a:t>Lemma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less important theorem </a:t>
            </a:r>
            <a:r>
              <a:rPr lang="en-US" altLang="zh-CN" dirty="0" smtClean="0"/>
              <a:t>that is helpful in the proof of other results</a:t>
            </a:r>
          </a:p>
          <a:p>
            <a:r>
              <a:rPr lang="en-US" altLang="zh-CN" b="1" dirty="0" smtClean="0"/>
              <a:t>Corollary</a:t>
            </a:r>
          </a:p>
          <a:p>
            <a:pPr lvl="1"/>
            <a:r>
              <a:rPr lang="en-US" altLang="zh-CN" dirty="0" smtClean="0"/>
              <a:t>A theorem that can be established directly from a theorem that has been proved</a:t>
            </a:r>
          </a:p>
          <a:p>
            <a:r>
              <a:rPr lang="en-US" altLang="zh-CN" b="1" dirty="0" smtClean="0"/>
              <a:t>Conjecture</a:t>
            </a:r>
          </a:p>
          <a:p>
            <a:pPr lvl="1"/>
            <a:r>
              <a:rPr lang="en-US" altLang="zh-CN" dirty="0" smtClean="0"/>
              <a:t>A statement that is being proposed to be a true statement, usually on the basis of some partial evidence, a heuristic argument, or the intuition of an expert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Methods of Proving Theorems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Direct Proofs</a:t>
            </a:r>
          </a:p>
          <a:p>
            <a:r>
              <a:rPr lang="en-US" altLang="zh-CN" b="1" dirty="0" smtClean="0"/>
              <a:t>Proof by Contraposition</a:t>
            </a:r>
          </a:p>
          <a:p>
            <a:r>
              <a:rPr lang="en-US" altLang="zh-CN" b="1" dirty="0" smtClean="0"/>
              <a:t>Proofs by Contradiction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Direct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conditional statement </a:t>
            </a:r>
            <a:r>
              <a:rPr lang="en-US" altLang="zh-CN" sz="2800" i="1" dirty="0" smtClean="0"/>
              <a:t>p → q </a:t>
            </a:r>
            <a:r>
              <a:rPr lang="en-US" altLang="zh-CN" sz="2800" dirty="0" smtClean="0"/>
              <a:t>is true by showing that if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is true, then 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 must also be true, so that the combination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true and 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 false never occurs.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 a direct proof of the theorem “If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is an odd integer, then </a:t>
            </a:r>
            <a:r>
              <a:rPr lang="en-US" altLang="zh-CN" i="1" dirty="0" smtClean="0"/>
              <a:t>n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odd.</a:t>
            </a:r>
            <a:r>
              <a:rPr lang="en-US" altLang="zh-CN" i="1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 a direct proof </a:t>
            </a:r>
            <a:r>
              <a:rPr lang="en-US" altLang="zh-CN" dirty="0" err="1" smtClean="0"/>
              <a:t>that“if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n </a:t>
            </a:r>
            <a:r>
              <a:rPr lang="en-US" altLang="zh-CN" dirty="0" smtClean="0"/>
              <a:t>are both perfect squares, then </a:t>
            </a:r>
            <a:r>
              <a:rPr lang="en-US" altLang="zh-CN" i="1" dirty="0" smtClean="0"/>
              <a:t>nm </a:t>
            </a:r>
            <a:r>
              <a:rPr lang="en-US" altLang="zh-CN" dirty="0" smtClean="0"/>
              <a:t>is also a perfect square.”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Methods of Proving Theorems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Direct Proofs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Proof by Contraposition</a:t>
            </a:r>
          </a:p>
          <a:p>
            <a:r>
              <a:rPr lang="en-US" altLang="zh-CN" b="1" dirty="0" smtClean="0"/>
              <a:t>Proofs by Contradiction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Proof by Contraposition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conditional statement </a:t>
            </a:r>
            <a:r>
              <a:rPr lang="en-US" altLang="zh-CN" i="1" dirty="0" smtClean="0"/>
              <a:t>p → q </a:t>
            </a:r>
            <a:r>
              <a:rPr lang="en-US" altLang="zh-CN" dirty="0" smtClean="0"/>
              <a:t>can be proved by showing that its </a:t>
            </a:r>
            <a:r>
              <a:rPr lang="en-US" altLang="zh-CN" dirty="0" err="1" smtClean="0"/>
              <a:t>contrapositive</a:t>
            </a:r>
            <a:r>
              <a:rPr lang="en-US" altLang="zh-CN" dirty="0" smtClean="0"/>
              <a:t>, </a:t>
            </a:r>
            <a:r>
              <a:rPr lang="zh-CN" altLang="en-US" dirty="0" smtClean="0"/>
              <a:t>￢</a:t>
            </a:r>
            <a:r>
              <a:rPr lang="en-US" altLang="zh-CN" i="1" dirty="0" smtClean="0"/>
              <a:t>q 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p, </a:t>
            </a:r>
            <a:r>
              <a:rPr lang="en-US" altLang="zh-CN" dirty="0" smtClean="0"/>
              <a:t>is true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820</Words>
  <Application>Microsoft Office PowerPoint</Application>
  <PresentationFormat>全屏显示(4:3)</PresentationFormat>
  <Paragraphs>134</Paragraphs>
  <Slides>22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Equation</vt:lpstr>
      <vt:lpstr>Discrete Math</vt:lpstr>
      <vt:lpstr>Logic and Proofs</vt:lpstr>
      <vt:lpstr>Some Terminology</vt:lpstr>
      <vt:lpstr>Methods of Proving Theorems</vt:lpstr>
      <vt:lpstr>Direct Proofs</vt:lpstr>
      <vt:lpstr>Example 1</vt:lpstr>
      <vt:lpstr>Example 2</vt:lpstr>
      <vt:lpstr>Methods of Proving Theorems</vt:lpstr>
      <vt:lpstr>Proof by Contraposition</vt:lpstr>
      <vt:lpstr>Example 3</vt:lpstr>
      <vt:lpstr>Example 4</vt:lpstr>
      <vt:lpstr>Direct or Indirect?</vt:lpstr>
      <vt:lpstr>Direct or Indirect?</vt:lpstr>
      <vt:lpstr>Methods of Proving Theorems</vt:lpstr>
      <vt:lpstr>Proofs by Contradiction</vt:lpstr>
      <vt:lpstr>Example 5</vt:lpstr>
      <vt:lpstr>Example 6</vt:lpstr>
      <vt:lpstr>Proofs by Contradiction</vt:lpstr>
      <vt:lpstr>Proofs by Contradiction</vt:lpstr>
      <vt:lpstr>Others</vt:lpstr>
      <vt:lpstr>Proof Strategies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663</cp:revision>
  <dcterms:created xsi:type="dcterms:W3CDTF">2017-07-01T03:07:16Z</dcterms:created>
  <dcterms:modified xsi:type="dcterms:W3CDTF">2019-09-20T04:46:09Z</dcterms:modified>
</cp:coreProperties>
</file>