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94" r:id="rId4"/>
    <p:sldId id="295" r:id="rId5"/>
    <p:sldId id="296" r:id="rId6"/>
    <p:sldId id="297" r:id="rId7"/>
    <p:sldId id="302" r:id="rId8"/>
    <p:sldId id="298" r:id="rId9"/>
    <p:sldId id="299" r:id="rId10"/>
    <p:sldId id="300" r:id="rId11"/>
    <p:sldId id="303" r:id="rId12"/>
    <p:sldId id="301" r:id="rId13"/>
    <p:sldId id="304" r:id="rId14"/>
    <p:sldId id="305" r:id="rId15"/>
    <p:sldId id="306" r:id="rId16"/>
    <p:sldId id="307" r:id="rId17"/>
    <p:sldId id="309" r:id="rId18"/>
    <p:sldId id="308" r:id="rId19"/>
    <p:sldId id="310" r:id="rId20"/>
    <p:sldId id="311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293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9592" autoAdjust="0"/>
  </p:normalViewPr>
  <p:slideViewPr>
    <p:cSldViewPr>
      <p:cViewPr varScale="1">
        <p:scale>
          <a:sx n="51" d="100"/>
          <a:sy n="51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4F93-2816-42E0-8E5C-486A9B22928D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86C7-A00C-48B2-8D92-622C916D29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Mathematical argument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数学论证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proof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Conjecture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推测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86C7-A00C-48B2-8D92-622C916D297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9C1-C78C-4710-BA5F-6A9638C136CA}" type="datetime1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nbu-logo.jpg"/>
          <p:cNvPicPr>
            <a:picLocks noChangeAspect="1"/>
          </p:cNvPicPr>
          <p:nvPr userDrawn="1"/>
        </p:nvPicPr>
        <p:blipFill>
          <a:blip r:embed="rId2"/>
          <a:srcRect b="11097"/>
          <a:stretch>
            <a:fillRect/>
          </a:stretch>
        </p:blipFill>
        <p:spPr>
          <a:xfrm>
            <a:off x="5934078" y="214290"/>
            <a:ext cx="320992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EA4-8756-4A91-B5E4-C302B875FE8C}" type="datetime1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CBD6-D1A0-4492-8A5A-11C65C88944E}" type="datetime1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BF5-C36C-4751-891D-486C0599CEEA}" type="datetime1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nbu-logo-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958" y="50594"/>
            <a:ext cx="1500188" cy="1500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C73-8199-45BF-859E-77F7C8C9399E}" type="datetime1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C8F7-13D3-4FF9-97DF-9C17F0028368}" type="datetime1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D626-62DF-4385-9E52-D2CF2F70B426}" type="datetime1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E71-1B79-4AA6-8882-5C81468FF929}" type="datetime1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FCE6-EEF1-444D-B6F9-84EC11AF282E}" type="datetime1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EFC8-740A-4FA0-89EB-364FE87D2AB1}" type="datetime1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96B-9364-44E0-B073-89F5C948CD5A}" type="datetime1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DB9D-1D91-4F63-BDE5-0ECBBA29E4AF}" type="datetime1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314" name="AutoShape 2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AutoShape 4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8" name="AutoShape 6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1285860"/>
            <a:ext cx="7500958" cy="20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143644"/>
            <a:ext cx="9144000" cy="1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4714" y="1643050"/>
            <a:ext cx="5386398" cy="1470025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Discrete Math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4714" y="3429000"/>
            <a:ext cx="5014938" cy="21431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Haiming Chen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Associate Professor, PhD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Department of Computer Science,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Ningbo University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http://www.chenhaiming.cn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3018336" cy="367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Conjecture a formula for the sum of the first </a:t>
            </a:r>
            <a:r>
              <a:rPr lang="en-US" altLang="zh-CN" i="1" dirty="0" smtClean="0"/>
              <a:t>n </a:t>
            </a:r>
            <a:r>
              <a:rPr lang="en-US" altLang="zh-CN" dirty="0" smtClean="0"/>
              <a:t>positive </a:t>
            </a:r>
            <a:r>
              <a:rPr lang="en-US" altLang="zh-CN" dirty="0" smtClean="0">
                <a:solidFill>
                  <a:srgbClr val="FF0000"/>
                </a:solidFill>
              </a:rPr>
              <a:t>odd</a:t>
            </a:r>
            <a:r>
              <a:rPr lang="en-US" altLang="zh-CN" dirty="0" smtClean="0"/>
              <a:t> integers. Then prove your conjecture using mathematical induction.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Mathematical Induction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summation formulae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inequalities</a:t>
            </a:r>
          </a:p>
          <a:p>
            <a:r>
              <a:rPr lang="en-US" altLang="zh-CN" dirty="0" smtClean="0"/>
              <a:t>identities for combinations of sets</a:t>
            </a:r>
          </a:p>
          <a:p>
            <a:r>
              <a:rPr lang="en-US" altLang="zh-CN" dirty="0" smtClean="0"/>
              <a:t>divisibility results</a:t>
            </a:r>
          </a:p>
          <a:p>
            <a:r>
              <a:rPr lang="en-US" altLang="zh-CN" dirty="0" smtClean="0"/>
              <a:t>theorems about algorithms</a:t>
            </a:r>
          </a:p>
          <a:p>
            <a:r>
              <a:rPr lang="en-US" altLang="zh-CN" dirty="0" smtClean="0"/>
              <a:t>some other creative results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mathematical induction to prove the inequality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786058"/>
            <a:ext cx="150019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000504"/>
            <a:ext cx="603861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mathematical induction to prove that 2</a:t>
            </a:r>
            <a:r>
              <a:rPr lang="en-US" altLang="zh-CN" i="1" baseline="30000" dirty="0" smtClean="0"/>
              <a:t>n</a:t>
            </a:r>
            <a:r>
              <a:rPr lang="en-US" altLang="zh-CN" i="1" dirty="0" smtClean="0"/>
              <a:t> &lt; n! </a:t>
            </a:r>
            <a:r>
              <a:rPr lang="en-US" altLang="zh-CN" dirty="0" smtClean="0"/>
              <a:t>for every integer </a:t>
            </a:r>
            <a:r>
              <a:rPr lang="en-US" altLang="zh-CN" i="1" dirty="0" smtClean="0"/>
              <a:t>n </a:t>
            </a:r>
            <a:r>
              <a:rPr lang="en-US" altLang="zh-CN" dirty="0" smtClean="0"/>
              <a:t>with</a:t>
            </a:r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n ≥ 4.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214686"/>
            <a:ext cx="568329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Prove an Inequality for Harmonic Numbers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3" y="2786058"/>
            <a:ext cx="2400317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39" y="2786058"/>
            <a:ext cx="389337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1428736"/>
            <a:ext cx="6643734" cy="515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Mathematical Induction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summation formulae</a:t>
            </a:r>
          </a:p>
          <a:p>
            <a:r>
              <a:rPr lang="en-US" altLang="zh-CN" dirty="0" smtClean="0"/>
              <a:t>inequalities</a:t>
            </a:r>
          </a:p>
          <a:p>
            <a:r>
              <a:rPr lang="en-US" altLang="zh-CN" dirty="0" smtClean="0"/>
              <a:t>identities for combinations of sets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divisibility results</a:t>
            </a:r>
          </a:p>
          <a:p>
            <a:r>
              <a:rPr lang="en-US" altLang="zh-CN" dirty="0" smtClean="0"/>
              <a:t>theorems about algorithms</a:t>
            </a:r>
          </a:p>
          <a:p>
            <a:r>
              <a:rPr lang="en-US" altLang="zh-CN" dirty="0" smtClean="0"/>
              <a:t>some other creative results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mathematical induction to prove that </a:t>
            </a:r>
            <a:r>
              <a:rPr lang="en-US" altLang="zh-CN" i="1" dirty="0" smtClean="0"/>
              <a:t>n</a:t>
            </a:r>
            <a:r>
              <a:rPr lang="en-US" altLang="zh-CN" i="1" baseline="30000" dirty="0" smtClean="0"/>
              <a:t>3</a:t>
            </a:r>
            <a:r>
              <a:rPr lang="en-US" altLang="zh-CN" i="1" dirty="0" smtClean="0"/>
              <a:t> − n </a:t>
            </a:r>
            <a:r>
              <a:rPr lang="en-US" altLang="zh-CN" dirty="0" smtClean="0"/>
              <a:t>is divisible by 3 whenever </a:t>
            </a:r>
            <a:r>
              <a:rPr lang="en-US" altLang="zh-CN" i="1" dirty="0" smtClean="0"/>
              <a:t>n </a:t>
            </a:r>
            <a:r>
              <a:rPr lang="en-US" altLang="zh-CN" dirty="0" smtClean="0"/>
              <a:t>is a positive integer.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Mathematical Induction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summation formulae</a:t>
            </a:r>
          </a:p>
          <a:p>
            <a:r>
              <a:rPr lang="en-US" altLang="zh-CN" dirty="0" smtClean="0"/>
              <a:t>inequalities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identities for combinations of sets</a:t>
            </a:r>
          </a:p>
          <a:p>
            <a:r>
              <a:rPr lang="en-US" altLang="zh-CN" dirty="0" smtClean="0"/>
              <a:t>divisibility results</a:t>
            </a:r>
          </a:p>
          <a:p>
            <a:r>
              <a:rPr lang="en-US" altLang="zh-CN" dirty="0" smtClean="0"/>
              <a:t>theorems about algorithms</a:t>
            </a:r>
          </a:p>
          <a:p>
            <a:r>
              <a:rPr lang="en-US" altLang="zh-CN" dirty="0" smtClean="0"/>
              <a:t>some other creative results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Use mathematical induction to show that if </a:t>
            </a:r>
            <a:r>
              <a:rPr lang="en-US" altLang="zh-CN" sz="2400" i="1" dirty="0" smtClean="0"/>
              <a:t>S </a:t>
            </a:r>
            <a:r>
              <a:rPr lang="en-US" altLang="zh-CN" sz="2400" dirty="0" smtClean="0"/>
              <a:t>is a finite set with </a:t>
            </a:r>
            <a:r>
              <a:rPr lang="en-US" altLang="zh-CN" sz="2400" i="1" dirty="0" smtClean="0"/>
              <a:t>n </a:t>
            </a:r>
            <a:r>
              <a:rPr lang="en-US" altLang="zh-CN" sz="2400" dirty="0" smtClean="0"/>
              <a:t>elements,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where </a:t>
            </a:r>
            <a:r>
              <a:rPr lang="en-US" altLang="zh-CN" sz="2400" i="1" dirty="0" smtClean="0"/>
              <a:t>n </a:t>
            </a:r>
            <a:r>
              <a:rPr lang="en-US" altLang="zh-CN" sz="2400" dirty="0" smtClean="0"/>
              <a:t>is a nonnegative integer</a:t>
            </a:r>
            <a:r>
              <a:rPr lang="en-US" altLang="zh-CN" sz="2400" i="1" dirty="0" smtClean="0"/>
              <a:t>, </a:t>
            </a:r>
            <a:r>
              <a:rPr lang="en-US" altLang="zh-CN" sz="2400" dirty="0" smtClean="0"/>
              <a:t>then</a:t>
            </a:r>
            <a:r>
              <a:rPr lang="en-US" altLang="zh-CN" sz="2400" i="1" dirty="0" smtClean="0"/>
              <a:t> S </a:t>
            </a:r>
            <a:r>
              <a:rPr lang="en-US" altLang="zh-CN" sz="2400" dirty="0" smtClean="0"/>
              <a:t>has</a:t>
            </a:r>
            <a:r>
              <a:rPr lang="en-US" altLang="zh-CN" sz="2400" i="1" dirty="0" smtClean="0"/>
              <a:t> 2</a:t>
            </a:r>
            <a:r>
              <a:rPr lang="en-US" altLang="zh-CN" sz="2400" i="1" baseline="30000" dirty="0" smtClean="0"/>
              <a:t>n </a:t>
            </a:r>
            <a:r>
              <a:rPr lang="en-US" altLang="zh-CN" sz="2400" dirty="0" smtClean="0"/>
              <a:t>subsets.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857496"/>
            <a:ext cx="4530078" cy="314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Mathematical Induction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summation formulae</a:t>
            </a:r>
          </a:p>
          <a:p>
            <a:r>
              <a:rPr lang="en-US" altLang="zh-CN" dirty="0" smtClean="0"/>
              <a:t>inequalities</a:t>
            </a:r>
          </a:p>
          <a:p>
            <a:r>
              <a:rPr lang="en-US" altLang="zh-CN" dirty="0" smtClean="0"/>
              <a:t>identities for combinations of sets</a:t>
            </a:r>
          </a:p>
          <a:p>
            <a:r>
              <a:rPr lang="en-US" altLang="zh-CN" dirty="0" smtClean="0"/>
              <a:t>divisibility results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theorems about algorithms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some other creative results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Logic and Proofs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dirty="0" smtClean="0"/>
              <a:t>Propositional Logic</a:t>
            </a:r>
          </a:p>
          <a:p>
            <a:r>
              <a:rPr lang="en-US" altLang="zh-CN" dirty="0" smtClean="0"/>
              <a:t>Predicates and Quantifiers</a:t>
            </a:r>
          </a:p>
          <a:p>
            <a:r>
              <a:rPr lang="en-US" altLang="zh-CN" dirty="0" smtClean="0"/>
              <a:t>Inference/Reasoning (Logic Argument)</a:t>
            </a:r>
          </a:p>
          <a:p>
            <a:r>
              <a:rPr lang="en-US" altLang="zh-CN" dirty="0" smtClean="0"/>
              <a:t>Proof (Mathematical Argument 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7286644" y="3429000"/>
            <a:ext cx="1357322" cy="428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Guidelines for Proofs by Mathematical Induction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8063097" cy="481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Proof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Mathematical Induction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Strong Induction and Well-Ordering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Strong Induction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</a:t>
            </a:r>
            <a:r>
              <a:rPr lang="en-US" altLang="zh-CN" i="1" dirty="0" smtClean="0"/>
              <a:t>P(j) </a:t>
            </a:r>
            <a:r>
              <a:rPr lang="en-US" altLang="zh-CN" dirty="0" smtClean="0"/>
              <a:t>is true for all positive integers </a:t>
            </a:r>
            <a:r>
              <a:rPr lang="en-US" altLang="zh-CN" dirty="0" smtClean="0">
                <a:solidFill>
                  <a:srgbClr val="FF0000"/>
                </a:solidFill>
              </a:rPr>
              <a:t>not exceeding </a:t>
            </a:r>
            <a:r>
              <a:rPr lang="en-US" altLang="zh-CN" i="1" dirty="0" smtClean="0">
                <a:solidFill>
                  <a:srgbClr val="FF0000"/>
                </a:solidFill>
              </a:rPr>
              <a:t>k</a:t>
            </a:r>
            <a:r>
              <a:rPr lang="en-US" altLang="zh-CN" i="1" dirty="0" smtClean="0"/>
              <a:t>, </a:t>
            </a:r>
            <a:r>
              <a:rPr lang="en-US" altLang="zh-CN" dirty="0" smtClean="0"/>
              <a:t>then </a:t>
            </a:r>
            <a:r>
              <a:rPr lang="en-US" altLang="zh-CN" i="1" dirty="0" smtClean="0"/>
              <a:t>P(k + 1) </a:t>
            </a:r>
            <a:r>
              <a:rPr lang="en-US" altLang="zh-CN" dirty="0" smtClean="0"/>
              <a:t>is true</a:t>
            </a:r>
            <a:r>
              <a:rPr lang="en-US" altLang="zh-CN" i="1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28596" y="3357562"/>
            <a:ext cx="8229600" cy="21256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Why Strong Induction is Valid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An axiom for the set of positive integers: every nonempty subset of the set of positive integers has a least element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well ordering property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Strong Induction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45947"/>
            <a:ext cx="8858280" cy="19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 smtClean="0"/>
              <a:t>Show that if </a:t>
            </a:r>
            <a:r>
              <a:rPr lang="en-US" altLang="zh-CN" sz="2800" i="1" dirty="0" smtClean="0"/>
              <a:t>n </a:t>
            </a:r>
            <a:r>
              <a:rPr lang="en-US" altLang="zh-CN" sz="2800" dirty="0" smtClean="0"/>
              <a:t>is an integer greater than 1</a:t>
            </a:r>
            <a:r>
              <a:rPr lang="en-US" altLang="zh-CN" sz="2800" i="1" dirty="0" smtClean="0"/>
              <a:t>, </a:t>
            </a:r>
            <a:r>
              <a:rPr lang="en-US" altLang="zh-CN" sz="2800" dirty="0" smtClean="0"/>
              <a:t>then</a:t>
            </a:r>
            <a:r>
              <a:rPr lang="en-US" altLang="zh-CN" sz="2800" i="1" dirty="0" smtClean="0"/>
              <a:t> n </a:t>
            </a:r>
            <a:r>
              <a:rPr lang="en-US" altLang="zh-CN" sz="2800" dirty="0" smtClean="0"/>
              <a:t>can be written as the product of primes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i="1" dirty="0" smtClean="0">
                <a:solidFill>
                  <a:srgbClr val="FF0000"/>
                </a:solidFill>
              </a:rPr>
              <a:t>BASIS STEP: </a:t>
            </a:r>
            <a:r>
              <a:rPr lang="en-US" altLang="zh-CN" sz="2800" i="1" dirty="0" smtClean="0"/>
              <a:t>P(2) is true, because 2 can be written as the product of one prime, itself</a:t>
            </a:r>
            <a:r>
              <a:rPr lang="en-US" altLang="zh-CN" sz="2800" i="1" dirty="0" smtClean="0"/>
              <a:t>.</a:t>
            </a:r>
          </a:p>
          <a:p>
            <a:r>
              <a:rPr lang="en-US" altLang="zh-CN" sz="2800" i="1" dirty="0" smtClean="0">
                <a:solidFill>
                  <a:srgbClr val="FF0000"/>
                </a:solidFill>
              </a:rPr>
              <a:t>INDUCTIVE STEP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: </a:t>
            </a:r>
            <a:r>
              <a:rPr lang="en-US" altLang="zh-CN" sz="2800" dirty="0" smtClean="0"/>
              <a:t>The inductive hypothesis is the assumption that </a:t>
            </a:r>
            <a:r>
              <a:rPr lang="en-US" altLang="zh-CN" sz="2800" i="1" dirty="0" smtClean="0"/>
              <a:t>P(j) </a:t>
            </a:r>
            <a:r>
              <a:rPr lang="en-US" altLang="zh-CN" sz="2800" dirty="0" smtClean="0"/>
              <a:t>is true for </a:t>
            </a:r>
            <a:r>
              <a:rPr lang="en-US" altLang="zh-CN" sz="2800" dirty="0" smtClean="0"/>
              <a:t>all integers </a:t>
            </a:r>
            <a:r>
              <a:rPr lang="en-US" altLang="zh-CN" sz="2800" i="1" dirty="0" smtClean="0"/>
              <a:t>j with 2 ≤ j ≤ k, </a:t>
            </a:r>
            <a:r>
              <a:rPr lang="en-US" altLang="zh-CN" sz="2800" dirty="0" smtClean="0"/>
              <a:t>that is, the assumption that</a:t>
            </a:r>
            <a:r>
              <a:rPr lang="en-US" altLang="zh-CN" sz="2800" i="1" dirty="0" smtClean="0"/>
              <a:t> j </a:t>
            </a:r>
            <a:r>
              <a:rPr lang="en-US" altLang="zh-CN" sz="2800" dirty="0" smtClean="0"/>
              <a:t>can be written as the product of </a:t>
            </a:r>
            <a:r>
              <a:rPr lang="en-US" altLang="zh-CN" sz="2800" dirty="0" smtClean="0"/>
              <a:t>primes whenever </a:t>
            </a:r>
            <a:r>
              <a:rPr lang="en-US" altLang="zh-CN" sz="2800" i="1" dirty="0" smtClean="0"/>
              <a:t>j </a:t>
            </a:r>
            <a:r>
              <a:rPr lang="en-US" altLang="zh-CN" sz="2800" dirty="0" smtClean="0"/>
              <a:t>is a positive integer at least 2 and not exceeding </a:t>
            </a:r>
            <a:r>
              <a:rPr lang="en-US" altLang="zh-CN" sz="2800" i="1" dirty="0" smtClean="0"/>
              <a:t>k</a:t>
            </a:r>
            <a:r>
              <a:rPr lang="en-US" altLang="zh-CN" sz="2800" i="1" dirty="0" smtClean="0"/>
              <a:t>.</a:t>
            </a:r>
          </a:p>
          <a:p>
            <a:r>
              <a:rPr lang="en-US" altLang="zh-CN" sz="2800" dirty="0" smtClean="0"/>
              <a:t>Then to </a:t>
            </a:r>
            <a:r>
              <a:rPr lang="en-US" altLang="zh-CN" sz="2800" dirty="0" smtClean="0"/>
              <a:t>show </a:t>
            </a:r>
            <a:r>
              <a:rPr lang="en-US" altLang="zh-CN" sz="2800" dirty="0" smtClean="0"/>
              <a:t>that </a:t>
            </a:r>
            <a:r>
              <a:rPr lang="en-US" altLang="zh-CN" sz="2800" i="1" dirty="0" smtClean="0"/>
              <a:t>P(k + 1) </a:t>
            </a:r>
            <a:r>
              <a:rPr lang="en-US" altLang="zh-CN" sz="2800" dirty="0" smtClean="0"/>
              <a:t>is true under this </a:t>
            </a:r>
            <a:r>
              <a:rPr lang="en-US" altLang="zh-CN" sz="2800" dirty="0" smtClean="0"/>
              <a:t>assumption.  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14818"/>
            <a:ext cx="8560223" cy="1786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Prove that every amount of postage of 12 cents or more can be formed using just 4-cent </a:t>
            </a:r>
            <a:r>
              <a:rPr lang="en-US" altLang="zh-CN" dirty="0" smtClean="0"/>
              <a:t>and 5-cent </a:t>
            </a:r>
            <a:r>
              <a:rPr lang="en-US" altLang="zh-CN" dirty="0" smtClean="0"/>
              <a:t>stamps.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Proofs Using the Well-Ordering Property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the well-ordering property can be used directly in </a:t>
            </a:r>
            <a:r>
              <a:rPr lang="en-US" altLang="zh-CN" dirty="0" smtClean="0"/>
              <a:t>proofs?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00100" y="3286124"/>
            <a:ext cx="74295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THE WELL-ORDERING PROPERTY </a:t>
            </a:r>
            <a:r>
              <a:rPr lang="en-US" altLang="zh-CN" sz="3600" dirty="0" smtClean="0"/>
              <a:t>Every nonempty set of nonnegative integers has </a:t>
            </a:r>
            <a:r>
              <a:rPr lang="en-US" altLang="zh-CN" sz="3600" dirty="0" smtClean="0"/>
              <a:t>a least </a:t>
            </a:r>
            <a:r>
              <a:rPr lang="en-US" altLang="zh-CN" sz="3600" dirty="0" smtClean="0"/>
              <a:t>element.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11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400" dirty="0" smtClean="0"/>
              <a:t>if </a:t>
            </a:r>
            <a:r>
              <a:rPr lang="en-US" altLang="zh-CN" sz="2400" i="1" dirty="0" smtClean="0"/>
              <a:t>a </a:t>
            </a:r>
            <a:r>
              <a:rPr lang="en-US" altLang="zh-CN" sz="2400" dirty="0" smtClean="0"/>
              <a:t>is an integer and </a:t>
            </a:r>
            <a:r>
              <a:rPr lang="en-US" altLang="zh-CN" sz="2400" i="1" dirty="0" smtClean="0"/>
              <a:t>d </a:t>
            </a:r>
            <a:r>
              <a:rPr lang="en-US" altLang="zh-CN" sz="2400" dirty="0" smtClean="0"/>
              <a:t>is a positive integer, then there are </a:t>
            </a:r>
            <a:r>
              <a:rPr lang="en-US" altLang="zh-CN" sz="2400" dirty="0" smtClean="0">
                <a:solidFill>
                  <a:srgbClr val="FF0000"/>
                </a:solidFill>
              </a:rPr>
              <a:t>unique</a:t>
            </a:r>
            <a:r>
              <a:rPr lang="en-US" altLang="zh-CN" sz="2400" dirty="0" smtClean="0"/>
              <a:t> integers </a:t>
            </a:r>
            <a:r>
              <a:rPr lang="en-US" altLang="zh-CN" sz="2400" i="1" dirty="0" smtClean="0"/>
              <a:t>q </a:t>
            </a:r>
            <a:r>
              <a:rPr lang="en-US" altLang="zh-CN" sz="2400" dirty="0" smtClean="0"/>
              <a:t>and</a:t>
            </a:r>
            <a:r>
              <a:rPr lang="en-US" altLang="zh-CN" sz="2400" i="1" dirty="0" smtClean="0"/>
              <a:t> </a:t>
            </a:r>
            <a:r>
              <a:rPr lang="en-US" altLang="zh-CN" sz="2400" i="1" dirty="0" smtClean="0"/>
              <a:t>r </a:t>
            </a:r>
            <a:r>
              <a:rPr lang="en-US" altLang="zh-CN" sz="2400" dirty="0" smtClean="0"/>
              <a:t>with </a:t>
            </a:r>
            <a:r>
              <a:rPr lang="en-US" altLang="zh-CN" sz="2400" dirty="0" smtClean="0">
                <a:solidFill>
                  <a:srgbClr val="FF0000"/>
                </a:solidFill>
              </a:rPr>
              <a:t>0 ≤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r &lt; d </a:t>
            </a:r>
            <a:r>
              <a:rPr lang="en-US" altLang="zh-CN" sz="2400" dirty="0" smtClean="0"/>
              <a:t>and </a:t>
            </a:r>
            <a:r>
              <a:rPr lang="en-US" altLang="zh-CN" sz="2400" i="1" dirty="0" smtClean="0"/>
              <a:t>a = </a:t>
            </a:r>
            <a:r>
              <a:rPr lang="en-US" altLang="zh-CN" sz="2400" i="1" dirty="0" err="1" smtClean="0"/>
              <a:t>dq</a:t>
            </a:r>
            <a:r>
              <a:rPr lang="en-US" altLang="zh-CN" sz="2400" i="1" dirty="0" smtClean="0"/>
              <a:t> + r</a:t>
            </a:r>
            <a:r>
              <a:rPr lang="en-US" altLang="zh-CN" sz="2400" i="1" dirty="0" smtClean="0"/>
              <a:t>.</a:t>
            </a:r>
          </a:p>
          <a:p>
            <a:endParaRPr lang="en-US" altLang="zh-CN" sz="2400" i="1" dirty="0" smtClean="0"/>
          </a:p>
          <a:p>
            <a:r>
              <a:rPr lang="en-US" altLang="zh-CN" sz="2400" dirty="0" smtClean="0"/>
              <a:t>Let </a:t>
            </a:r>
            <a:r>
              <a:rPr lang="en-US" altLang="zh-CN" sz="2400" i="1" dirty="0" smtClean="0"/>
              <a:t>S </a:t>
            </a:r>
            <a:r>
              <a:rPr lang="en-US" altLang="zh-CN" sz="2400" dirty="0" smtClean="0"/>
              <a:t>be the set of nonnegative integers of the form </a:t>
            </a:r>
            <a:r>
              <a:rPr lang="en-US" altLang="zh-CN" sz="2400" i="1" dirty="0" smtClean="0"/>
              <a:t>a − </a:t>
            </a:r>
            <a:r>
              <a:rPr lang="en-US" altLang="zh-CN" sz="2400" i="1" dirty="0" err="1" smtClean="0"/>
              <a:t>dq</a:t>
            </a:r>
            <a:r>
              <a:rPr lang="en-US" altLang="zh-CN" sz="2400" i="1" dirty="0" smtClean="0"/>
              <a:t>, </a:t>
            </a:r>
            <a:r>
              <a:rPr lang="en-US" altLang="zh-CN" sz="2400" dirty="0" smtClean="0"/>
              <a:t>where</a:t>
            </a:r>
            <a:r>
              <a:rPr lang="en-US" altLang="zh-CN" sz="2400" i="1" dirty="0" smtClean="0"/>
              <a:t> q </a:t>
            </a:r>
            <a:r>
              <a:rPr lang="en-US" altLang="zh-CN" sz="2400" dirty="0" smtClean="0"/>
              <a:t>is an </a:t>
            </a:r>
            <a:r>
              <a:rPr lang="en-US" altLang="zh-CN" sz="2400" dirty="0" smtClean="0"/>
              <a:t>integer.</a:t>
            </a:r>
          </a:p>
          <a:p>
            <a:r>
              <a:rPr lang="en-US" altLang="zh-CN" sz="2400" i="1" dirty="0" smtClean="0"/>
              <a:t>S</a:t>
            </a:r>
            <a:r>
              <a:rPr lang="en-US" altLang="zh-CN" sz="2400" dirty="0" smtClean="0"/>
              <a:t> is not empty. </a:t>
            </a:r>
            <a:r>
              <a:rPr lang="en-US" altLang="zh-CN" sz="2400" dirty="0" smtClean="0"/>
              <a:t>By </a:t>
            </a:r>
            <a:r>
              <a:rPr lang="en-US" altLang="zh-CN" sz="2400" dirty="0" smtClean="0">
                <a:solidFill>
                  <a:srgbClr val="FF0000"/>
                </a:solidFill>
              </a:rPr>
              <a:t>the well-ordering property, </a:t>
            </a:r>
            <a:r>
              <a:rPr lang="en-US" altLang="zh-CN" sz="2400" i="1" dirty="0" smtClean="0"/>
              <a:t>S </a:t>
            </a:r>
            <a:r>
              <a:rPr lang="en-US" altLang="zh-CN" sz="2400" dirty="0" smtClean="0"/>
              <a:t>has a least element</a:t>
            </a:r>
            <a:r>
              <a:rPr lang="en-US" altLang="zh-CN" sz="2400" i="1" dirty="0" smtClean="0"/>
              <a:t> r = a − dq</a:t>
            </a:r>
            <a:r>
              <a:rPr lang="en-US" altLang="zh-CN" sz="2400" i="1" baseline="-25000" dirty="0" smtClean="0"/>
              <a:t>0</a:t>
            </a:r>
            <a:r>
              <a:rPr lang="en-US" altLang="zh-CN" sz="2400" i="1" dirty="0" smtClean="0"/>
              <a:t>.</a:t>
            </a:r>
          </a:p>
          <a:p>
            <a:r>
              <a:rPr lang="en-US" altLang="zh-CN" sz="2400" dirty="0" smtClean="0"/>
              <a:t>Suppose </a:t>
            </a:r>
            <a:r>
              <a:rPr lang="en-US" altLang="zh-CN" sz="2400" dirty="0" smtClean="0"/>
              <a:t>that </a:t>
            </a:r>
            <a:r>
              <a:rPr lang="en-US" altLang="zh-CN" sz="2400" i="1" dirty="0" smtClean="0"/>
              <a:t>r ≥ </a:t>
            </a:r>
            <a:r>
              <a:rPr lang="en-US" altLang="zh-CN" sz="2400" i="1" dirty="0" smtClean="0"/>
              <a:t>d. let r=(a </a:t>
            </a:r>
            <a:r>
              <a:rPr lang="en-US" altLang="zh-CN" sz="2400" i="1" dirty="0" smtClean="0"/>
              <a:t>− dq</a:t>
            </a:r>
            <a:r>
              <a:rPr lang="en-US" altLang="zh-CN" sz="2400" i="1" baseline="-25000" dirty="0" smtClean="0"/>
              <a:t>0</a:t>
            </a:r>
            <a:r>
              <a:rPr lang="en-US" altLang="zh-CN" sz="2400" i="1" dirty="0" smtClean="0"/>
              <a:t>) − d </a:t>
            </a:r>
            <a:r>
              <a:rPr lang="en-US" altLang="zh-CN" sz="2400" i="1" dirty="0" smtClean="0"/>
              <a:t>= </a:t>
            </a:r>
            <a:r>
              <a:rPr lang="en-US" altLang="zh-CN" sz="2400" i="1" dirty="0" smtClean="0"/>
              <a:t>a − d(q</a:t>
            </a:r>
            <a:r>
              <a:rPr lang="en-US" altLang="zh-CN" sz="2400" i="1" baseline="-25000" dirty="0" smtClean="0"/>
              <a:t>0</a:t>
            </a:r>
            <a:r>
              <a:rPr lang="en-US" altLang="zh-CN" sz="2400" i="1" dirty="0" smtClean="0"/>
              <a:t> + 1) </a:t>
            </a:r>
            <a:r>
              <a:rPr lang="en-US" altLang="zh-CN" sz="2400" i="1" dirty="0" smtClean="0"/>
              <a:t>=r </a:t>
            </a:r>
            <a:r>
              <a:rPr lang="en-US" altLang="zh-CN" sz="2400" i="1" dirty="0" smtClean="0"/>
              <a:t>− d ≥ 0</a:t>
            </a:r>
            <a:r>
              <a:rPr lang="en-US" altLang="zh-CN" sz="2400" i="1" dirty="0" smtClean="0"/>
              <a:t>.</a:t>
            </a:r>
          </a:p>
          <a:p>
            <a:r>
              <a:rPr lang="en-US" altLang="zh-CN" sz="2400" dirty="0" smtClean="0"/>
              <a:t>Consequently, there </a:t>
            </a:r>
            <a:r>
              <a:rPr lang="en-US" altLang="zh-CN" sz="2400" dirty="0" smtClean="0"/>
              <a:t>are integers </a:t>
            </a:r>
            <a:r>
              <a:rPr lang="en-US" altLang="zh-CN" sz="2400" i="1" dirty="0" smtClean="0"/>
              <a:t>q and r with 0 ≤ r &lt; d</a:t>
            </a:r>
            <a:r>
              <a:rPr lang="en-US" altLang="zh-CN" sz="2400" i="1" dirty="0" smtClean="0"/>
              <a:t>.</a:t>
            </a:r>
          </a:p>
          <a:p>
            <a:r>
              <a:rPr lang="en-US" altLang="zh-CN" sz="2400" i="1" dirty="0" smtClean="0">
                <a:solidFill>
                  <a:srgbClr val="FF0000"/>
                </a:solidFill>
              </a:rPr>
              <a:t>Then  prove that q and r are unique.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/>
          <a:lstStyle/>
          <a:p>
            <a:r>
              <a:rPr lang="en-US" altLang="zh-CN" dirty="0" smtClean="0"/>
              <a:t>Review the Chapter </a:t>
            </a:r>
            <a:r>
              <a:rPr lang="en-US" altLang="zh-CN" dirty="0" smtClean="0"/>
              <a:t>5.1, 5.2</a:t>
            </a:r>
            <a:endParaRPr lang="en-US" altLang="zh-CN" dirty="0" smtClean="0"/>
          </a:p>
          <a:p>
            <a:r>
              <a:rPr lang="en-US" altLang="zh-CN" dirty="0" smtClean="0"/>
              <a:t>Chapter </a:t>
            </a:r>
            <a:r>
              <a:rPr lang="en-US" altLang="zh-CN" dirty="0" smtClean="0"/>
              <a:t>5.1 </a:t>
            </a:r>
            <a:r>
              <a:rPr lang="en-US" altLang="zh-CN" dirty="0" smtClean="0"/>
              <a:t>Exercise </a:t>
            </a:r>
            <a:r>
              <a:rPr lang="en-US" altLang="zh-CN" dirty="0" smtClean="0"/>
              <a:t>12, 24; </a:t>
            </a:r>
            <a:endParaRPr lang="en-US" altLang="zh-CN" dirty="0" smtClean="0"/>
          </a:p>
          <a:p>
            <a:r>
              <a:rPr lang="en-US" altLang="zh-CN" dirty="0" smtClean="0"/>
              <a:t>Chapter </a:t>
            </a:r>
            <a:r>
              <a:rPr lang="en-US" altLang="zh-CN" dirty="0" smtClean="0"/>
              <a:t>5.2 </a:t>
            </a:r>
            <a:r>
              <a:rPr lang="en-US" altLang="zh-CN" dirty="0" smtClean="0"/>
              <a:t>Exercise </a:t>
            </a:r>
            <a:r>
              <a:rPr lang="en-US" altLang="zh-CN" dirty="0" smtClean="0"/>
              <a:t>12, 32, 40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Proof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Mathematical Induction</a:t>
            </a:r>
          </a:p>
          <a:p>
            <a:r>
              <a:rPr lang="en-US" altLang="zh-CN" dirty="0" smtClean="0"/>
              <a:t>Strong Induction and Well-Ordering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Mathematical Induction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mathematical induction can be used to prove statements that assert that </a:t>
            </a:r>
            <a:r>
              <a:rPr lang="en-US" altLang="zh-CN" i="1" dirty="0" smtClean="0"/>
              <a:t>P(n) </a:t>
            </a:r>
            <a:r>
              <a:rPr lang="en-US" altLang="zh-CN" dirty="0" smtClean="0"/>
              <a:t>is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true for all positive integers </a:t>
            </a:r>
            <a:r>
              <a:rPr lang="en-US" altLang="zh-CN" i="1" dirty="0" smtClean="0"/>
              <a:t>n, </a:t>
            </a:r>
            <a:r>
              <a:rPr lang="en-US" altLang="zh-CN" dirty="0" smtClean="0"/>
              <a:t>where</a:t>
            </a:r>
            <a:r>
              <a:rPr lang="en-US" altLang="zh-CN" i="1" dirty="0" smtClean="0"/>
              <a:t> P(n) </a:t>
            </a:r>
            <a:r>
              <a:rPr lang="en-US" altLang="zh-CN" dirty="0" smtClean="0"/>
              <a:t>is a propositional function.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if </a:t>
            </a:r>
            <a:r>
              <a:rPr lang="en-US" altLang="zh-CN" i="1" dirty="0" smtClean="0"/>
              <a:t>P(1) </a:t>
            </a:r>
            <a:r>
              <a:rPr lang="en-US" altLang="zh-CN" dirty="0" smtClean="0"/>
              <a:t>and</a:t>
            </a:r>
            <a:r>
              <a:rPr lang="en-US" altLang="zh-CN" i="1" dirty="0" smtClean="0"/>
              <a:t> ∀k(P(k) → P(k + 1)) </a:t>
            </a:r>
            <a:r>
              <a:rPr lang="en-US" altLang="zh-CN" dirty="0" smtClean="0"/>
              <a:t>are true </a:t>
            </a:r>
            <a:r>
              <a:rPr lang="en-US" altLang="zh-CN" dirty="0" smtClean="0">
                <a:solidFill>
                  <a:srgbClr val="FF0000"/>
                </a:solidFill>
              </a:rPr>
              <a:t>for the domain of positive integers, </a:t>
            </a:r>
            <a:r>
              <a:rPr lang="en-US" altLang="zh-CN" dirty="0" smtClean="0"/>
              <a:t>then ∀</a:t>
            </a:r>
            <a:r>
              <a:rPr lang="en-US" altLang="zh-CN" i="1" dirty="0" err="1" smtClean="0"/>
              <a:t>nP</a:t>
            </a:r>
            <a:r>
              <a:rPr lang="en-US" altLang="zh-CN" i="1" dirty="0" smtClean="0"/>
              <a:t> (n) is true.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Mathematical Induction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57628"/>
            <a:ext cx="8229600" cy="212565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b="1" dirty="0" smtClean="0"/>
              <a:t>Why Mathematical Induction is Valid</a:t>
            </a:r>
          </a:p>
          <a:p>
            <a:r>
              <a:rPr lang="en-US" altLang="zh-CN" dirty="0" smtClean="0"/>
              <a:t>An axiom for the set of positive integers: every nonempty subset of the set of positive integers has a least element</a:t>
            </a:r>
          </a:p>
          <a:p>
            <a:r>
              <a:rPr lang="en-US" altLang="zh-CN" dirty="0" smtClean="0"/>
              <a:t>The well ordering property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8432097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5715008" y="3191532"/>
            <a:ext cx="3303981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b="1" dirty="0" smtClean="0"/>
              <a:t>Inductive Hypothesis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Mathematical Induction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4517918" cy="4477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786182" y="5072074"/>
            <a:ext cx="50720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do not provide insights as to why theorems are true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357654" y="1714488"/>
            <a:ext cx="45006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Cannot be used to find new theorems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Mathematical Induction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summation formulae</a:t>
            </a:r>
          </a:p>
          <a:p>
            <a:r>
              <a:rPr lang="en-US" altLang="zh-CN" dirty="0" smtClean="0"/>
              <a:t>inequalities</a:t>
            </a:r>
          </a:p>
          <a:p>
            <a:r>
              <a:rPr lang="en-US" altLang="zh-CN" dirty="0" smtClean="0"/>
              <a:t>identities for combinations of sets</a:t>
            </a:r>
          </a:p>
          <a:p>
            <a:r>
              <a:rPr lang="en-US" altLang="zh-CN" dirty="0" smtClean="0"/>
              <a:t>divisibility results</a:t>
            </a:r>
          </a:p>
          <a:p>
            <a:r>
              <a:rPr lang="en-US" altLang="zh-CN" dirty="0" smtClean="0"/>
              <a:t>theorems about algorithms</a:t>
            </a:r>
          </a:p>
          <a:p>
            <a:r>
              <a:rPr lang="en-US" altLang="zh-CN" dirty="0" smtClean="0"/>
              <a:t>some other creative results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every positive integer </a:t>
            </a:r>
            <a:r>
              <a:rPr lang="en-US" altLang="zh-CN" i="1" dirty="0" smtClean="0"/>
              <a:t>n, n</a:t>
            </a:r>
            <a:r>
              <a:rPr lang="en-US" altLang="zh-CN" i="1" baseline="30000" dirty="0" smtClean="0"/>
              <a:t>3</a:t>
            </a:r>
            <a:r>
              <a:rPr lang="en-US" altLang="zh-CN" i="1" dirty="0" smtClean="0"/>
              <a:t> − n </a:t>
            </a:r>
            <a:r>
              <a:rPr lang="en-US" altLang="zh-CN" dirty="0" smtClean="0"/>
              <a:t>is divisible by 3.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Show that if </a:t>
            </a:r>
            <a:r>
              <a:rPr lang="en-US" altLang="zh-CN" i="1" dirty="0" smtClean="0"/>
              <a:t>n </a:t>
            </a:r>
            <a:r>
              <a:rPr lang="en-US" altLang="zh-CN" dirty="0" smtClean="0"/>
              <a:t>is a positive integer, then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1652" y="2357430"/>
            <a:ext cx="404610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5154</TotalTime>
  <Words>820</Words>
  <Application>Microsoft Office PowerPoint</Application>
  <PresentationFormat>全屏显示(4:3)</PresentationFormat>
  <Paragraphs>140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Discrete Math</vt:lpstr>
      <vt:lpstr>Logic and Proofs</vt:lpstr>
      <vt:lpstr>Proof</vt:lpstr>
      <vt:lpstr>Mathematical Induction</vt:lpstr>
      <vt:lpstr>Mathematical Induction</vt:lpstr>
      <vt:lpstr>Mathematical Induction</vt:lpstr>
      <vt:lpstr>Mathematical Induction</vt:lpstr>
      <vt:lpstr>Example 1</vt:lpstr>
      <vt:lpstr>Example 2</vt:lpstr>
      <vt:lpstr>Example 3</vt:lpstr>
      <vt:lpstr>Mathematical Induction</vt:lpstr>
      <vt:lpstr>Example 4</vt:lpstr>
      <vt:lpstr>Example 5</vt:lpstr>
      <vt:lpstr>Example 6</vt:lpstr>
      <vt:lpstr>Mathematical Induction</vt:lpstr>
      <vt:lpstr>Example 7</vt:lpstr>
      <vt:lpstr>Mathematical Induction</vt:lpstr>
      <vt:lpstr>Example 8</vt:lpstr>
      <vt:lpstr>Mathematical Induction</vt:lpstr>
      <vt:lpstr>Guidelines for Proofs by Mathematical Induction</vt:lpstr>
      <vt:lpstr>Proof</vt:lpstr>
      <vt:lpstr>Strong Induction</vt:lpstr>
      <vt:lpstr>Strong Induction</vt:lpstr>
      <vt:lpstr>Example 9</vt:lpstr>
      <vt:lpstr>Example 10</vt:lpstr>
      <vt:lpstr>Proofs Using the Well-Ordering Property</vt:lpstr>
      <vt:lpstr>Example 11</vt:lpstr>
      <vt:lpstr>Homework</vt:lpstr>
    </vt:vector>
  </TitlesOfParts>
  <Company>Ningbo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Hamming Chen</dc:creator>
  <cp:lastModifiedBy>Haiming Chen</cp:lastModifiedBy>
  <cp:revision>731</cp:revision>
  <dcterms:created xsi:type="dcterms:W3CDTF">2017-07-01T03:07:16Z</dcterms:created>
  <dcterms:modified xsi:type="dcterms:W3CDTF">2019-09-23T15:56:27Z</dcterms:modified>
</cp:coreProperties>
</file>