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71" r:id="rId4"/>
    <p:sldId id="258" r:id="rId5"/>
    <p:sldId id="259" r:id="rId6"/>
    <p:sldId id="260" r:id="rId7"/>
    <p:sldId id="279" r:id="rId8"/>
    <p:sldId id="261" r:id="rId9"/>
    <p:sldId id="262" r:id="rId10"/>
    <p:sldId id="281" r:id="rId11"/>
    <p:sldId id="263" r:id="rId12"/>
    <p:sldId id="264" r:id="rId13"/>
    <p:sldId id="265" r:id="rId14"/>
    <p:sldId id="266" r:id="rId15"/>
    <p:sldId id="267" r:id="rId16"/>
    <p:sldId id="272" r:id="rId17"/>
    <p:sldId id="273" r:id="rId18"/>
    <p:sldId id="274" r:id="rId19"/>
    <p:sldId id="280" r:id="rId20"/>
    <p:sldId id="275" r:id="rId21"/>
    <p:sldId id="276" r:id="rId22"/>
    <p:sldId id="277" r:id="rId23"/>
    <p:sldId id="278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argument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数学论证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Conjecture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5798595" cy="140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Boolean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Represented using </a:t>
            </a:r>
            <a:r>
              <a:rPr lang="en-US" altLang="zh-CN" dirty="0" smtClean="0">
                <a:solidFill>
                  <a:srgbClr val="FF0000"/>
                </a:solidFill>
              </a:rPr>
              <a:t>expressions </a:t>
            </a:r>
            <a:r>
              <a:rPr lang="en-US" altLang="zh-CN" dirty="0" smtClean="0"/>
              <a:t>made up from variables and Boolean operations.</a:t>
            </a:r>
          </a:p>
          <a:p>
            <a:r>
              <a:rPr lang="en-US" altLang="zh-CN" dirty="0" smtClean="0"/>
              <a:t>Every Boolean function can be represented by a Boolean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786322"/>
            <a:ext cx="921329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Boolean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Complement of the Boolean function 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Boolean sum F + G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Boolean product FG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3710692" cy="3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500438"/>
            <a:ext cx="5630797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14885"/>
            <a:ext cx="7477156" cy="35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Identities of Boolean Algebra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b="40495"/>
          <a:stretch>
            <a:fillRect/>
          </a:stretch>
        </p:blipFill>
        <p:spPr bwMode="auto">
          <a:xfrm>
            <a:off x="-32" y="1785926"/>
            <a:ext cx="387667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t="60345"/>
          <a:stretch>
            <a:fillRect/>
          </a:stretch>
        </p:blipFill>
        <p:spPr bwMode="auto">
          <a:xfrm>
            <a:off x="4015677" y="1928802"/>
            <a:ext cx="500554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等腰三角形 8"/>
          <p:cNvSpPr/>
          <p:nvPr/>
        </p:nvSpPr>
        <p:spPr>
          <a:xfrm>
            <a:off x="5857884" y="2285992"/>
            <a:ext cx="285752" cy="285752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5857884" y="3429000"/>
            <a:ext cx="285752" cy="285752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dual of a Boolean expression is obtained by </a:t>
            </a:r>
            <a:r>
              <a:rPr lang="en-US" altLang="zh-CN" b="1" dirty="0" smtClean="0"/>
              <a:t>interchanging Boolean </a:t>
            </a:r>
            <a:r>
              <a:rPr lang="en-US" altLang="zh-CN" dirty="0" smtClean="0"/>
              <a:t>sums and Boolean products and interchanging 0s and 1s.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143380"/>
            <a:ext cx="820108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786322"/>
            <a:ext cx="4259601" cy="61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Duality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identity between functions represented by Boolean expressions remains valid when the duals of both sides of the identity are taken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4143380"/>
            <a:ext cx="912241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Boolean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the </a:t>
            </a:r>
            <a:r>
              <a:rPr lang="en-US" altLang="zh-CN" dirty="0" smtClean="0">
                <a:solidFill>
                  <a:srgbClr val="C00000"/>
                </a:solidFill>
              </a:rPr>
              <a:t>values of a Boolean function</a:t>
            </a:r>
            <a:r>
              <a:rPr lang="en-US" altLang="zh-CN" dirty="0" smtClean="0"/>
              <a:t>, how can a </a:t>
            </a:r>
            <a:r>
              <a:rPr lang="en-US" altLang="zh-CN" dirty="0" smtClean="0">
                <a:solidFill>
                  <a:srgbClr val="C00000"/>
                </a:solidFill>
              </a:rPr>
              <a:t>Boolean expression </a:t>
            </a:r>
            <a:r>
              <a:rPr lang="en-US" altLang="zh-CN" dirty="0" smtClean="0"/>
              <a:t>that represents this function be found?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214686"/>
            <a:ext cx="1714512" cy="292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357686" y="3643314"/>
            <a:ext cx="342902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What’s F(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) and G(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)?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Sum-of-Products Expansions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Any Boolean function can be represented by a </a:t>
            </a:r>
            <a:r>
              <a:rPr lang="en-US" altLang="zh-CN" dirty="0" smtClean="0">
                <a:solidFill>
                  <a:srgbClr val="C00000"/>
                </a:solidFill>
              </a:rPr>
              <a:t>Boolean sum of Boolean products of the variables and their complements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143248"/>
            <a:ext cx="1714512" cy="292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3714744" y="4714884"/>
            <a:ext cx="417865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3504" y="4429132"/>
            <a:ext cx="292895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3504" y="5357826"/>
            <a:ext cx="292895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357694"/>
            <a:ext cx="1066807" cy="69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t="8402" b="15981"/>
          <a:stretch>
            <a:fillRect/>
          </a:stretch>
        </p:blipFill>
        <p:spPr bwMode="auto">
          <a:xfrm>
            <a:off x="4000496" y="3929066"/>
            <a:ext cx="9382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0972" y="5000636"/>
            <a:ext cx="866780" cy="65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76529" y="3267075"/>
            <a:ext cx="1967173" cy="51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>
            <a:endCxn id="2053" idx="3"/>
          </p:cNvCxnSpPr>
          <p:nvPr/>
        </p:nvCxnSpPr>
        <p:spPr>
          <a:xfrm rot="10800000">
            <a:off x="6643702" y="3526634"/>
            <a:ext cx="1500198" cy="1881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组合 28"/>
          <p:cNvGrpSpPr/>
          <p:nvPr/>
        </p:nvGrpSpPr>
        <p:grpSpPr>
          <a:xfrm>
            <a:off x="428596" y="4286256"/>
            <a:ext cx="3571900" cy="1357322"/>
            <a:chOff x="428596" y="4286256"/>
            <a:chExt cx="3571900" cy="1357322"/>
          </a:xfrm>
        </p:grpSpPr>
        <p:sp>
          <p:nvSpPr>
            <p:cNvPr id="19" name="矩形 18"/>
            <p:cNvSpPr/>
            <p:nvPr/>
          </p:nvSpPr>
          <p:spPr>
            <a:xfrm>
              <a:off x="428596" y="4429132"/>
              <a:ext cx="1445460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dirty="0" err="1" smtClean="0"/>
                <a:t>minterm</a:t>
              </a:r>
              <a:endParaRPr lang="zh-CN" altLang="en-US" sz="2800" dirty="0"/>
            </a:p>
          </p:txBody>
        </p:sp>
        <p:cxnSp>
          <p:nvCxnSpPr>
            <p:cNvPr id="21" name="直接箭头连接符 20"/>
            <p:cNvCxnSpPr>
              <a:endCxn id="19" idx="3"/>
            </p:cNvCxnSpPr>
            <p:nvPr/>
          </p:nvCxnSpPr>
          <p:spPr>
            <a:xfrm rot="10800000">
              <a:off x="1874056" y="4690742"/>
              <a:ext cx="697680" cy="955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0800000" flipV="1">
              <a:off x="2000232" y="4286256"/>
              <a:ext cx="178595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0800000">
              <a:off x="2000232" y="4857760"/>
              <a:ext cx="200026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Sum-of-Products Expansions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491414" cy="41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571744"/>
            <a:ext cx="4781572" cy="326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00034" y="3429000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Another way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Functional Completeness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Every Boolean function can be represented using these operators</a:t>
            </a:r>
          </a:p>
          <a:p>
            <a:r>
              <a:rPr lang="en-US" altLang="zh-CN" dirty="0" smtClean="0"/>
              <a:t>{</a:t>
            </a:r>
            <a:r>
              <a:rPr lang="zh-CN" altLang="en-US" dirty="0" smtClean="0"/>
              <a:t>・</a:t>
            </a:r>
            <a:r>
              <a:rPr lang="en-US" altLang="zh-CN" i="1" dirty="0" smtClean="0"/>
              <a:t>,+, </a:t>
            </a:r>
            <a:r>
              <a:rPr lang="zh-CN" altLang="en-US" dirty="0" smtClean="0"/>
              <a:t>−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zh-CN" altLang="en-US" dirty="0" smtClean="0">
                <a:solidFill>
                  <a:srgbClr val="FF0000"/>
                </a:solidFill>
              </a:rPr>
              <a:t>・</a:t>
            </a:r>
            <a:r>
              <a:rPr lang="en-US" altLang="zh-CN" i="1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− 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i="1" dirty="0" smtClean="0">
                <a:solidFill>
                  <a:srgbClr val="FF0000"/>
                </a:solidFill>
              </a:rPr>
              <a:t>+, </a:t>
            </a:r>
            <a:r>
              <a:rPr lang="zh-CN" altLang="en-US" dirty="0" smtClean="0">
                <a:solidFill>
                  <a:srgbClr val="FF0000"/>
                </a:solidFill>
              </a:rPr>
              <a:t>− 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286124"/>
            <a:ext cx="1662121" cy="53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857628"/>
            <a:ext cx="1643074" cy="57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928662" y="4643446"/>
            <a:ext cx="2706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| or </a:t>
            </a:r>
            <a:r>
              <a:rPr lang="en-US" altLang="zh-CN" sz="2400" b="1" i="1" dirty="0" smtClean="0"/>
              <a:t>NAND operator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96895" y="5214950"/>
            <a:ext cx="2640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↓ or </a:t>
            </a:r>
            <a:r>
              <a:rPr lang="en-US" altLang="zh-CN" sz="2400" b="1" i="1" dirty="0" smtClean="0"/>
              <a:t>NOR operator</a:t>
            </a:r>
            <a:endParaRPr lang="zh-CN" alt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643446"/>
            <a:ext cx="303676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b="1" dirty="0" smtClean="0"/>
              <a:t>Part 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Logic 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Thinking in Mathematics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2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3600" b="1" dirty="0" smtClean="0"/>
              <a:t>Part II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Combinatorial Counting</a:t>
            </a:r>
          </a:p>
          <a:p>
            <a:pPr lvl="1"/>
            <a:r>
              <a:rPr lang="en-US" altLang="zh-CN" sz="2900" dirty="0" smtClean="0"/>
              <a:t>The Basic of Counting</a:t>
            </a:r>
          </a:p>
          <a:p>
            <a:pPr lvl="1"/>
            <a:r>
              <a:rPr lang="en-US" altLang="zh-CN" sz="2900" dirty="0" smtClean="0"/>
              <a:t>The Pigeonhole Principle</a:t>
            </a:r>
          </a:p>
          <a:p>
            <a:pPr lvl="1"/>
            <a:r>
              <a:rPr lang="en-US" altLang="zh-CN" sz="2900" dirty="0" smtClean="0"/>
              <a:t>Permutation and Combination</a:t>
            </a:r>
          </a:p>
          <a:p>
            <a:pPr lvl="1"/>
            <a:r>
              <a:rPr lang="en-US" altLang="zh-CN" sz="2900" dirty="0" smtClean="0"/>
              <a:t>Binomial Coefficients and Combinations</a:t>
            </a:r>
          </a:p>
          <a:p>
            <a:pPr lvl="1"/>
            <a:r>
              <a:rPr lang="en-US" altLang="zh-CN" sz="2900" dirty="0" smtClean="0"/>
              <a:t>Lists and Sequences </a:t>
            </a:r>
            <a:r>
              <a:rPr lang="en-US" altLang="zh-CN" sz="2900" u="sng" dirty="0" smtClean="0"/>
              <a:t>(Recursive Definition /Recurrence Relations)</a:t>
            </a:r>
          </a:p>
          <a:p>
            <a:r>
              <a:rPr lang="en-US" altLang="zh-CN" b="1" dirty="0" smtClean="0"/>
              <a:t>Part III: Discrete Structure</a:t>
            </a:r>
          </a:p>
          <a:p>
            <a:pPr lvl="1"/>
            <a:r>
              <a:rPr lang="en-US" altLang="zh-CN" sz="2900" dirty="0" smtClean="0"/>
              <a:t>Sets</a:t>
            </a:r>
          </a:p>
          <a:p>
            <a:pPr lvl="1"/>
            <a:r>
              <a:rPr lang="en-US" altLang="zh-CN" sz="2900" dirty="0" smtClean="0"/>
              <a:t>Relations</a:t>
            </a:r>
          </a:p>
          <a:p>
            <a:pPr lvl="1"/>
            <a:r>
              <a:rPr lang="en-US" altLang="zh-CN" sz="2900" dirty="0" smtClean="0"/>
              <a:t>Functions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900" u="sng" dirty="0" smtClean="0"/>
              <a:t>Algebra (Groups)</a:t>
            </a:r>
            <a:r>
              <a:rPr lang="en-US" altLang="zh-CN" sz="2900" dirty="0" smtClean="0"/>
              <a:t> *</a:t>
            </a:r>
            <a:endParaRPr lang="en-US" altLang="zh-CN" sz="2900" u="sng" dirty="0" smtClean="0"/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Gates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Types of Gates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928934"/>
            <a:ext cx="7568549" cy="106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572008"/>
            <a:ext cx="7353816" cy="9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3357554" y="4286256"/>
            <a:ext cx="464347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Combinations of Gates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4305318" cy="149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8433" y="4143380"/>
            <a:ext cx="4865007" cy="181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571612"/>
            <a:ext cx="1708629" cy="50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Combinations of Gates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1309694" cy="63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417" y="2714620"/>
            <a:ext cx="8909583" cy="22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8265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534210"/>
            <a:ext cx="5572142" cy="238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42910" y="2643182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Boolean Function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8992" y="2643182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Boolean Expression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43702" y="2643182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Logic Gates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>
            <a:off x="2214546" y="2928934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5143504" y="2928934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12.1, 12.2, 12.3</a:t>
            </a:r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12.1, Exercise 6(c)(d), 28</a:t>
            </a:r>
          </a:p>
          <a:p>
            <a:pPr>
              <a:tabLst>
                <a:tab pos="3048000" algn="l"/>
              </a:tabLst>
            </a:pPr>
            <a:r>
              <a:rPr lang="en-US" altLang="zh-CN" dirty="0" smtClean="0"/>
              <a:t>Chapter 12.2, Exercise 2(a)(b), 4(b)(c),  	12(b)(d), 15,16</a:t>
            </a:r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12.3, Exercise 4, 6(d)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and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Propositional Logic</a:t>
            </a:r>
          </a:p>
          <a:p>
            <a:r>
              <a:rPr lang="en-US" altLang="zh-CN" dirty="0" smtClean="0"/>
              <a:t>Predicates and Quantifiers</a:t>
            </a:r>
          </a:p>
          <a:p>
            <a:r>
              <a:rPr lang="en-US" altLang="zh-CN" dirty="0" smtClean="0"/>
              <a:t>Inference/Reasoning (Logic Argument)</a:t>
            </a:r>
          </a:p>
          <a:p>
            <a:r>
              <a:rPr lang="en-US" altLang="zh-CN" dirty="0" smtClean="0"/>
              <a:t>Proof (Mathematical Argument )</a:t>
            </a:r>
          </a:p>
          <a:p>
            <a:pPr lvl="1"/>
            <a:r>
              <a:rPr lang="en-US" altLang="zh-CN" dirty="0" smtClean="0"/>
              <a:t>Mathematical Induction</a:t>
            </a:r>
          </a:p>
          <a:p>
            <a:pPr lvl="1"/>
            <a:r>
              <a:rPr lang="en-US" altLang="zh-CN" dirty="0" smtClean="0"/>
              <a:t>Strong Induction and Well-Ordering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57818" y="5072074"/>
            <a:ext cx="321471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Translating from English into Logical Expressions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Logic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10" y="4000504"/>
            <a:ext cx="778674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Express the statements “Some student in this class has visited Mexico” and “Every student in this class has visited either Canada or Mexico” using predicates and quantifiers.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2910" y="2071678"/>
            <a:ext cx="778674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You can access the Internet from campus only if you are a computer science major or you are not a freshman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00372"/>
            <a:ext cx="29124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286388"/>
            <a:ext cx="3938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Equivalences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48" y="1500174"/>
            <a:ext cx="3581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5630" y="1571611"/>
            <a:ext cx="2819403" cy="244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068" y="4429132"/>
            <a:ext cx="278820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Logic and Bit Operations</a:t>
            </a:r>
            <a:r>
              <a:rPr lang="en-US" altLang="zh-CN" sz="1800" baseline="-25000" dirty="0" smtClean="0"/>
              <a:t>P11</a:t>
            </a:r>
            <a:endParaRPr lang="zh-CN" altLang="en-US" sz="1800" baseline="-2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bit can be used to represent a truth value, because there are two truth values, namely, </a:t>
            </a:r>
            <a:r>
              <a:rPr lang="en-US" altLang="zh-CN" i="1" dirty="0" smtClean="0"/>
              <a:t>true and false.</a:t>
            </a:r>
          </a:p>
          <a:p>
            <a:r>
              <a:rPr lang="en-US" altLang="zh-CN" dirty="0" smtClean="0"/>
              <a:t>1 represents T (true), 0 represents F (false).</a:t>
            </a:r>
          </a:p>
          <a:p>
            <a:r>
              <a:rPr lang="en-US" altLang="zh-CN" dirty="0" smtClean="0"/>
              <a:t>A variable is called a </a:t>
            </a:r>
            <a:r>
              <a:rPr lang="en-US" altLang="zh-CN" b="1" dirty="0" smtClean="0"/>
              <a:t>Boolean variable if its value is either true or false.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Abstract Definition of a </a:t>
            </a:r>
            <a:br>
              <a:rPr lang="en-US" altLang="zh-CN" dirty="0" smtClean="0"/>
            </a:br>
            <a:r>
              <a:rPr lang="en-US" altLang="zh-CN" dirty="0" smtClean="0"/>
              <a:t>Boolean Algebra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08383" cy="418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Boolean Algebra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Boolean Operators</a:t>
            </a:r>
          </a:p>
          <a:p>
            <a:pPr lvl="1"/>
            <a:r>
              <a:rPr lang="en-US" altLang="zh-CN" dirty="0" smtClean="0"/>
              <a:t>Complement</a:t>
            </a:r>
          </a:p>
          <a:p>
            <a:pPr lvl="1"/>
            <a:r>
              <a:rPr lang="en-US" altLang="zh-CN" dirty="0" smtClean="0"/>
              <a:t>Boolean sum</a:t>
            </a:r>
          </a:p>
          <a:p>
            <a:pPr lvl="1"/>
            <a:r>
              <a:rPr lang="en-US" altLang="zh-CN" dirty="0" smtClean="0"/>
              <a:t>Boolean product</a:t>
            </a:r>
          </a:p>
          <a:p>
            <a:r>
              <a:rPr lang="en-US" altLang="zh-CN" dirty="0" smtClean="0"/>
              <a:t>Precedence for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operators</a:t>
            </a:r>
          </a:p>
          <a:p>
            <a:pPr lvl="1"/>
            <a:r>
              <a:rPr lang="en-US" altLang="zh-CN" dirty="0" smtClean="0"/>
              <a:t>Complement &gt; Boolean product &gt; sum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72066" y="571480"/>
            <a:ext cx="164307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Chapter 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8" y="2227007"/>
            <a:ext cx="8643966" cy="34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03371"/>
            <a:ext cx="8362987" cy="35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518</Words>
  <Application>Microsoft Office PowerPoint</Application>
  <PresentationFormat>全屏显示(4:3)</PresentationFormat>
  <Paragraphs>121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Discrete Math</vt:lpstr>
      <vt:lpstr>Content</vt:lpstr>
      <vt:lpstr>Logic and Proofs</vt:lpstr>
      <vt:lpstr>Logic Expression</vt:lpstr>
      <vt:lpstr>Logic Equivalences</vt:lpstr>
      <vt:lpstr>Logic and Bit OperationsP11</vt:lpstr>
      <vt:lpstr>The Abstract Definition of a  Boolean Algebra</vt:lpstr>
      <vt:lpstr>Boolean Algebra</vt:lpstr>
      <vt:lpstr>Example</vt:lpstr>
      <vt:lpstr>Example</vt:lpstr>
      <vt:lpstr>Boolean Function</vt:lpstr>
      <vt:lpstr>Boolean Function</vt:lpstr>
      <vt:lpstr>Identities of Boolean Algebra</vt:lpstr>
      <vt:lpstr>Duality</vt:lpstr>
      <vt:lpstr>Duality principle</vt:lpstr>
      <vt:lpstr>Boolean Expression</vt:lpstr>
      <vt:lpstr>Sum-of-Products Expansions</vt:lpstr>
      <vt:lpstr>Sum-of-Products Expansions</vt:lpstr>
      <vt:lpstr>Functional Completeness</vt:lpstr>
      <vt:lpstr>Logic Gates</vt:lpstr>
      <vt:lpstr>Combinations of Gates</vt:lpstr>
      <vt:lpstr>Combinations of Gates</vt:lpstr>
      <vt:lpstr>Example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243</cp:revision>
  <dcterms:created xsi:type="dcterms:W3CDTF">2017-07-01T03:07:16Z</dcterms:created>
  <dcterms:modified xsi:type="dcterms:W3CDTF">2019-09-29T13:00:33Z</dcterms:modified>
</cp:coreProperties>
</file>