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78" r:id="rId4"/>
    <p:sldId id="29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9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奎因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麦克拉斯基法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奎因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麦克拉斯基法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identify the </a:t>
            </a:r>
            <a:r>
              <a:rPr lang="en-US" altLang="zh-CN" dirty="0" smtClean="0">
                <a:solidFill>
                  <a:srgbClr val="FF0000"/>
                </a:solidFill>
              </a:rPr>
              <a:t>largest</a:t>
            </a:r>
            <a:r>
              <a:rPr lang="en-US" altLang="zh-CN" dirty="0" smtClean="0"/>
              <a:t> possible blocks in the map</a:t>
            </a:r>
          </a:p>
          <a:p>
            <a:r>
              <a:rPr lang="en-US" altLang="zh-CN" dirty="0" smtClean="0"/>
              <a:t>cover all the 1s in the map with the </a:t>
            </a:r>
            <a:r>
              <a:rPr lang="en-US" altLang="zh-CN" dirty="0" smtClean="0">
                <a:solidFill>
                  <a:srgbClr val="FF0000"/>
                </a:solidFill>
              </a:rPr>
              <a:t>least</a:t>
            </a:r>
            <a:r>
              <a:rPr lang="en-US" altLang="zh-CN" dirty="0" smtClean="0"/>
              <a:t> number of blocks</a:t>
            </a:r>
          </a:p>
          <a:p>
            <a:r>
              <a:rPr lang="en-US" altLang="zh-CN" dirty="0" smtClean="0"/>
              <a:t>using the largest blocks first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85786" y="2000240"/>
            <a:ext cx="4210050" cy="2371725"/>
            <a:chOff x="1000100" y="1857364"/>
            <a:chExt cx="4210050" cy="237172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57364"/>
              <a:ext cx="4210050" cy="237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/>
          </p:nvSpPr>
          <p:spPr>
            <a:xfrm>
              <a:off x="4357686" y="2428868"/>
              <a:ext cx="428628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28860" y="2428868"/>
              <a:ext cx="428628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2428868"/>
              <a:ext cx="428628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00166" y="3357562"/>
              <a:ext cx="428628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14414" y="2428868"/>
            <a:ext cx="571504" cy="157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42976" y="2571744"/>
            <a:ext cx="1571636" cy="50006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79164" y="2496312"/>
            <a:ext cx="702564" cy="594360"/>
          </a:xfrm>
          <a:custGeom>
            <a:avLst/>
            <a:gdLst>
              <a:gd name="connsiteX0" fmla="*/ 702564 w 702564"/>
              <a:gd name="connsiteY0" fmla="*/ 0 h 594360"/>
              <a:gd name="connsiteX1" fmla="*/ 7620 w 702564"/>
              <a:gd name="connsiteY1" fmla="*/ 265176 h 594360"/>
              <a:gd name="connsiteX2" fmla="*/ 656844 w 702564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564" h="594360">
                <a:moveTo>
                  <a:pt x="702564" y="0"/>
                </a:moveTo>
                <a:cubicBezTo>
                  <a:pt x="358902" y="83058"/>
                  <a:pt x="15240" y="166116"/>
                  <a:pt x="7620" y="265176"/>
                </a:cubicBezTo>
                <a:cubicBezTo>
                  <a:pt x="0" y="364236"/>
                  <a:pt x="328422" y="479298"/>
                  <a:pt x="656844" y="59436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1071538" y="2500306"/>
            <a:ext cx="702564" cy="594360"/>
          </a:xfrm>
          <a:custGeom>
            <a:avLst/>
            <a:gdLst>
              <a:gd name="connsiteX0" fmla="*/ 702564 w 702564"/>
              <a:gd name="connsiteY0" fmla="*/ 0 h 594360"/>
              <a:gd name="connsiteX1" fmla="*/ 7620 w 702564"/>
              <a:gd name="connsiteY1" fmla="*/ 265176 h 594360"/>
              <a:gd name="connsiteX2" fmla="*/ 656844 w 702564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564" h="594360">
                <a:moveTo>
                  <a:pt x="702564" y="0"/>
                </a:moveTo>
                <a:cubicBezTo>
                  <a:pt x="358902" y="83058"/>
                  <a:pt x="15240" y="166116"/>
                  <a:pt x="7620" y="265176"/>
                </a:cubicBezTo>
                <a:cubicBezTo>
                  <a:pt x="0" y="364236"/>
                  <a:pt x="328422" y="479298"/>
                  <a:pt x="656844" y="59436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内容占位符 15"/>
          <p:cNvGraphicFramePr>
            <a:graphicFrameLocks noChangeAspect="1"/>
          </p:cNvGraphicFramePr>
          <p:nvPr>
            <p:ph idx="1"/>
          </p:nvPr>
        </p:nvGraphicFramePr>
        <p:xfrm>
          <a:off x="5357818" y="2357431"/>
          <a:ext cx="577029" cy="500066"/>
        </p:xfrm>
        <a:graphic>
          <a:graphicData uri="http://schemas.openxmlformats.org/presentationml/2006/ole">
            <p:oleObj spid="_x0000_s7170" name="Equation" r:id="rId4" imgW="190440" imgH="164880" progId="Equation.3">
              <p:embed/>
            </p:oleObj>
          </a:graphicData>
        </a:graphic>
      </p:graphicFrame>
      <p:graphicFrame>
        <p:nvGraphicFramePr>
          <p:cNvPr id="17" name="内容占位符 15"/>
          <p:cNvGraphicFramePr>
            <a:graphicFrameLocks noChangeAspect="1"/>
          </p:cNvGraphicFramePr>
          <p:nvPr/>
        </p:nvGraphicFramePr>
        <p:xfrm>
          <a:off x="5827713" y="2338388"/>
          <a:ext cx="922337" cy="538162"/>
        </p:xfrm>
        <a:graphic>
          <a:graphicData uri="http://schemas.openxmlformats.org/presentationml/2006/ole">
            <p:oleObj spid="_x0000_s7171" name="Equation" r:id="rId5" imgW="304560" imgH="177480" progId="Equation.3">
              <p:embed/>
            </p:oleObj>
          </a:graphicData>
        </a:graphic>
      </p:graphicFrame>
      <p:graphicFrame>
        <p:nvGraphicFramePr>
          <p:cNvPr id="18" name="内容占位符 15"/>
          <p:cNvGraphicFramePr>
            <a:graphicFrameLocks noChangeAspect="1"/>
          </p:cNvGraphicFramePr>
          <p:nvPr/>
        </p:nvGraphicFramePr>
        <p:xfrm>
          <a:off x="6640957" y="2358200"/>
          <a:ext cx="922338" cy="461962"/>
        </p:xfrm>
        <a:graphic>
          <a:graphicData uri="http://schemas.openxmlformats.org/presentationml/2006/ole">
            <p:oleObj spid="_x0000_s7172" name="Equation" r:id="rId6" imgW="304560" imgH="152280" progId="Equation.3">
              <p:embed/>
            </p:oleObj>
          </a:graphicData>
        </a:graphic>
      </p:graphicFrame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7752" y="4071942"/>
            <a:ext cx="401268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3886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571744"/>
            <a:ext cx="36671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5000636"/>
            <a:ext cx="1905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428868"/>
            <a:ext cx="36576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786322"/>
            <a:ext cx="904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62960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500306"/>
            <a:ext cx="35528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786322"/>
            <a:ext cx="1314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3857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28802"/>
            <a:ext cx="30861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143372" y="2214554"/>
            <a:ext cx="4786346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Include a 1 in a cell when the </a:t>
            </a:r>
            <a:r>
              <a:rPr lang="en-US" altLang="zh-CN" dirty="0" err="1" smtClean="0"/>
              <a:t>minterm</a:t>
            </a:r>
            <a:r>
              <a:rPr lang="en-US" altLang="zh-CN" dirty="0" smtClean="0"/>
              <a:t> represented by this cell is present in the sum-of-products expansion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43372" y="4143380"/>
            <a:ext cx="474612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Circle 1s in two adjacent cells in the K-map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1"/>
            <a:ext cx="3000396" cy="314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0569" y="1643072"/>
            <a:ext cx="2886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2"/>
            <a:ext cx="27908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924062"/>
            <a:ext cx="29908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65135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500306"/>
            <a:ext cx="29622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4000504"/>
            <a:ext cx="3590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571472" y="3571876"/>
          <a:ext cx="18573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500066"/>
                <a:gridCol w="500066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43050"/>
            <a:ext cx="848265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642910" y="2643182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Boolean Function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28992" y="2643182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Boolean Expression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43702" y="2643182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Logic Gates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>
          <a:xfrm>
            <a:off x="2214546" y="2928934"/>
            <a:ext cx="121444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5143504" y="2928934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内容占位符 11"/>
          <p:cNvGraphicFramePr>
            <a:graphicFrameLocks noGrp="1"/>
          </p:cNvGraphicFramePr>
          <p:nvPr>
            <p:ph idx="1"/>
          </p:nvPr>
        </p:nvGraphicFramePr>
        <p:xfrm>
          <a:off x="3000364" y="3571876"/>
          <a:ext cx="18573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500066"/>
                <a:gridCol w="500066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571472" y="5357826"/>
            <a:ext cx="185738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000364" y="4286256"/>
            <a:ext cx="185738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000364" y="4643446"/>
            <a:ext cx="185738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00364" y="5000636"/>
            <a:ext cx="185738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214942" y="3714752"/>
          <a:ext cx="3654618" cy="428628"/>
        </p:xfrm>
        <a:graphic>
          <a:graphicData uri="http://schemas.openxmlformats.org/presentationml/2006/ole">
            <p:oleObj spid="_x0000_s1026" name="Equation" r:id="rId4" imgW="20574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65420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428868"/>
            <a:ext cx="28670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071810"/>
            <a:ext cx="22187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2945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571744"/>
            <a:ext cx="28289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071810"/>
            <a:ext cx="24473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Quine–MCCluskey</a:t>
            </a:r>
            <a:r>
              <a:rPr lang="en-US" altLang="zh-CN" b="1" dirty="0" smtClean="0"/>
              <a:t>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28736"/>
            <a:ext cx="390051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2071678"/>
            <a:ext cx="2980116" cy="249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2071678"/>
            <a:ext cx="2928656" cy="24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2071678"/>
            <a:ext cx="3214711" cy="24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3" y="4643446"/>
            <a:ext cx="562210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24413" y="5072074"/>
            <a:ext cx="2904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essential prime </a:t>
            </a:r>
            <a:r>
              <a:rPr lang="en-US" altLang="zh-CN" sz="2000" dirty="0" err="1" smtClean="0"/>
              <a:t>implicants</a:t>
            </a:r>
            <a:endParaRPr lang="zh-CN" altLang="en-US" sz="2000" dirty="0"/>
          </a:p>
        </p:txBody>
      </p:sp>
      <p:cxnSp>
        <p:nvCxnSpPr>
          <p:cNvPr id="12" name="直接连接符 11"/>
          <p:cNvCxnSpPr>
            <a:endCxn id="24582" idx="1"/>
          </p:cNvCxnSpPr>
          <p:nvPr/>
        </p:nvCxnSpPr>
        <p:spPr>
          <a:xfrm rot="10800000" flipV="1">
            <a:off x="3000364" y="5357825"/>
            <a:ext cx="6143637" cy="357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3607587" y="5393545"/>
            <a:ext cx="1500198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4537075" y="5393545"/>
            <a:ext cx="1500198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5394331" y="5393545"/>
            <a:ext cx="1500198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6323025" y="5393545"/>
            <a:ext cx="1500198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Quine–MCCluskey</a:t>
            </a:r>
            <a:r>
              <a:rPr lang="en-US" altLang="zh-CN" b="1" dirty="0" smtClean="0"/>
              <a:t>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800" dirty="0" smtClean="0"/>
              <a:t>Express each </a:t>
            </a:r>
            <a:r>
              <a:rPr lang="en-US" altLang="zh-CN" sz="1800" dirty="0" err="1" smtClean="0"/>
              <a:t>minterm</a:t>
            </a:r>
            <a:r>
              <a:rPr lang="en-US" altLang="zh-CN" sz="1800" dirty="0" smtClean="0"/>
              <a:t> in </a:t>
            </a:r>
            <a:r>
              <a:rPr lang="en-US" altLang="zh-CN" sz="1800" i="1" dirty="0" smtClean="0"/>
              <a:t>n </a:t>
            </a:r>
            <a:r>
              <a:rPr lang="en-US" altLang="zh-CN" sz="1800" dirty="0" smtClean="0"/>
              <a:t>variables by a bit string of length </a:t>
            </a:r>
            <a:r>
              <a:rPr lang="en-US" altLang="zh-CN" sz="1800" i="1" dirty="0" smtClean="0"/>
              <a:t>n </a:t>
            </a:r>
            <a:r>
              <a:rPr lang="en-US" altLang="zh-CN" sz="1800" dirty="0" smtClean="0"/>
              <a:t>with a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1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in the </a:t>
            </a:r>
            <a:r>
              <a:rPr lang="en-US" altLang="zh-CN" sz="1800" i="1" dirty="0" err="1" smtClean="0"/>
              <a:t>i</a:t>
            </a:r>
            <a:r>
              <a:rPr lang="en-US" altLang="zh-CN" sz="1800" i="1" baseline="30000" dirty="0" err="1" smtClean="0"/>
              <a:t>th</a:t>
            </a:r>
            <a:r>
              <a:rPr lang="en-US" altLang="zh-CN" sz="1800" dirty="0" smtClean="0"/>
              <a:t> position if </a:t>
            </a:r>
            <a:r>
              <a:rPr lang="en-US" altLang="zh-CN" sz="1800" i="1" dirty="0" smtClean="0"/>
              <a:t>x</a:t>
            </a:r>
            <a:r>
              <a:rPr lang="en-US" altLang="zh-CN" sz="1800" i="1" baseline="-25000" dirty="0" smtClean="0"/>
              <a:t>i  </a:t>
            </a:r>
            <a:r>
              <a:rPr lang="en-US" altLang="zh-CN" sz="1800" dirty="0" smtClean="0"/>
              <a:t>occurs and a </a:t>
            </a:r>
            <a:r>
              <a:rPr lang="en-US" altLang="zh-CN" sz="1800" i="1" dirty="0" smtClean="0"/>
              <a:t>0 </a:t>
            </a:r>
            <a:r>
              <a:rPr lang="en-US" altLang="zh-CN" sz="1800" dirty="0" smtClean="0"/>
              <a:t>in this position if </a:t>
            </a:r>
            <a:r>
              <a:rPr lang="en-US" altLang="zh-CN" sz="1800" i="1" dirty="0" smtClean="0"/>
              <a:t>    </a:t>
            </a:r>
            <a:r>
              <a:rPr lang="en-US" altLang="zh-CN" sz="1800" dirty="0" smtClean="0"/>
              <a:t>occurs.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Group the bit strings according to the number of 1s in them.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Determine all products in </a:t>
            </a:r>
            <a:r>
              <a:rPr lang="en-US" altLang="zh-CN" sz="1800" i="1" dirty="0" smtClean="0"/>
              <a:t>n − 1 </a:t>
            </a:r>
            <a:r>
              <a:rPr lang="en-US" altLang="zh-CN" sz="1800" dirty="0" smtClean="0"/>
              <a:t>variables that can be formed by taking the Boolean sum of </a:t>
            </a:r>
            <a:r>
              <a:rPr lang="en-US" altLang="zh-CN" sz="1800" dirty="0" err="1" smtClean="0"/>
              <a:t>minterms</a:t>
            </a:r>
            <a:r>
              <a:rPr lang="en-US" altLang="zh-CN" sz="1800" dirty="0" smtClean="0"/>
              <a:t> in the expansion.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Determine all products in </a:t>
            </a:r>
            <a:r>
              <a:rPr lang="en-US" altLang="zh-CN" sz="1800" i="1" dirty="0" smtClean="0"/>
              <a:t>n − 2 </a:t>
            </a:r>
            <a:r>
              <a:rPr lang="en-US" altLang="zh-CN" sz="1800" dirty="0" smtClean="0"/>
              <a:t>variables that can be formed by taking the Boolean sum of the products in </a:t>
            </a:r>
            <a:r>
              <a:rPr lang="en-US" altLang="zh-CN" sz="1800" i="1" dirty="0" smtClean="0"/>
              <a:t>n − 1 </a:t>
            </a:r>
            <a:r>
              <a:rPr lang="en-US" altLang="zh-CN" sz="1800" dirty="0" smtClean="0"/>
              <a:t>variables found in the previous step.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Continue combining Boolean products into products in fewer variables as long as possible.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Find all the Boolean products that arose that were not used to form a Boolean product in one fewer literal.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Find the smallest set of these Boolean products such that the sum of these products represents the Boolean function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35485" y="1857364"/>
          <a:ext cx="308283" cy="428628"/>
        </p:xfrm>
        <a:graphic>
          <a:graphicData uri="http://schemas.openxmlformats.org/presentationml/2006/ole">
            <p:oleObj spid="_x0000_s25602" name="Equation" r:id="rId3" imgW="1648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Quine–MCCluskey</a:t>
            </a:r>
            <a:r>
              <a:rPr lang="en-US" altLang="zh-CN" b="1" dirty="0" smtClean="0"/>
              <a:t>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00034" y="1643050"/>
            <a:ext cx="6383700" cy="428628"/>
            <a:chOff x="642910" y="1643050"/>
            <a:chExt cx="6383700" cy="428628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643050"/>
              <a:ext cx="1861853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28661" y="1684008"/>
              <a:ext cx="4497949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43116"/>
            <a:ext cx="8924766" cy="250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000628" y="3745232"/>
            <a:ext cx="57150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00628" y="3429000"/>
            <a:ext cx="571504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00628" y="4286256"/>
            <a:ext cx="571504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071678"/>
            <a:ext cx="901212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连接符 17"/>
          <p:cNvCxnSpPr>
            <a:stCxn id="26629" idx="1"/>
            <a:endCxn id="26629" idx="3"/>
          </p:cNvCxnSpPr>
          <p:nvPr/>
        </p:nvCxnSpPr>
        <p:spPr>
          <a:xfrm rot="10800000" flipH="1">
            <a:off x="0" y="3357562"/>
            <a:ext cx="9012122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2501092" y="3429000"/>
            <a:ext cx="271464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286514" y="3429000"/>
            <a:ext cx="271464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0800000" flipH="1">
            <a:off x="0" y="2928934"/>
            <a:ext cx="901212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4644232" y="3429000"/>
            <a:ext cx="271464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787240" y="3429000"/>
            <a:ext cx="271464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7001686" y="3429000"/>
            <a:ext cx="271464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3572662" y="3429000"/>
            <a:ext cx="271464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5000636"/>
            <a:ext cx="2314586" cy="50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1" y="5072074"/>
            <a:ext cx="226560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矩形 30"/>
          <p:cNvSpPr/>
          <p:nvPr/>
        </p:nvSpPr>
        <p:spPr>
          <a:xfrm>
            <a:off x="3786182" y="5000636"/>
            <a:ext cx="679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 Chapter 12.4</a:t>
            </a:r>
          </a:p>
          <a:p>
            <a:r>
              <a:rPr lang="en-US" altLang="zh-CN" dirty="0" smtClean="0"/>
              <a:t>Chapter 12.4, Exercise 6(c), 12(d), 14(b)</a:t>
            </a:r>
          </a:p>
          <a:p>
            <a:r>
              <a:rPr lang="en-US" altLang="zh-CN" dirty="0" smtClean="0"/>
              <a:t>Use the </a:t>
            </a:r>
            <a:r>
              <a:rPr lang="en-US" altLang="zh-CN" dirty="0" err="1" smtClean="0"/>
              <a:t>Quine–McCluskey</a:t>
            </a:r>
            <a:r>
              <a:rPr lang="en-US" altLang="zh-CN" dirty="0" smtClean="0"/>
              <a:t> method to simplify the sum-of-products expansions in Exercise 6(c), 12(d), 14(b)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Minimization of Circuits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Produce Boolean sums of Boolean products that represent a Boolean function with </a:t>
            </a:r>
            <a:r>
              <a:rPr lang="en-US" altLang="zh-CN" dirty="0" smtClean="0">
                <a:solidFill>
                  <a:srgbClr val="FF0000"/>
                </a:solidFill>
              </a:rPr>
              <a:t>the fewest products of literals</a:t>
            </a:r>
          </a:p>
          <a:p>
            <a:r>
              <a:rPr lang="en-US" altLang="zh-CN" dirty="0" smtClean="0"/>
              <a:t>To construct a circuit for this function that uses the </a:t>
            </a:r>
            <a:r>
              <a:rPr lang="en-US" altLang="zh-CN" dirty="0" smtClean="0">
                <a:solidFill>
                  <a:srgbClr val="FF0000"/>
                </a:solidFill>
              </a:rPr>
              <a:t>fewest gates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0000"/>
                </a:solidFill>
              </a:rPr>
              <a:t>fewest inputs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Minimization of Circuits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</a:p>
          <a:p>
            <a:r>
              <a:rPr lang="en-US" altLang="zh-CN" dirty="0" err="1" smtClean="0"/>
              <a:t>Quine–MCCluskey</a:t>
            </a:r>
            <a:r>
              <a:rPr lang="en-US" altLang="zh-CN" dirty="0" smtClean="0"/>
              <a:t> Method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K-maps give us a visual method for simplifying sum-of-products expansions</a:t>
            </a:r>
          </a:p>
          <a:p>
            <a:r>
              <a:rPr lang="en-US" altLang="zh-CN" sz="2800" dirty="0" smtClean="0"/>
              <a:t>useful in minimizing circuits with up to</a:t>
            </a:r>
            <a:r>
              <a:rPr lang="en-US" altLang="zh-CN" sz="2800" dirty="0" smtClean="0">
                <a:solidFill>
                  <a:srgbClr val="FF0000"/>
                </a:solidFill>
              </a:rPr>
              <a:t> six variables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429000"/>
            <a:ext cx="2571768" cy="251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00034" y="4286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Adjacent </a:t>
            </a:r>
            <a:r>
              <a:rPr lang="en-US" altLang="zh-CN" b="1" dirty="0" err="1" smtClean="0"/>
              <a:t>minterms</a:t>
            </a:r>
            <a:r>
              <a:rPr lang="en-US" altLang="zh-CN" b="1" dirty="0" smtClean="0"/>
              <a:t>,  which differ in </a:t>
            </a:r>
            <a:r>
              <a:rPr lang="en-US" altLang="zh-CN" dirty="0" smtClean="0"/>
              <a:t>exactly one literal.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14744" y="3714752"/>
            <a:ext cx="101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minterm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857364"/>
            <a:ext cx="88090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596" y="2500306"/>
            <a:ext cx="850112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Include a 1 in a cell when the </a:t>
            </a:r>
            <a:r>
              <a:rPr lang="en-US" altLang="zh-CN" dirty="0" err="1" smtClean="0"/>
              <a:t>minterm</a:t>
            </a:r>
            <a:r>
              <a:rPr lang="en-US" altLang="zh-CN" dirty="0" smtClean="0"/>
              <a:t> represented by this cell is present in the sum-of-products expansion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357562"/>
            <a:ext cx="61912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4" y="1500174"/>
            <a:ext cx="735811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Circle 1s in two adjacent cells in the K-map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00034" y="4429132"/>
            <a:ext cx="7429552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adjacent cells can be combined into a product involving just one of the variables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5734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2"/>
          <p:cNvGrpSpPr/>
          <p:nvPr/>
        </p:nvGrpSpPr>
        <p:grpSpPr>
          <a:xfrm>
            <a:off x="3143240" y="2571744"/>
            <a:ext cx="1071570" cy="928694"/>
            <a:chOff x="3143240" y="2571744"/>
            <a:chExt cx="1071570" cy="928694"/>
          </a:xfrm>
        </p:grpSpPr>
        <p:cxnSp>
          <p:nvCxnSpPr>
            <p:cNvPr id="10" name="直接连接符 9"/>
            <p:cNvCxnSpPr/>
            <p:nvPr/>
          </p:nvCxnSpPr>
          <p:spPr>
            <a:xfrm rot="10800000" flipV="1">
              <a:off x="3143240" y="2571744"/>
              <a:ext cx="1071570" cy="9286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H="1">
              <a:off x="3286116" y="2643182"/>
              <a:ext cx="857256" cy="8572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500702"/>
            <a:ext cx="412400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14348" y="1643050"/>
          <a:ext cx="3654425" cy="428625"/>
        </p:xfrm>
        <a:graphic>
          <a:graphicData uri="http://schemas.openxmlformats.org/presentationml/2006/ole">
            <p:oleObj spid="_x0000_s5122" name="Equation" r:id="rId3" imgW="2057400" imgH="241200" progId="Equation.3">
              <p:embed/>
            </p:oleObj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143248"/>
            <a:ext cx="42100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285984" y="4714884"/>
            <a:ext cx="4286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3504" y="3714752"/>
            <a:ext cx="4286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4678" y="3714752"/>
            <a:ext cx="4286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5984" y="3714752"/>
            <a:ext cx="4286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596" y="2214554"/>
            <a:ext cx="850112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Include a 1 in a cell when the </a:t>
            </a:r>
            <a:r>
              <a:rPr lang="en-US" altLang="zh-CN" dirty="0" err="1" smtClean="0"/>
              <a:t>minterm</a:t>
            </a:r>
            <a:r>
              <a:rPr lang="en-US" altLang="zh-CN" dirty="0" smtClean="0"/>
              <a:t> represented by this cell is present in the sum-of-products expansion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8596" y="5572140"/>
            <a:ext cx="84296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Circle 1s in two adjacent cells in the K-map</a:t>
            </a:r>
            <a:endParaRPr lang="zh-CN" alt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2928934"/>
            <a:ext cx="2590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Karnaugh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666591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071942"/>
            <a:ext cx="30861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000504"/>
            <a:ext cx="2924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2428868"/>
            <a:ext cx="29527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524</Words>
  <Application>Microsoft Office PowerPoint</Application>
  <PresentationFormat>全屏显示(4:3)</PresentationFormat>
  <Paragraphs>140</Paragraphs>
  <Slides>25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Equation</vt:lpstr>
      <vt:lpstr>Discrete Math</vt:lpstr>
      <vt:lpstr>Example</vt:lpstr>
      <vt:lpstr>Minimization of Circuits</vt:lpstr>
      <vt:lpstr>Minimization of Circuits</vt:lpstr>
      <vt:lpstr>Karnaugh maps</vt:lpstr>
      <vt:lpstr>Example</vt:lpstr>
      <vt:lpstr>Karnaugh maps</vt:lpstr>
      <vt:lpstr>Karnaugh maps</vt:lpstr>
      <vt:lpstr>Karnaugh maps</vt:lpstr>
      <vt:lpstr>Karnaugh maps</vt:lpstr>
      <vt:lpstr>Karnaugh maps</vt:lpstr>
      <vt:lpstr>Examples</vt:lpstr>
      <vt:lpstr>Examples</vt:lpstr>
      <vt:lpstr>Examples</vt:lpstr>
      <vt:lpstr>Examples</vt:lpstr>
      <vt:lpstr>Karnaugh maps</vt:lpstr>
      <vt:lpstr>Karnaugh maps</vt:lpstr>
      <vt:lpstr>Karnaugh maps</vt:lpstr>
      <vt:lpstr>Examples</vt:lpstr>
      <vt:lpstr>Examples</vt:lpstr>
      <vt:lpstr>Examples</vt:lpstr>
      <vt:lpstr>Quine–MCCluskey Method</vt:lpstr>
      <vt:lpstr>Quine–MCCluskey Method</vt:lpstr>
      <vt:lpstr>Quine–MCCluskey Method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238</cp:revision>
  <dcterms:created xsi:type="dcterms:W3CDTF">2017-07-01T03:07:16Z</dcterms:created>
  <dcterms:modified xsi:type="dcterms:W3CDTF">2019-10-05T14:14:45Z</dcterms:modified>
</cp:coreProperties>
</file>