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71" r:id="rId4"/>
    <p:sldId id="272" r:id="rId5"/>
    <p:sldId id="273" r:id="rId6"/>
    <p:sldId id="28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485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928802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714752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of using both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How many different IPv4 addresses are available for computers on the Internet?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428868"/>
            <a:ext cx="7594867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857224" y="4786322"/>
            <a:ext cx="7500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1111111 is not available as the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netid</a:t>
            </a:r>
            <a:r>
              <a:rPr lang="en-US" altLang="zh-CN" sz="2400" dirty="0" smtClean="0">
                <a:solidFill>
                  <a:srgbClr val="FF0000"/>
                </a:solidFill>
              </a:rPr>
              <a:t> of a Class A network, and the host ids consisting of all 0s and all 1s are not available for use in any network.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14942" y="2214554"/>
            <a:ext cx="3500462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Class A: (2</a:t>
            </a:r>
            <a:r>
              <a:rPr lang="en-US" altLang="zh-CN" sz="2800" baseline="30000" dirty="0" smtClean="0"/>
              <a:t>7</a:t>
            </a:r>
            <a:r>
              <a:rPr lang="en-US" altLang="zh-CN" sz="2800" dirty="0" smtClean="0"/>
              <a:t>-1)*(2</a:t>
            </a:r>
            <a:r>
              <a:rPr lang="en-US" altLang="zh-CN" sz="2800" baseline="30000" dirty="0" smtClean="0"/>
              <a:t>24</a:t>
            </a:r>
            <a:r>
              <a:rPr lang="en-US" altLang="zh-CN" sz="2800" dirty="0" smtClean="0"/>
              <a:t>-2)</a:t>
            </a:r>
          </a:p>
          <a:p>
            <a:r>
              <a:rPr lang="en-US" altLang="zh-CN" sz="2800" dirty="0" smtClean="0"/>
              <a:t>Class B: 2</a:t>
            </a:r>
            <a:r>
              <a:rPr lang="en-US" altLang="zh-CN" sz="2800" baseline="30000" dirty="0" smtClean="0"/>
              <a:t>14</a:t>
            </a:r>
            <a:r>
              <a:rPr lang="en-US" altLang="zh-CN" sz="2800" dirty="0" smtClean="0"/>
              <a:t>*(2</a:t>
            </a:r>
            <a:r>
              <a:rPr lang="en-US" altLang="zh-CN" sz="2800" baseline="30000" dirty="0" smtClean="0"/>
              <a:t>16</a:t>
            </a:r>
            <a:r>
              <a:rPr lang="en-US" altLang="zh-CN" sz="2800" dirty="0" smtClean="0"/>
              <a:t>-2)</a:t>
            </a:r>
          </a:p>
          <a:p>
            <a:r>
              <a:rPr lang="en-US" altLang="zh-CN" sz="2800" dirty="0" smtClean="0"/>
              <a:t>Class C: 2</a:t>
            </a:r>
            <a:r>
              <a:rPr lang="en-US" altLang="zh-CN" sz="2800" baseline="30000" dirty="0" smtClean="0"/>
              <a:t>21</a:t>
            </a:r>
            <a:r>
              <a:rPr lang="en-US" altLang="zh-CN" sz="2800" dirty="0" smtClean="0"/>
              <a:t>*(2</a:t>
            </a:r>
            <a:r>
              <a:rPr lang="en-US" altLang="zh-CN" sz="2800" baseline="30000" dirty="0" smtClean="0"/>
              <a:t>8</a:t>
            </a:r>
            <a:r>
              <a:rPr lang="en-US" altLang="zh-CN" sz="2800" dirty="0" smtClean="0"/>
              <a:t>-2)</a:t>
            </a:r>
          </a:p>
          <a:p>
            <a:r>
              <a:rPr lang="en-US" altLang="zh-CN" sz="2800" dirty="0" smtClean="0"/>
              <a:t>3</a:t>
            </a:r>
            <a:r>
              <a:rPr lang="en-US" altLang="zh-CN" sz="2800" i="1" dirty="0" smtClean="0"/>
              <a:t>,737,091,842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The Subtraction Rule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05435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How many bit strings of length eight either start with a 1 bit or end with the two bits 00?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228" y="1643050"/>
            <a:ext cx="903180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500438"/>
            <a:ext cx="2581288" cy="242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0" y="5487431"/>
            <a:ext cx="56436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principle of inclusion–exclusion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The Division Rule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19722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How many different ways are there to seat four people around a circular table, where two </a:t>
            </a:r>
            <a:r>
              <a:rPr lang="en-US" altLang="zh-CN" sz="2400" dirty="0" err="1" smtClean="0"/>
              <a:t>seatings</a:t>
            </a:r>
            <a:r>
              <a:rPr lang="en-US" altLang="zh-CN" sz="2400" dirty="0" smtClean="0"/>
              <a:t> are considered the same when each person has the same left neighbor and the same right neighbor?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52" y="1643050"/>
            <a:ext cx="903594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Tree Diagrams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Use a branch to represent each possible choice</a:t>
            </a:r>
          </a:p>
          <a:p>
            <a:r>
              <a:rPr lang="en-US" altLang="zh-CN" sz="2800" dirty="0" smtClean="0"/>
              <a:t>Represent the possible outcomes by the leaves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many bit strings of length four do not have two consecutive 1s?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857496"/>
            <a:ext cx="2643206" cy="297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playoff between two teams consists of at most five games. The first team that wins three games wins the playoff. In how many different ways can the playoff occur?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81" y="1596290"/>
            <a:ext cx="8205809" cy="435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Review Chapter 6.1</a:t>
            </a:r>
          </a:p>
          <a:p>
            <a:r>
              <a:rPr lang="en-US" altLang="zh-CN" dirty="0" smtClean="0"/>
              <a:t>Exercise 24, 42, 62,64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600" b="1" dirty="0" smtClean="0"/>
              <a:t>Part I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Logic </a:t>
            </a:r>
            <a:r>
              <a:rPr lang="zh-CN" altLang="en-US" sz="3600" b="1" dirty="0" smtClean="0"/>
              <a:t>（</a:t>
            </a:r>
            <a:r>
              <a:rPr lang="en-US" altLang="zh-CN" sz="3600" b="1" dirty="0" smtClean="0"/>
              <a:t>Thinking in Mathematics</a:t>
            </a:r>
            <a:r>
              <a:rPr lang="zh-CN" altLang="en-US" sz="3600" b="1" dirty="0" smtClean="0"/>
              <a:t>）</a:t>
            </a:r>
            <a:endParaRPr lang="en-US" altLang="zh-CN" sz="3600" b="1" dirty="0" smtClean="0"/>
          </a:p>
          <a:p>
            <a:pPr lvl="1"/>
            <a:r>
              <a:rPr lang="en-US" altLang="zh-CN" sz="2900" dirty="0" smtClean="0">
                <a:solidFill>
                  <a:schemeClr val="bg1">
                    <a:lumMod val="65000"/>
                  </a:schemeClr>
                </a:solidFill>
              </a:rPr>
              <a:t>Propositional Logic, Predicates and Quantifiers</a:t>
            </a:r>
          </a:p>
          <a:p>
            <a:pPr lvl="1"/>
            <a:r>
              <a:rPr lang="en-US" altLang="zh-CN" sz="2900" dirty="0" smtClean="0">
                <a:solidFill>
                  <a:schemeClr val="bg1">
                    <a:lumMod val="65000"/>
                  </a:schemeClr>
                </a:solidFill>
              </a:rPr>
              <a:t>Definition, Theorem, Corollary and Proofs </a:t>
            </a:r>
            <a:r>
              <a:rPr lang="en-US" altLang="zh-CN" sz="2900" u="sng" dirty="0" smtClean="0">
                <a:solidFill>
                  <a:schemeClr val="bg1">
                    <a:lumMod val="65000"/>
                  </a:schemeClr>
                </a:solidFill>
              </a:rPr>
              <a:t>(Induction)</a:t>
            </a:r>
          </a:p>
          <a:p>
            <a:r>
              <a:rPr lang="en-US" altLang="zh-CN" sz="3600" b="1" dirty="0" smtClean="0"/>
              <a:t>Part II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Combinatorial Counting</a:t>
            </a:r>
          </a:p>
          <a:p>
            <a:pPr lvl="1"/>
            <a:r>
              <a:rPr lang="en-US" altLang="zh-CN" sz="2900" dirty="0" smtClean="0">
                <a:solidFill>
                  <a:srgbClr val="FF0000"/>
                </a:solidFill>
              </a:rPr>
              <a:t>The Basic of Counting</a:t>
            </a:r>
          </a:p>
          <a:p>
            <a:pPr lvl="1"/>
            <a:r>
              <a:rPr lang="en-US" altLang="zh-CN" sz="2900" dirty="0" smtClean="0"/>
              <a:t>The Pigeonhole Principle</a:t>
            </a:r>
          </a:p>
          <a:p>
            <a:pPr lvl="1"/>
            <a:r>
              <a:rPr lang="en-US" altLang="zh-CN" sz="2900" dirty="0" smtClean="0"/>
              <a:t>Permutation and Combination</a:t>
            </a:r>
          </a:p>
          <a:p>
            <a:pPr lvl="1"/>
            <a:r>
              <a:rPr lang="en-US" altLang="zh-CN" sz="2900" dirty="0" smtClean="0"/>
              <a:t>Binomial Coefficients and Combinations</a:t>
            </a:r>
          </a:p>
          <a:p>
            <a:pPr lvl="1"/>
            <a:r>
              <a:rPr lang="en-US" altLang="zh-CN" sz="2900" dirty="0" smtClean="0"/>
              <a:t>Lists and Sequences </a:t>
            </a:r>
            <a:r>
              <a:rPr lang="en-US" altLang="zh-CN" sz="2900" u="sng" dirty="0" smtClean="0"/>
              <a:t>(Recursive Definition /Recurrence Relations)</a:t>
            </a:r>
          </a:p>
          <a:p>
            <a:r>
              <a:rPr lang="en-US" altLang="zh-CN" b="1" dirty="0" smtClean="0"/>
              <a:t>Part III: Discrete Structure</a:t>
            </a:r>
          </a:p>
          <a:p>
            <a:pPr lvl="1"/>
            <a:r>
              <a:rPr lang="en-US" altLang="zh-CN" sz="2900" dirty="0" smtClean="0"/>
              <a:t>Sets </a:t>
            </a:r>
            <a:r>
              <a:rPr lang="en-US" altLang="zh-CN" sz="2900" dirty="0" smtClean="0"/>
              <a:t>and </a:t>
            </a:r>
            <a:r>
              <a:rPr lang="en-US" altLang="zh-CN" sz="2900" dirty="0" smtClean="0"/>
              <a:t>Functions</a:t>
            </a:r>
          </a:p>
          <a:p>
            <a:pPr lvl="1"/>
            <a:r>
              <a:rPr lang="en-US" altLang="zh-CN" sz="2900" dirty="0" smtClean="0"/>
              <a:t>Relations</a:t>
            </a:r>
            <a:endParaRPr lang="en-US" altLang="zh-CN" sz="2900" dirty="0" smtClean="0"/>
          </a:p>
          <a:p>
            <a:pPr lvl="1"/>
            <a:r>
              <a:rPr lang="en-US" altLang="zh-CN" sz="2900" dirty="0" smtClean="0"/>
              <a:t>Trees</a:t>
            </a:r>
            <a:endParaRPr lang="en-US" altLang="zh-CN" sz="2900" dirty="0" smtClean="0"/>
          </a:p>
          <a:p>
            <a:pPr lvl="1"/>
            <a:r>
              <a:rPr lang="en-US" altLang="zh-CN" sz="2900" dirty="0" smtClean="0"/>
              <a:t>Graphs</a:t>
            </a:r>
          </a:p>
          <a:p>
            <a:r>
              <a:rPr lang="en-US" altLang="zh-CN" b="1" dirty="0" smtClean="0"/>
              <a:t>Part IV: Algebra</a:t>
            </a:r>
          </a:p>
          <a:p>
            <a:pPr lvl="1"/>
            <a:r>
              <a:rPr lang="en-US" altLang="zh-CN" sz="2900" u="sng" dirty="0" smtClean="0"/>
              <a:t>Algebra (Groups)</a:t>
            </a:r>
            <a:r>
              <a:rPr lang="en-US" altLang="zh-CN" sz="2900" dirty="0" smtClean="0"/>
              <a:t> *</a:t>
            </a:r>
            <a:endParaRPr lang="en-US" altLang="zh-CN" sz="2900" u="sng" dirty="0" smtClean="0"/>
          </a:p>
          <a:p>
            <a:pPr lvl="1"/>
            <a:r>
              <a:rPr lang="en-US" altLang="zh-CN" sz="2900" dirty="0" smtClean="0">
                <a:solidFill>
                  <a:schemeClr val="bg1">
                    <a:lumMod val="75000"/>
                  </a:schemeClr>
                </a:solidFill>
              </a:rPr>
              <a:t>Boolean Algebra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4000" dirty="0" smtClean="0">
                <a:solidFill>
                  <a:schemeClr val="tx1"/>
                </a:solidFill>
              </a:rPr>
              <a:t>The Basic of Counting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2050" name="Picture 2" descr="https://timgsa.baidu.com/timg?image&amp;quality=80&amp;size=b9999_10000&amp;sec=1570720670419&amp;di=a1b7024b1e55f1deab892cdd588bea9c&amp;imgtype=0&amp;src=http%3A%2F%2Fa.hiphotos.baidu.com%2Fzhidao%2Fpic%2Fitem%2F91529822720e0cf37f70eaff0d46f21fbe09aa2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85926"/>
            <a:ext cx="3754442" cy="2815832"/>
          </a:xfrm>
          <a:prstGeom prst="rect">
            <a:avLst/>
          </a:prstGeom>
          <a:noFill/>
        </p:spPr>
      </p:pic>
      <p:pic>
        <p:nvPicPr>
          <p:cNvPr id="2052" name="Picture 4" descr="https://timgsa.baidu.com/timg?image&amp;quality=80&amp;size=b9999_10000&amp;sec=1570720728524&amp;di=4cf78a4a3e130123bd02e148d3c1cecd&amp;imgtype=jpg&amp;src=http%3A%2F%2Fimg0.imgtn.bdimg.com%2Fit%2Fu%3D1456855045%2C2372700095%26fm%3D214%26gp%3D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785926"/>
            <a:ext cx="2828925" cy="3609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Counting 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56" y="1672337"/>
            <a:ext cx="9086881" cy="125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29066"/>
            <a:ext cx="9144000" cy="123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of Product Rule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How many functions are there from a set with </a:t>
            </a:r>
            <a:r>
              <a:rPr lang="en-US" altLang="zh-CN" sz="2400" i="1" dirty="0" smtClean="0"/>
              <a:t>m </a:t>
            </a:r>
            <a:r>
              <a:rPr lang="en-US" altLang="zh-CN" sz="2400" dirty="0" smtClean="0"/>
              <a:t>elements to a set with</a:t>
            </a:r>
            <a:r>
              <a:rPr lang="en-US" altLang="zh-CN" sz="2400" i="1" dirty="0" smtClean="0"/>
              <a:t> n </a:t>
            </a:r>
            <a:r>
              <a:rPr lang="en-US" altLang="zh-CN" sz="2400" dirty="0" smtClean="0"/>
              <a:t>elements?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How many one-to-one functions are there from a set with </a:t>
            </a:r>
            <a:r>
              <a:rPr lang="en-US" altLang="zh-CN" sz="2400" i="1" dirty="0" smtClean="0"/>
              <a:t>m </a:t>
            </a:r>
            <a:r>
              <a:rPr lang="en-US" altLang="zh-CN" sz="2400" dirty="0" smtClean="0"/>
              <a:t>elements to one with </a:t>
            </a:r>
            <a:r>
              <a:rPr lang="en-US" altLang="zh-CN" sz="2400" i="1" dirty="0" smtClean="0"/>
              <a:t>n </a:t>
            </a:r>
            <a:r>
              <a:rPr lang="en-US" altLang="zh-CN" sz="2400" dirty="0" smtClean="0"/>
              <a:t>elements?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Use the product rule to show that the number of different subsets of a finite set S</a:t>
            </a:r>
            <a:r>
              <a:rPr lang="en-US" altLang="zh-CN" sz="2400" i="1" dirty="0" smtClean="0"/>
              <a:t> is </a:t>
            </a:r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|S|</a:t>
            </a:r>
            <a:r>
              <a:rPr lang="en-US" altLang="zh-CN" sz="2400" i="1" dirty="0" smtClean="0"/>
              <a:t>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43108" y="2344159"/>
            <a:ext cx="3007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smtClean="0">
                <a:solidFill>
                  <a:srgbClr val="FF0000"/>
                </a:solidFill>
              </a:rPr>
              <a:t>n · n · · · · · n = n</a:t>
            </a:r>
            <a:r>
              <a:rPr lang="en-US" altLang="zh-CN" sz="3200" i="1" baseline="30000" dirty="0" smtClean="0">
                <a:solidFill>
                  <a:srgbClr val="FF0000"/>
                </a:solidFill>
              </a:rPr>
              <a:t>m</a:t>
            </a:r>
            <a:endParaRPr lang="zh-CN" altLang="en-US" sz="3200" baseline="300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0232" y="3832215"/>
            <a:ext cx="53639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solidFill>
                  <a:srgbClr val="FF0000"/>
                </a:solidFill>
              </a:rPr>
              <a:t>m &gt; n, no one-to-one function</a:t>
            </a:r>
          </a:p>
          <a:p>
            <a:r>
              <a:rPr lang="en-US" altLang="zh-CN" sz="2800" i="1" dirty="0" smtClean="0">
                <a:solidFill>
                  <a:srgbClr val="FF0000"/>
                </a:solidFill>
              </a:rPr>
              <a:t>m ≤ n, </a:t>
            </a:r>
            <a:r>
              <a:rPr lang="pt-BR" altLang="zh-CN" sz="2800" i="1" dirty="0" smtClean="0">
                <a:solidFill>
                  <a:srgbClr val="FF0000"/>
                </a:solidFill>
              </a:rPr>
              <a:t>n(n − 1)(n − 2) · · · (n − m + 1)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of Product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543560" cy="4525963"/>
          </a:xfrm>
        </p:spPr>
        <p:txBody>
          <a:bodyPr>
            <a:normAutofit fontScale="92500"/>
          </a:bodyPr>
          <a:lstStyle/>
          <a:p>
            <a:r>
              <a:rPr lang="en-US" altLang="zh-CN" sz="2000" dirty="0" smtClean="0"/>
              <a:t>A </a:t>
            </a:r>
            <a:r>
              <a:rPr lang="en-US" altLang="zh-CN" sz="2000" b="1" dirty="0" smtClean="0"/>
              <a:t>gene is a segment </a:t>
            </a:r>
            <a:r>
              <a:rPr lang="en-US" altLang="zh-CN" sz="2000" dirty="0" smtClean="0"/>
              <a:t>of a DNA molecule that encodes a particular protein</a:t>
            </a:r>
          </a:p>
          <a:p>
            <a:r>
              <a:rPr lang="en-US" altLang="zh-CN" sz="2000" dirty="0" smtClean="0"/>
              <a:t>DNA molecules consist of two strands consisting of blocks known as nucleotides(</a:t>
            </a:r>
            <a:r>
              <a:rPr lang="zh-CN" altLang="en-US" sz="2000" b="1" dirty="0" smtClean="0"/>
              <a:t>核苷酸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Each nucleotide contains subcomponents called </a:t>
            </a:r>
            <a:r>
              <a:rPr lang="en-US" altLang="zh-CN" sz="2000" b="1" dirty="0" smtClean="0"/>
              <a:t>bases, </a:t>
            </a:r>
            <a:r>
              <a:rPr lang="en-US" altLang="zh-CN" sz="2000" dirty="0" smtClean="0"/>
              <a:t>each of which is adenine (A), cytosine (C),</a:t>
            </a:r>
            <a:r>
              <a:rPr lang="en-US" altLang="zh-CN" sz="2000" b="1" dirty="0" smtClean="0"/>
              <a:t> </a:t>
            </a:r>
            <a:r>
              <a:rPr lang="en-US" altLang="zh-CN" sz="2000" dirty="0" smtClean="0"/>
              <a:t>guanine (G), or thymine (T).</a:t>
            </a:r>
          </a:p>
          <a:p>
            <a:r>
              <a:rPr lang="en-US" altLang="zh-CN" sz="2000" dirty="0" smtClean="0"/>
              <a:t>RNA is single stranded, with </a:t>
            </a:r>
            <a:r>
              <a:rPr lang="en-US" altLang="zh-CN" sz="2000" dirty="0" err="1" smtClean="0"/>
              <a:t>uracil</a:t>
            </a:r>
            <a:r>
              <a:rPr lang="en-US" altLang="zh-CN" sz="2000" dirty="0" smtClean="0"/>
              <a:t> (U) replacing thymine as a base.</a:t>
            </a:r>
          </a:p>
          <a:p>
            <a:r>
              <a:rPr lang="en-US" altLang="zh-CN" sz="2000" dirty="0" smtClean="0"/>
              <a:t>DNA: A-T, C-G</a:t>
            </a:r>
          </a:p>
          <a:p>
            <a:r>
              <a:rPr lang="en-US" altLang="zh-CN" sz="2000" dirty="0" smtClean="0"/>
              <a:t>RNA: A-U, C-G</a:t>
            </a:r>
          </a:p>
          <a:p>
            <a:r>
              <a:rPr lang="en-US" altLang="zh-CN" sz="2000" dirty="0" smtClean="0"/>
              <a:t>Sequences of bases in DNA and RNA encode long chains of proteins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3074" name="Picture 2" descr="https://timgsa.baidu.com/timg?image&amp;quality=80&amp;size=b9999_10000&amp;sec=1570775737793&amp;di=01c5f4d18cf4b4573d2f2c3344f6db2c&amp;imgtype=0&amp;src=http%3A%2F%2Fi1.sinaimg.cn%2FIT%2Fcr%2F2009%2F0817%2F3300587699.jpg"/>
          <p:cNvPicPr>
            <a:picLocks noChangeAspect="1" noChangeArrowheads="1"/>
          </p:cNvPicPr>
          <p:nvPr/>
        </p:nvPicPr>
        <p:blipFill>
          <a:blip r:embed="rId2"/>
          <a:srcRect l="54166" b="10178"/>
          <a:stretch>
            <a:fillRect/>
          </a:stretch>
        </p:blipFill>
        <p:spPr bwMode="auto">
          <a:xfrm>
            <a:off x="5786446" y="1526056"/>
            <a:ext cx="3040082" cy="4468337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357158" y="1643050"/>
            <a:ext cx="821537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simple living creatures such as algae and bacteria have between 10</a:t>
            </a:r>
            <a:r>
              <a:rPr lang="en-US" altLang="zh-CN" sz="2400" baseline="30000" dirty="0" smtClean="0"/>
              <a:t>5</a:t>
            </a:r>
            <a:r>
              <a:rPr lang="en-US" altLang="zh-CN" sz="2400" dirty="0" smtClean="0"/>
              <a:t> and 10</a:t>
            </a:r>
            <a:r>
              <a:rPr lang="en-US" altLang="zh-CN" sz="2400" baseline="30000" dirty="0" smtClean="0"/>
              <a:t>7</a:t>
            </a:r>
            <a:r>
              <a:rPr lang="en-US" altLang="zh-CN" sz="2400" dirty="0" smtClean="0"/>
              <a:t> links</a:t>
            </a:r>
          </a:p>
          <a:p>
            <a:r>
              <a:rPr lang="en-US" altLang="zh-CN" sz="2400" dirty="0" smtClean="0"/>
              <a:t>at least 4</a:t>
            </a:r>
            <a:r>
              <a:rPr lang="en-US" altLang="zh-CN" sz="2400" baseline="30000" dirty="0" smtClean="0"/>
              <a:t>10^5</a:t>
            </a:r>
            <a:r>
              <a:rPr lang="en-US" altLang="zh-CN" sz="2400" dirty="0" smtClean="0"/>
              <a:t> different sequences of bases in the DNA of simple organisms</a:t>
            </a:r>
          </a:p>
        </p:txBody>
      </p:sp>
      <p:sp>
        <p:nvSpPr>
          <p:cNvPr id="7" name="矩形 6"/>
          <p:cNvSpPr/>
          <p:nvPr/>
        </p:nvSpPr>
        <p:spPr>
          <a:xfrm>
            <a:off x="357158" y="3334408"/>
            <a:ext cx="821537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mammals have between 10</a:t>
            </a:r>
            <a:r>
              <a:rPr lang="en-US" altLang="zh-CN" sz="2400" baseline="30000" dirty="0" smtClean="0"/>
              <a:t>8</a:t>
            </a:r>
            <a:r>
              <a:rPr lang="en-US" altLang="zh-CN" sz="2400" dirty="0" smtClean="0"/>
              <a:t> and 10</a:t>
            </a:r>
            <a:r>
              <a:rPr lang="en-US" altLang="zh-CN" sz="2400" baseline="30000" dirty="0" smtClean="0"/>
              <a:t>10</a:t>
            </a:r>
            <a:r>
              <a:rPr lang="en-US" altLang="zh-CN" sz="2400" dirty="0" smtClean="0"/>
              <a:t> links in their DNA</a:t>
            </a:r>
          </a:p>
          <a:p>
            <a:r>
              <a:rPr lang="en-US" altLang="zh-CN" sz="2400" dirty="0" smtClean="0"/>
              <a:t>At least 4</a:t>
            </a:r>
            <a:r>
              <a:rPr lang="en-US" altLang="zh-CN" sz="2400" baseline="30000" dirty="0" smtClean="0"/>
              <a:t>10^8</a:t>
            </a:r>
            <a:r>
              <a:rPr lang="en-US" altLang="zh-CN" sz="2400" dirty="0" smtClean="0"/>
              <a:t> different sequences of bases in the DNA of more complex organisms.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57158" y="4763168"/>
            <a:ext cx="821537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locate each gene in the DNA of an organism, approximately 23,000 genes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57158" y="5500702"/>
            <a:ext cx="814393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determination of the sequence of links on each gene, 1,000 or more links</a:t>
            </a:r>
            <a:endParaRPr lang="zh-CN" altLang="en-US" sz="2000" dirty="0"/>
          </a:p>
        </p:txBody>
      </p:sp>
      <p:pic>
        <p:nvPicPr>
          <p:cNvPr id="3079" name="Picture 7" descr="https://timgsa.baidu.com/timg?image&amp;quality=80&amp;size=b9999_10000&amp;sec=1570777123622&amp;di=294b129e0c9a98705d9e609cf75bb2f2&amp;imgtype=0&amp;src=http%3A%2F%2Ft8.baidu.com%2Fit%2Fu%3D421087816%2C1098851421%26fm%3D191%26app%3D48%26wm%3D1%2C17%2C90%2C45%2C20%2C7%26wmo%3D0%2C0%26n%3D0%26g%3D0n%26f%3DJPEG%3Fsec%3D1853310920%26t%3D0063d2e1b0da073aecae4de23aa28edc"/>
          <p:cNvPicPr>
            <a:picLocks noChangeAspect="1" noChangeArrowheads="1"/>
          </p:cNvPicPr>
          <p:nvPr/>
        </p:nvPicPr>
        <p:blipFill>
          <a:blip r:embed="rId3"/>
          <a:srcRect b="4950"/>
          <a:stretch>
            <a:fillRect/>
          </a:stretch>
        </p:blipFill>
        <p:spPr bwMode="auto">
          <a:xfrm>
            <a:off x="428596" y="1428736"/>
            <a:ext cx="7891623" cy="5000660"/>
          </a:xfrm>
          <a:prstGeom prst="rect">
            <a:avLst/>
          </a:prstGeom>
          <a:noFill/>
        </p:spPr>
      </p:pic>
      <p:pic>
        <p:nvPicPr>
          <p:cNvPr id="3075" name="Picture 3" descr="D:\Personal\2018NBCC\IMG_20180916_10082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943" y="1612439"/>
            <a:ext cx="7643866" cy="45279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of Sum Rule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Use the sum rule to show that the number of different subsets of a finite set S</a:t>
            </a:r>
            <a:r>
              <a:rPr lang="en-US" altLang="zh-CN" i="1" dirty="0" smtClean="0"/>
              <a:t> is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|S|</a:t>
            </a:r>
            <a:r>
              <a:rPr lang="en-US" altLang="zh-CN" i="1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of using both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In a version of the computer language BASIC,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name of a variable </a:t>
            </a:r>
            <a:r>
              <a:rPr lang="en-US" altLang="zh-CN" sz="2400" dirty="0" smtClean="0"/>
              <a:t>is a string of </a:t>
            </a:r>
            <a:r>
              <a:rPr lang="en-US" altLang="zh-CN" sz="2400" dirty="0" smtClean="0">
                <a:solidFill>
                  <a:srgbClr val="FF0000"/>
                </a:solidFill>
              </a:rPr>
              <a:t>one or two alphanumeric</a:t>
            </a:r>
            <a:r>
              <a:rPr lang="en-US" altLang="zh-CN" sz="2400" dirty="0" smtClean="0"/>
              <a:t> characters, where uppercase and lowercase letters </a:t>
            </a:r>
            <a:r>
              <a:rPr lang="en-US" altLang="zh-CN" sz="2400" dirty="0" smtClean="0">
                <a:solidFill>
                  <a:srgbClr val="FF0000"/>
                </a:solidFill>
              </a:rPr>
              <a:t>are not distinguished</a:t>
            </a:r>
            <a:r>
              <a:rPr lang="en-US" altLang="zh-CN" sz="2400" dirty="0" smtClean="0"/>
              <a:t>. Moreover, a variable name must begin with a</a:t>
            </a:r>
            <a:r>
              <a:rPr lang="en-US" altLang="zh-CN" sz="2400" dirty="0" smtClean="0">
                <a:solidFill>
                  <a:srgbClr val="FF0000"/>
                </a:solidFill>
              </a:rPr>
              <a:t> letter </a:t>
            </a:r>
            <a:r>
              <a:rPr lang="en-US" altLang="zh-CN" sz="2400" dirty="0" smtClean="0"/>
              <a:t>and must be different from the five strings of two characters that are reserved for programming use. How many </a:t>
            </a:r>
            <a:r>
              <a:rPr lang="en-US" altLang="zh-CN" sz="2400" dirty="0" smtClean="0">
                <a:solidFill>
                  <a:srgbClr val="FF0000"/>
                </a:solidFill>
              </a:rPr>
              <a:t>different variable names </a:t>
            </a:r>
            <a:r>
              <a:rPr lang="en-US" altLang="zh-CN" sz="2400" dirty="0" smtClean="0"/>
              <a:t>are there in this version of BASIC?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85984" y="5000636"/>
            <a:ext cx="323357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4000" dirty="0" smtClean="0"/>
              <a:t>26 + 931 = 957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of using both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Each user on a computer system has a password, which is </a:t>
            </a:r>
            <a:r>
              <a:rPr lang="en-US" altLang="zh-CN" sz="2400" dirty="0" smtClean="0">
                <a:solidFill>
                  <a:srgbClr val="FF0000"/>
                </a:solidFill>
              </a:rPr>
              <a:t>six to eight </a:t>
            </a:r>
            <a:r>
              <a:rPr lang="en-US" altLang="zh-CN" sz="2400" dirty="0" smtClean="0"/>
              <a:t>characters long, where each character is an uppercase letter or a digit. Each password must contain at least one digit. How many possible passwords are there?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4000504"/>
            <a:ext cx="2499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6</a:t>
            </a:r>
            <a:r>
              <a:rPr lang="en-US" altLang="zh-CN" sz="3200" dirty="0" smtClean="0"/>
              <a:t> = 36</a:t>
            </a:r>
            <a:r>
              <a:rPr lang="en-US" altLang="zh-CN" sz="3200" baseline="30000" dirty="0" smtClean="0"/>
              <a:t>6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−</a:t>
            </a:r>
            <a:r>
              <a:rPr lang="en-US" altLang="zh-CN" sz="3200" dirty="0" smtClean="0"/>
              <a:t> 26</a:t>
            </a:r>
            <a:r>
              <a:rPr lang="en-US" altLang="zh-CN" sz="3200" baseline="30000" dirty="0" smtClean="0"/>
              <a:t>6</a:t>
            </a:r>
            <a:endParaRPr lang="zh-CN" altLang="en-US" sz="3200" baseline="30000" dirty="0"/>
          </a:p>
        </p:txBody>
      </p:sp>
      <p:sp>
        <p:nvSpPr>
          <p:cNvPr id="6" name="矩形 5"/>
          <p:cNvSpPr/>
          <p:nvPr/>
        </p:nvSpPr>
        <p:spPr>
          <a:xfrm>
            <a:off x="3286116" y="4000504"/>
            <a:ext cx="2499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7</a:t>
            </a:r>
            <a:r>
              <a:rPr lang="en-US" altLang="zh-CN" sz="3200" dirty="0" smtClean="0"/>
              <a:t> = 36</a:t>
            </a:r>
            <a:r>
              <a:rPr lang="en-US" altLang="zh-CN" sz="3200" baseline="30000" dirty="0" smtClean="0"/>
              <a:t>7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−</a:t>
            </a:r>
            <a:r>
              <a:rPr lang="en-US" altLang="zh-CN" sz="3200" dirty="0" smtClean="0"/>
              <a:t> 36</a:t>
            </a:r>
            <a:r>
              <a:rPr lang="en-US" altLang="zh-CN" sz="3200" baseline="30000" dirty="0" smtClean="0"/>
              <a:t>7</a:t>
            </a:r>
            <a:endParaRPr lang="zh-CN" altLang="en-US" sz="3200" baseline="30000" dirty="0"/>
          </a:p>
        </p:txBody>
      </p:sp>
      <p:sp>
        <p:nvSpPr>
          <p:cNvPr id="7" name="矩形 6"/>
          <p:cNvSpPr/>
          <p:nvPr/>
        </p:nvSpPr>
        <p:spPr>
          <a:xfrm>
            <a:off x="6000760" y="4000504"/>
            <a:ext cx="2430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8</a:t>
            </a:r>
            <a:r>
              <a:rPr lang="en-US" altLang="zh-CN" sz="3200" dirty="0" smtClean="0"/>
              <a:t> = 36</a:t>
            </a:r>
            <a:r>
              <a:rPr lang="en-US" altLang="zh-CN" sz="3200" baseline="30000" dirty="0" smtClean="0"/>
              <a:t>8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−</a:t>
            </a:r>
            <a:r>
              <a:rPr lang="en-US" altLang="zh-CN" sz="3200" dirty="0" smtClean="0"/>
              <a:t> 26</a:t>
            </a:r>
            <a:r>
              <a:rPr lang="en-US" altLang="zh-CN" sz="3200" baseline="30000" dirty="0" smtClean="0"/>
              <a:t>8</a:t>
            </a:r>
            <a:endParaRPr lang="zh-CN" altLang="en-US" sz="3200" baseline="30000" dirty="0"/>
          </a:p>
        </p:txBody>
      </p:sp>
      <p:sp>
        <p:nvSpPr>
          <p:cNvPr id="8" name="矩形 7"/>
          <p:cNvSpPr/>
          <p:nvPr/>
        </p:nvSpPr>
        <p:spPr>
          <a:xfrm>
            <a:off x="642910" y="4857761"/>
            <a:ext cx="342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6</a:t>
            </a:r>
            <a:r>
              <a:rPr lang="en-US" altLang="zh-CN" sz="3600" dirty="0" smtClean="0"/>
              <a:t>+P</a:t>
            </a:r>
            <a:r>
              <a:rPr lang="en-US" altLang="zh-CN" sz="3600" baseline="-25000" dirty="0" smtClean="0"/>
              <a:t>7</a:t>
            </a:r>
            <a:r>
              <a:rPr lang="en-US" altLang="zh-CN" sz="3600" dirty="0" smtClean="0"/>
              <a:t>+P</a:t>
            </a:r>
            <a:r>
              <a:rPr lang="en-US" altLang="zh-CN" sz="3600" baseline="-25000" dirty="0" smtClean="0"/>
              <a:t>8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786</Words>
  <Application>Microsoft Office PowerPoint</Application>
  <PresentationFormat>全屏显示(4:3)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Discrete Math</vt:lpstr>
      <vt:lpstr>Content</vt:lpstr>
      <vt:lpstr>The Basic of Counting</vt:lpstr>
      <vt:lpstr>Basic Counting Principles</vt:lpstr>
      <vt:lpstr>Examples of Product Rule</vt:lpstr>
      <vt:lpstr>Examples of Product Rules</vt:lpstr>
      <vt:lpstr>Examples of Sum Rule </vt:lpstr>
      <vt:lpstr>Examples of using both rules</vt:lpstr>
      <vt:lpstr>Examples of using both rules</vt:lpstr>
      <vt:lpstr>Examples of using both rules</vt:lpstr>
      <vt:lpstr>The Subtraction Rule</vt:lpstr>
      <vt:lpstr>The Division Rule</vt:lpstr>
      <vt:lpstr>Tree Diagrams</vt:lpstr>
      <vt:lpstr>Examples</vt:lpstr>
      <vt:lpstr>Examples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337</cp:revision>
  <dcterms:created xsi:type="dcterms:W3CDTF">2017-07-01T03:07:16Z</dcterms:created>
  <dcterms:modified xsi:type="dcterms:W3CDTF">2019-10-11T10:39:49Z</dcterms:modified>
</cp:coreProperties>
</file>